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charts/chart6.xml" ContentType="application/vnd.openxmlformats-officedocument.drawingml.chart+xml"/>
  <Override PartName="/ppt/charts/chart7.xml" ContentType="application/vnd.openxmlformats-officedocument.drawingml.chart+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charts/chart8.xml" ContentType="application/vnd.openxmlformats-officedocument.drawingml.chart+xml"/>
  <Override PartName="/ppt/tags/tag44.xml" ContentType="application/vnd.openxmlformats-officedocument.presentationml.tags+xml"/>
  <Override PartName="/ppt/tags/tag45.xml" ContentType="application/vnd.openxmlformats-officedocument.presentationml.tags+xml"/>
  <Override PartName="/ppt/charts/chart9.xml" ContentType="application/vnd.openxmlformats-officedocument.drawingml.chart+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8"/>
  </p:notesMasterIdLst>
  <p:sldIdLst>
    <p:sldId id="257" r:id="rId2"/>
    <p:sldId id="561" r:id="rId3"/>
    <p:sldId id="1048" r:id="rId4"/>
    <p:sldId id="1062" r:id="rId5"/>
    <p:sldId id="1204" r:id="rId6"/>
    <p:sldId id="259" r:id="rId7"/>
    <p:sldId id="1216" r:id="rId8"/>
    <p:sldId id="1207" r:id="rId9"/>
    <p:sldId id="1192" r:id="rId10"/>
    <p:sldId id="2960" r:id="rId11"/>
    <p:sldId id="2961" r:id="rId12"/>
    <p:sldId id="1162" r:id="rId13"/>
    <p:sldId id="1163" r:id="rId14"/>
    <p:sldId id="735" r:id="rId15"/>
    <p:sldId id="716" r:id="rId16"/>
    <p:sldId id="413" r:id="rId17"/>
    <p:sldId id="792" r:id="rId18"/>
    <p:sldId id="790" r:id="rId19"/>
    <p:sldId id="572" r:id="rId20"/>
    <p:sldId id="573" r:id="rId21"/>
    <p:sldId id="728" r:id="rId22"/>
    <p:sldId id="646" r:id="rId23"/>
    <p:sldId id="2962" r:id="rId24"/>
    <p:sldId id="1088" r:id="rId25"/>
    <p:sldId id="1094" r:id="rId26"/>
    <p:sldId id="1202" r:id="rId27"/>
    <p:sldId id="1095" r:id="rId28"/>
    <p:sldId id="651" r:id="rId29"/>
    <p:sldId id="290" r:id="rId30"/>
    <p:sldId id="558" r:id="rId31"/>
    <p:sldId id="734" r:id="rId32"/>
    <p:sldId id="2963" r:id="rId33"/>
    <p:sldId id="532" r:id="rId34"/>
    <p:sldId id="789" r:id="rId35"/>
    <p:sldId id="693" r:id="rId36"/>
    <p:sldId id="822" r:id="rId37"/>
    <p:sldId id="1256" r:id="rId38"/>
    <p:sldId id="689" r:id="rId39"/>
    <p:sldId id="688" r:id="rId40"/>
    <p:sldId id="273" r:id="rId41"/>
    <p:sldId id="1165" r:id="rId42"/>
    <p:sldId id="744" r:id="rId43"/>
    <p:sldId id="1188" r:id="rId44"/>
    <p:sldId id="574" r:id="rId45"/>
    <p:sldId id="738" r:id="rId46"/>
    <p:sldId id="743" r:id="rId47"/>
    <p:sldId id="804" r:id="rId48"/>
    <p:sldId id="457" r:id="rId49"/>
    <p:sldId id="458" r:id="rId50"/>
    <p:sldId id="461" r:id="rId51"/>
    <p:sldId id="741" r:id="rId52"/>
    <p:sldId id="742" r:id="rId53"/>
    <p:sldId id="1206" r:id="rId54"/>
    <p:sldId id="696" r:id="rId55"/>
    <p:sldId id="1042" r:id="rId56"/>
    <p:sldId id="103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AE8DE-2447-4A54-A35C-D622A1DFBA03}" v="58" dt="2023-08-30T17:23:55.139"/>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6" d="100"/>
          <a:sy n="106" d="100"/>
        </p:scale>
        <p:origin x="832"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oreen\Documents\CCI%20Documents\CCI%20Market%20Model\Market%20Model%20Iterations\CCI%20Market%20Model%2011%204%200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Group</a:t>
            </a:r>
            <a:r>
              <a:rPr lang="en-US" sz="2400" b="1" baseline="0" dirty="0"/>
              <a:t> A – Continued CPAP at 1 year</a:t>
            </a:r>
            <a:endParaRPr lang="en-US" sz="2400" b="1" dirty="0"/>
          </a:p>
        </c:rich>
      </c:tx>
      <c:layout>
        <c:manualLayout>
          <c:xMode val="edge"/>
          <c:yMode val="edge"/>
          <c:x val="0.11144602414388922"/>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83835074739368"/>
          <c:y val="0.11201011860404565"/>
          <c:w val="0.49943684552317558"/>
          <c:h val="0.77335830811912476"/>
        </c:manualLayout>
      </c:layout>
      <c:pieChart>
        <c:varyColors val="1"/>
        <c:ser>
          <c:idx val="0"/>
          <c:order val="0"/>
          <c:spPr>
            <a:solidFill>
              <a:srgbClr val="FF9900"/>
            </a:solidFill>
          </c:spPr>
          <c:dPt>
            <c:idx val="0"/>
            <c:bubble3D val="0"/>
            <c:spPr>
              <a:solidFill>
                <a:srgbClr val="0083C7"/>
              </a:solidFill>
              <a:ln w="19050">
                <a:solidFill>
                  <a:schemeClr val="lt1"/>
                </a:solidFill>
              </a:ln>
              <a:effectLst/>
            </c:spPr>
            <c:extLst>
              <c:ext xmlns:c16="http://schemas.microsoft.com/office/drawing/2014/chart" uri="{C3380CC4-5D6E-409C-BE32-E72D297353CC}">
                <c16:uniqueId val="{00000001-D43D-4A56-BC4D-5A67B85BEC02}"/>
              </c:ext>
            </c:extLst>
          </c:dPt>
          <c:dPt>
            <c:idx val="1"/>
            <c:bubble3D val="0"/>
            <c:spPr>
              <a:solidFill>
                <a:srgbClr val="E89041"/>
              </a:solidFill>
              <a:ln w="19050">
                <a:solidFill>
                  <a:schemeClr val="lt1"/>
                </a:solidFill>
              </a:ln>
              <a:effectLst/>
            </c:spPr>
            <c:extLst>
              <c:ext xmlns:c16="http://schemas.microsoft.com/office/drawing/2014/chart" uri="{C3380CC4-5D6E-409C-BE32-E72D297353CC}">
                <c16:uniqueId val="{00000003-D43D-4A56-BC4D-5A67B85BEC02}"/>
              </c:ext>
            </c:extLst>
          </c:dPt>
          <c:dLbls>
            <c:dLbl>
              <c:idx val="0"/>
              <c:layout>
                <c:manualLayout>
                  <c:x val="-0.15832106038291613"/>
                  <c:y val="-0.22090587094515135"/>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99C27BDD-43E3-4DCB-8299-CA5B29E6B3EC}"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132179675994109"/>
                      <c:h val="6.698973774230331E-2"/>
                    </c:manualLayout>
                  </c15:layout>
                  <c15:dlblFieldTable/>
                  <c15:showDataLabelsRange val="0"/>
                </c:ext>
                <c:ext xmlns:c16="http://schemas.microsoft.com/office/drawing/2014/chart" uri="{C3380CC4-5D6E-409C-BE32-E72D297353CC}">
                  <c16:uniqueId val="{00000001-D43D-4A56-BC4D-5A67B85BEC02}"/>
                </c:ext>
              </c:extLst>
            </c:dLbl>
            <c:dLbl>
              <c:idx val="1"/>
              <c:layout>
                <c:manualLayout>
                  <c:x val="0.11966126656848307"/>
                  <c:y val="0.1871488341608382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895E2D76-EAA5-40F5-B0DF-B5185C3FF610}"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132179675994109"/>
                      <c:h val="8.908209806157355E-2"/>
                    </c:manualLayout>
                  </c15:layout>
                  <c15:dlblFieldTable/>
                  <c15:showDataLabelsRange val="0"/>
                </c:ext>
                <c:ext xmlns:c16="http://schemas.microsoft.com/office/drawing/2014/chart" uri="{C3380CC4-5D6E-409C-BE32-E72D297353CC}">
                  <c16:uniqueId val="{00000003-D43D-4A56-BC4D-5A67B85BEC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Sheet1!$A$6:$A$7</c:f>
              <c:strCache>
                <c:ptCount val="2"/>
                <c:pt idx="0">
                  <c:v>Normal Rhythm</c:v>
                </c:pt>
                <c:pt idx="1">
                  <c:v>Atrial Fibrillation</c:v>
                </c:pt>
              </c:strCache>
            </c:strRef>
          </c:cat>
          <c:val>
            <c:numRef>
              <c:f>Sheet1!$A$2:$A$3</c:f>
              <c:numCache>
                <c:formatCode>General</c:formatCode>
                <c:ptCount val="2"/>
                <c:pt idx="0">
                  <c:v>76.5</c:v>
                </c:pt>
                <c:pt idx="1">
                  <c:v>23.5</c:v>
                </c:pt>
              </c:numCache>
            </c:numRef>
          </c:val>
          <c:extLst>
            <c:ext xmlns:c16="http://schemas.microsoft.com/office/drawing/2014/chart" uri="{C3380CC4-5D6E-409C-BE32-E72D297353CC}">
              <c16:uniqueId val="{00000004-D43D-4A56-BC4D-5A67B85BEC0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3055950158292068"/>
          <c:y val="0.90762127510571999"/>
          <c:w val="0.57379338536291213"/>
          <c:h val="9.2378724894279896E-2"/>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Group</a:t>
            </a:r>
            <a:r>
              <a:rPr lang="en-US" sz="2400" b="1" baseline="0" dirty="0"/>
              <a:t> B – </a:t>
            </a:r>
            <a:r>
              <a:rPr lang="en-US" sz="2400" b="1" i="0" u="none" strike="noStrike" baseline="0" dirty="0">
                <a:effectLst/>
              </a:rPr>
              <a:t>Stopped CPAP at 1 year</a:t>
            </a:r>
            <a:endParaRPr lang="en-US" sz="2400" b="1" dirty="0"/>
          </a:p>
        </c:rich>
      </c:tx>
      <c:layout>
        <c:manualLayout>
          <c:xMode val="edge"/>
          <c:yMode val="edge"/>
          <c:x val="0.13056414017835397"/>
          <c:y val="2.8066887592115195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389233240174875"/>
          <c:y val="0.12247373149270536"/>
          <c:w val="0.49355554138206953"/>
          <c:h val="0.7524714883516892"/>
        </c:manualLayout>
      </c:layout>
      <c:pieChart>
        <c:varyColors val="1"/>
        <c:ser>
          <c:idx val="0"/>
          <c:order val="0"/>
          <c:dPt>
            <c:idx val="0"/>
            <c:bubble3D val="0"/>
            <c:spPr>
              <a:solidFill>
                <a:srgbClr val="0083C7"/>
              </a:solidFill>
              <a:ln w="19050">
                <a:solidFill>
                  <a:schemeClr val="lt1"/>
                </a:solidFill>
              </a:ln>
              <a:effectLst/>
            </c:spPr>
            <c:extLst>
              <c:ext xmlns:c16="http://schemas.microsoft.com/office/drawing/2014/chart" uri="{C3380CC4-5D6E-409C-BE32-E72D297353CC}">
                <c16:uniqueId val="{00000001-0479-4ED7-8B49-2FDA898EACBE}"/>
              </c:ext>
            </c:extLst>
          </c:dPt>
          <c:dPt>
            <c:idx val="1"/>
            <c:bubble3D val="0"/>
            <c:spPr>
              <a:solidFill>
                <a:srgbClr val="E89041"/>
              </a:solidFill>
              <a:ln w="19050">
                <a:solidFill>
                  <a:schemeClr val="lt1"/>
                </a:solidFill>
              </a:ln>
              <a:effectLst/>
            </c:spPr>
            <c:extLst>
              <c:ext xmlns:c16="http://schemas.microsoft.com/office/drawing/2014/chart" uri="{C3380CC4-5D6E-409C-BE32-E72D297353CC}">
                <c16:uniqueId val="{00000003-0479-4ED7-8B49-2FDA898EACBE}"/>
              </c:ext>
            </c:extLst>
          </c:dPt>
          <c:dLbls>
            <c:dLbl>
              <c:idx val="0"/>
              <c:layout>
                <c:manualLayout>
                  <c:x val="-0.18275428200340943"/>
                  <c:y val="7.8214901749318499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467645FA-48EB-4701-A31F-73DBD2A2DD43}"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1404639175257732"/>
                      <c:h val="0.11783893805505309"/>
                    </c:manualLayout>
                  </c15:layout>
                  <c15:dlblFieldTable/>
                  <c15:showDataLabelsRange val="0"/>
                </c:ext>
                <c:ext xmlns:c16="http://schemas.microsoft.com/office/drawing/2014/chart" uri="{C3380CC4-5D6E-409C-BE32-E72D297353CC}">
                  <c16:uniqueId val="{00000001-0479-4ED7-8B49-2FDA898EACBE}"/>
                </c:ext>
              </c:extLst>
            </c:dLbl>
            <c:dLbl>
              <c:idx val="1"/>
              <c:layout>
                <c:manualLayout>
                  <c:x val="0.18744759836721442"/>
                  <c:y val="-0.1943752410271597"/>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FB46EABF-96A7-4288-BC80-05B2D4CE9366}" type="VALUE">
                      <a:rPr lang="en-US" sz="2000" b="1" smtClean="0">
                        <a:solidFill>
                          <a:schemeClr val="bg1"/>
                        </a:solidFill>
                      </a:rPr>
                      <a:pPr>
                        <a:defRPr sz="2000" b="1">
                          <a:solidFill>
                            <a:schemeClr val="bg1"/>
                          </a:solidFill>
                        </a:defRPr>
                      </a:pPr>
                      <a:t>[VALUE]</a:t>
                    </a:fld>
                    <a:r>
                      <a:rPr lang="en-US" sz="20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325110456553752"/>
                      <c:h val="6.7318540389245729E-2"/>
                    </c:manualLayout>
                  </c15:layout>
                  <c15:dlblFieldTable/>
                  <c15:showDataLabelsRange val="0"/>
                </c:ext>
                <c:ext xmlns:c16="http://schemas.microsoft.com/office/drawing/2014/chart" uri="{C3380CC4-5D6E-409C-BE32-E72D297353CC}">
                  <c16:uniqueId val="{00000003-0479-4ED7-8B49-2FDA898EAC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Sheet1!$L$5:$L$6</c:f>
              <c:strCache>
                <c:ptCount val="2"/>
                <c:pt idx="0">
                  <c:v>Normal Rhythm</c:v>
                </c:pt>
                <c:pt idx="1">
                  <c:v>Atrial Fibrillation</c:v>
                </c:pt>
              </c:strCache>
            </c:strRef>
          </c:cat>
          <c:val>
            <c:numRef>
              <c:f>Sheet1!$L$2:$L$3</c:f>
              <c:numCache>
                <c:formatCode>General</c:formatCode>
                <c:ptCount val="2"/>
                <c:pt idx="0">
                  <c:v>34.799999999999997</c:v>
                </c:pt>
                <c:pt idx="1">
                  <c:v>65.2</c:v>
                </c:pt>
              </c:numCache>
            </c:numRef>
          </c:val>
          <c:extLst>
            <c:ext xmlns:c16="http://schemas.microsoft.com/office/drawing/2014/chart" uri="{C3380CC4-5D6E-409C-BE32-E72D297353CC}">
              <c16:uniqueId val="{00000004-0479-4ED7-8B49-2FDA898EACB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BDC3-4768-843E-E2A22492F261}"/>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BDC3-4768-843E-E2A22492F261}"/>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DC3-4768-843E-E2A22492F261}"/>
              </c:ext>
            </c:extLst>
          </c:dPt>
          <c:dPt>
            <c:idx val="3"/>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BDC3-4768-843E-E2A22492F261}"/>
              </c:ext>
            </c:extLst>
          </c:dPt>
          <c:dPt>
            <c:idx val="4"/>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9-BDC3-4768-843E-E2A22492F261}"/>
              </c:ext>
            </c:extLst>
          </c:dPt>
          <c:dLbls>
            <c:dLbl>
              <c:idx val="0"/>
              <c:layout>
                <c:manualLayout>
                  <c:x val="-0.2512446185063375"/>
                  <c:y val="-5.1288848467904505E-2"/>
                </c:manualLayout>
              </c:layout>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fld id="{7C86D26D-5EBF-4C12-AD74-8601600D6AC7}" type="CATEGORYNAME">
                      <a:rPr lang="en-US" b="1">
                        <a:solidFill>
                          <a:schemeClr val="bg1"/>
                        </a:solidFill>
                      </a:rPr>
                      <a:pPr>
                        <a:defRPr b="1">
                          <a:solidFill>
                            <a:schemeClr val="bg1"/>
                          </a:solidFill>
                        </a:defRPr>
                      </a:pPr>
                      <a:t>[CATEGORY NAME]</a:t>
                    </a:fld>
                    <a:r>
                      <a:rPr lang="en-US" b="1">
                        <a:solidFill>
                          <a:schemeClr val="bg1"/>
                        </a:solidFill>
                      </a:rPr>
                      <a:t>  </a:t>
                    </a:r>
                    <a:fld id="{ABA4CB5C-EB59-496B-8592-E2E6F4537803}" type="VALUE">
                      <a:rPr lang="en-US" b="1">
                        <a:solidFill>
                          <a:schemeClr val="bg1"/>
                        </a:solidFill>
                      </a:rPr>
                      <a:pPr>
                        <a:defRPr b="1">
                          <a:solidFill>
                            <a:schemeClr val="bg1"/>
                          </a:solidFill>
                        </a:defRPr>
                      </a:pPr>
                      <a:t>[VALUE]</a:t>
                    </a:fld>
                    <a:endParaRPr lang="en-US" b="1">
                      <a:solidFill>
                        <a:schemeClr val="bg1"/>
                      </a:solidFill>
                    </a:endParaRPr>
                  </a:p>
                </c:rich>
              </c:tx>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C3-4768-843E-E2A22492F261}"/>
                </c:ext>
              </c:extLst>
            </c:dLbl>
            <c:dLbl>
              <c:idx val="1"/>
              <c:layout>
                <c:manualLayout>
                  <c:x val="0.1673218827079834"/>
                  <c:y val="-0.15924191338340771"/>
                </c:manualLayout>
              </c:layout>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US" b="1" dirty="0">
                        <a:solidFill>
                          <a:schemeClr val="bg1"/>
                        </a:solidFill>
                      </a:rPr>
                      <a:t>Heart Failure and AFIB 18%</a:t>
                    </a:r>
                  </a:p>
                </c:rich>
              </c:tx>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DC3-4768-843E-E2A22492F261}"/>
                </c:ext>
              </c:extLst>
            </c:dLbl>
            <c:dLbl>
              <c:idx val="2"/>
              <c:layout>
                <c:manualLayout>
                  <c:x val="0.12557923246444597"/>
                  <c:y val="4.9123537135493858E-3"/>
                </c:manualLayout>
              </c:layout>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US" b="1" dirty="0">
                        <a:solidFill>
                          <a:schemeClr val="bg1"/>
                        </a:solidFill>
                      </a:rPr>
                      <a:t>AFIB 4%</a:t>
                    </a:r>
                  </a:p>
                </c:rich>
              </c:tx>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DC3-4768-843E-E2A22492F261}"/>
                </c:ext>
              </c:extLst>
            </c:dLbl>
            <c:dLbl>
              <c:idx val="3"/>
              <c:layout>
                <c:manualLayout>
                  <c:x val="0.16339594654608475"/>
                  <c:y val="0.10497987741128179"/>
                </c:manualLayout>
              </c:layout>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b="1">
                        <a:solidFill>
                          <a:schemeClr val="tx1"/>
                        </a:solidFill>
                      </a:rPr>
                      <a:t>Idiopathic 12%</a:t>
                    </a:r>
                  </a:p>
                </c:rich>
              </c:tx>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DC3-4768-843E-E2A22492F261}"/>
                </c:ext>
              </c:extLst>
            </c:dLbl>
            <c:dLbl>
              <c:idx val="4"/>
              <c:layout>
                <c:manualLayout>
                  <c:x val="6.6134702098839662E-2"/>
                  <c:y val="0.14654711955645455"/>
                </c:manualLayout>
              </c:layout>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b="1">
                        <a:solidFill>
                          <a:schemeClr val="tx1"/>
                        </a:solidFill>
                      </a:rPr>
                      <a:t>Stroke</a:t>
                    </a:r>
                  </a:p>
                  <a:p>
                    <a:pPr>
                      <a:defRPr b="1">
                        <a:solidFill>
                          <a:schemeClr val="tx1"/>
                        </a:solidFill>
                      </a:defRPr>
                    </a:pPr>
                    <a:r>
                      <a:rPr lang="en-US" b="1">
                        <a:solidFill>
                          <a:schemeClr val="tx1"/>
                        </a:solidFill>
                      </a:rPr>
                      <a:t>11%</a:t>
                    </a:r>
                  </a:p>
                </c:rich>
              </c:tx>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DC3-4768-843E-E2A22492F261}"/>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Heart Failure</c:v>
                </c:pt>
                <c:pt idx="1">
                  <c:v>Heart Failure &amp; AF</c:v>
                </c:pt>
                <c:pt idx="2">
                  <c:v>Afib</c:v>
                </c:pt>
                <c:pt idx="3">
                  <c:v>Idiopathic</c:v>
                </c:pt>
                <c:pt idx="4">
                  <c:v>Stroke</c:v>
                </c:pt>
              </c:strCache>
            </c:strRef>
          </c:cat>
          <c:val>
            <c:numRef>
              <c:f>Sheet1!$B$2:$B$6</c:f>
              <c:numCache>
                <c:formatCode>0%</c:formatCode>
                <c:ptCount val="5"/>
                <c:pt idx="0">
                  <c:v>0.55000000000000004</c:v>
                </c:pt>
                <c:pt idx="1">
                  <c:v>0.18</c:v>
                </c:pt>
                <c:pt idx="2">
                  <c:v>0.04</c:v>
                </c:pt>
                <c:pt idx="3">
                  <c:v>0.12</c:v>
                </c:pt>
                <c:pt idx="4">
                  <c:v>0.11</c:v>
                </c:pt>
              </c:numCache>
            </c:numRef>
          </c:val>
          <c:extLst>
            <c:ext xmlns:c16="http://schemas.microsoft.com/office/drawing/2014/chart" uri="{C3380CC4-5D6E-409C-BE32-E72D297353CC}">
              <c16:uniqueId val="{0000000A-BDC3-4768-843E-E2A22492F261}"/>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160" b="1" i="0" u="none" strike="noStrike" kern="1200" baseline="0">
                <a:solidFill>
                  <a:schemeClr val="tx1"/>
                </a:solidFill>
                <a:latin typeface="+mn-lt"/>
                <a:ea typeface="+mn-ea"/>
                <a:cs typeface="+mn-cs"/>
              </a:defRPr>
            </a:pPr>
            <a:r>
              <a:rPr lang="en-US" sz="2000" dirty="0">
                <a:solidFill>
                  <a:schemeClr val="tx1"/>
                </a:solidFill>
                <a:latin typeface="+mn-lt"/>
              </a:rPr>
              <a:t>United States Heart Failure  Population</a:t>
            </a:r>
          </a:p>
          <a:p>
            <a:pPr algn="ctr">
              <a:defRPr>
                <a:solidFill>
                  <a:schemeClr val="tx1"/>
                </a:solidFill>
              </a:defRPr>
            </a:pPr>
            <a:r>
              <a:rPr lang="en-US" sz="1800" b="0" dirty="0">
                <a:solidFill>
                  <a:schemeClr val="tx1"/>
                </a:solidFill>
                <a:latin typeface="+mn-lt"/>
              </a:rPr>
              <a:t>6.4</a:t>
            </a:r>
            <a:r>
              <a:rPr lang="en-US" sz="1800" b="0" baseline="0" dirty="0">
                <a:solidFill>
                  <a:schemeClr val="tx1"/>
                </a:solidFill>
                <a:latin typeface="+mn-lt"/>
              </a:rPr>
              <a:t> Million</a:t>
            </a:r>
            <a:endParaRPr lang="en-US" sz="1800" b="0" dirty="0">
              <a:solidFill>
                <a:schemeClr val="tx1"/>
              </a:solidFill>
              <a:latin typeface="+mn-lt"/>
            </a:endParaRPr>
          </a:p>
        </c:rich>
      </c:tx>
      <c:layout>
        <c:manualLayout>
          <c:xMode val="edge"/>
          <c:yMode val="edge"/>
          <c:x val="0.20169496177004947"/>
          <c:y val="3.5437923324014617E-2"/>
        </c:manualLayout>
      </c:layout>
      <c:overlay val="0"/>
      <c:spPr>
        <a:noFill/>
        <a:ln>
          <a:noFill/>
        </a:ln>
        <a:effectLst/>
      </c:spPr>
      <c:txPr>
        <a:bodyPr rot="0" spcFirstLastPara="1" vertOverflow="ellipsis" vert="horz" wrap="square" anchor="ctr" anchorCtr="1"/>
        <a:lstStyle/>
        <a:p>
          <a:pPr algn="ct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3547009500466536"/>
          <c:y val="0.25408364715280157"/>
          <c:w val="0.73824015471027304"/>
          <c:h val="0.77249400890106101"/>
        </c:manualLayout>
      </c:layout>
      <c:pieChart>
        <c:varyColors val="1"/>
        <c:ser>
          <c:idx val="0"/>
          <c:order val="0"/>
          <c:explosion val="1"/>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0-5A10-4F32-AE25-4BED7B7E7AC3}"/>
              </c:ext>
            </c:extLst>
          </c:dPt>
          <c:dPt>
            <c:idx val="1"/>
            <c:bubble3D val="0"/>
            <c:spPr>
              <a:solidFill>
                <a:schemeClr val="accent1">
                  <a:lumMod val="60000"/>
                  <a:lumOff val="4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1-5A10-4F32-AE25-4BED7B7E7AC3}"/>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innerShdw blurRad="63500" dist="50800">
                  <a:prstClr val="black">
                    <a:alpha val="50000"/>
                  </a:prstClr>
                </a:inn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2-5A10-4F32-AE25-4BED7B7E7AC3}"/>
              </c:ext>
            </c:extLst>
          </c:dPt>
          <c:dLbls>
            <c:dLbl>
              <c:idx val="0"/>
              <c:layout>
                <c:manualLayout>
                  <c:x val="-0.12601554513139934"/>
                  <c:y val="0.105933184982312"/>
                </c:manualLayout>
              </c:layout>
              <c:tx>
                <c:rich>
                  <a:bodyPr/>
                  <a:lstStyle/>
                  <a:p>
                    <a:r>
                      <a:rPr lang="en-US" sz="1600" b="1" baseline="0" dirty="0">
                        <a:solidFill>
                          <a:schemeClr val="bg1"/>
                        </a:solidFill>
                        <a:latin typeface="+mn-lt"/>
                      </a:rPr>
                      <a:t>Central Sleep Apnea</a:t>
                    </a:r>
                    <a:r>
                      <a:rPr lang="en-US" sz="1600" b="1" baseline="0" dirty="0">
                        <a:solidFill>
                          <a:schemeClr val="bg1"/>
                        </a:solidFill>
                      </a:rPr>
                      <a:t> </a:t>
                    </a:r>
                  </a:p>
                  <a:p>
                    <a:r>
                      <a:rPr lang="en-US" sz="1600" b="1" baseline="0" dirty="0">
                        <a:solidFill>
                          <a:schemeClr val="bg1"/>
                        </a:solidFill>
                      </a:rPr>
                      <a:t>2.1M</a:t>
                    </a:r>
                  </a:p>
                  <a:p>
                    <a:r>
                      <a:rPr lang="en-US" sz="1600" b="1" baseline="0" dirty="0">
                        <a:solidFill>
                          <a:schemeClr val="bg1"/>
                        </a:solidFill>
                      </a:rPr>
                      <a:t>37.5%</a:t>
                    </a:r>
                    <a:endParaRPr lang="en-US" b="1" baseline="0" dirty="0">
                      <a:solidFill>
                        <a:schemeClr val="bg1"/>
                      </a:solidFill>
                    </a:endParaRPr>
                  </a:p>
                </c:rich>
              </c:tx>
              <c:showLegendKey val="0"/>
              <c:showVal val="1"/>
              <c:showCatName val="1"/>
              <c:showSerName val="0"/>
              <c:showPercent val="1"/>
              <c:showBubbleSize val="0"/>
              <c:extLst>
                <c:ext xmlns:c15="http://schemas.microsoft.com/office/drawing/2012/chart" uri="{CE6537A1-D6FC-4f65-9D91-7224C49458BB}">
                  <c15:layout>
                    <c:manualLayout>
                      <c:w val="0.3418652006269367"/>
                      <c:h val="0.27391304347826084"/>
                    </c:manualLayout>
                  </c15:layout>
                  <c15:showDataLabelsRange val="0"/>
                </c:ext>
                <c:ext xmlns:c16="http://schemas.microsoft.com/office/drawing/2014/chart" uri="{C3380CC4-5D6E-409C-BE32-E72D297353CC}">
                  <c16:uniqueId val="{00000000-5A10-4F32-AE25-4BED7B7E7AC3}"/>
                </c:ext>
              </c:extLst>
            </c:dLbl>
            <c:dLbl>
              <c:idx val="1"/>
              <c:layout>
                <c:manualLayout>
                  <c:x val="0.17037990710690401"/>
                  <c:y val="-0.125991479325954"/>
                </c:manualLayout>
              </c:layout>
              <c:tx>
                <c:rich>
                  <a:bodyPr/>
                  <a:lstStyle/>
                  <a:p>
                    <a:r>
                      <a:rPr lang="en-US" sz="1600" b="1" baseline="0" dirty="0">
                        <a:solidFill>
                          <a:schemeClr val="bg1"/>
                        </a:solidFill>
                        <a:latin typeface="+mn-lt"/>
                      </a:rPr>
                      <a:t>O</a:t>
                    </a:r>
                    <a:r>
                      <a:rPr lang="en-US" sz="1600" b="1" baseline="0" dirty="0">
                        <a:solidFill>
                          <a:schemeClr val="bg1"/>
                        </a:solidFill>
                      </a:rPr>
                      <a:t>SA</a:t>
                    </a:r>
                  </a:p>
                  <a:p>
                    <a:r>
                      <a:rPr lang="en-US" sz="1600" b="1" baseline="0" dirty="0">
                        <a:solidFill>
                          <a:schemeClr val="bg1"/>
                        </a:solidFill>
                      </a:rPr>
                      <a:t>2.1M</a:t>
                    </a:r>
                  </a:p>
                  <a:p>
                    <a:r>
                      <a:rPr lang="en-US" sz="1600" b="1" baseline="0" dirty="0">
                        <a:solidFill>
                          <a:schemeClr val="bg1"/>
                        </a:solidFill>
                      </a:rPr>
                      <a:t>37.5%</a:t>
                    </a:r>
                    <a:endParaRPr lang="en-US" b="1" baseline="0" dirty="0">
                      <a:solidFill>
                        <a:schemeClr val="bg1"/>
                      </a:solidFill>
                    </a:endParaRP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5A10-4F32-AE25-4BED7B7E7AC3}"/>
                </c:ext>
              </c:extLst>
            </c:dLbl>
            <c:dLbl>
              <c:idx val="2"/>
              <c:layout>
                <c:manualLayout>
                  <c:x val="0.16586612971726519"/>
                  <c:y val="0.20198790368595201"/>
                </c:manualLayout>
              </c:layout>
              <c:tx>
                <c:rich>
                  <a:bodyPr/>
                  <a:lstStyle/>
                  <a:p>
                    <a:r>
                      <a:rPr lang="en-US" sz="1600" b="1" baseline="0" dirty="0">
                        <a:solidFill>
                          <a:schemeClr val="bg1"/>
                        </a:solidFill>
                        <a:latin typeface="+mn-lt"/>
                      </a:rPr>
                      <a:t>N</a:t>
                    </a:r>
                    <a:r>
                      <a:rPr lang="en-US" sz="1600" b="1" baseline="0" dirty="0">
                        <a:solidFill>
                          <a:schemeClr val="bg1"/>
                        </a:solidFill>
                      </a:rPr>
                      <a:t>o SDB  </a:t>
                    </a:r>
                  </a:p>
                  <a:p>
                    <a:r>
                      <a:rPr lang="en-US" sz="1600" b="1" baseline="0" dirty="0">
                        <a:solidFill>
                          <a:schemeClr val="bg1"/>
                        </a:solidFill>
                      </a:rPr>
                      <a:t>1.5M</a:t>
                    </a:r>
                  </a:p>
                  <a:p>
                    <a:r>
                      <a:rPr lang="en-US" sz="1600" b="1" baseline="0" dirty="0">
                        <a:solidFill>
                          <a:schemeClr val="bg1"/>
                        </a:solidFill>
                      </a:rPr>
                      <a:t>25%</a:t>
                    </a:r>
                    <a:endParaRPr lang="en-US" b="1" baseline="0" dirty="0">
                      <a:solidFill>
                        <a:schemeClr val="bg1"/>
                      </a:solidFill>
                    </a:endParaRP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5A10-4F32-AE25-4BED7B7E7AC3}"/>
                </c:ext>
              </c:extLst>
            </c:dLbl>
            <c:spPr>
              <a:noFill/>
              <a:ln>
                <a:noFill/>
              </a:ln>
              <a:effectLst/>
            </c:spPr>
            <c:txPr>
              <a:bodyPr rot="0" spcFirstLastPara="1" vertOverflow="ellipsis" vert="horz" wrap="square" anchor="ctr" anchorCtr="1"/>
              <a:lstStyle/>
              <a:p>
                <a:pPr>
                  <a:lnSpc>
                    <a:spcPct val="120000"/>
                  </a:lnSpc>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howLeaderLines val="1"/>
            <c:leaderLines>
              <c:spPr>
                <a:ln w="12700" cap="flat" cmpd="sng" algn="ctr">
                  <a:solidFill>
                    <a:schemeClr val="lt1"/>
                  </a:solidFill>
                  <a:prstDash val="solid"/>
                  <a:round/>
                </a:ln>
                <a:effectLst/>
              </c:spPr>
            </c:leaderLines>
            <c:extLst>
              <c:ext xmlns:c15="http://schemas.microsoft.com/office/drawing/2012/chart" uri="{CE6537A1-D6FC-4f65-9D91-7224C49458BB}"/>
            </c:extLst>
          </c:dLbls>
          <c:cat>
            <c:strRef>
              <c:f>'Decision Tree Model v2 (Oldb)'!$I$29:$I$31</c:f>
              <c:strCache>
                <c:ptCount val="3"/>
                <c:pt idx="0">
                  <c:v>CSA</c:v>
                </c:pt>
                <c:pt idx="1">
                  <c:v>OSA</c:v>
                </c:pt>
                <c:pt idx="2">
                  <c:v>No SDB</c:v>
                </c:pt>
              </c:strCache>
            </c:strRef>
          </c:cat>
          <c:val>
            <c:numRef>
              <c:f>'Decision Tree Model v2 (Oldb)'!$K$29:$K$31</c:f>
              <c:numCache>
                <c:formatCode>_(* #,##0_);_(* \(#,##0\);_(* "-"??_);_(@_)</c:formatCode>
                <c:ptCount val="3"/>
                <c:pt idx="0">
                  <c:v>1464216</c:v>
                </c:pt>
                <c:pt idx="1">
                  <c:v>1351584</c:v>
                </c:pt>
                <c:pt idx="2">
                  <c:v>889200</c:v>
                </c:pt>
              </c:numCache>
            </c:numRef>
          </c:val>
          <c:extLst>
            <c:ext xmlns:c16="http://schemas.microsoft.com/office/drawing/2014/chart" uri="{C3380CC4-5D6E-409C-BE32-E72D297353CC}">
              <c16:uniqueId val="{00000003-5A10-4F32-AE25-4BED7B7E7AC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zero"/>
    <c:showDLblsOverMax val="0"/>
  </c:chart>
  <c:spPr>
    <a:solidFill>
      <a:srgbClr val="BBE0E3">
        <a:alpha val="0"/>
      </a:srgbClr>
    </a:solid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318357893126612E-2"/>
          <c:y val="2.2518543764688623E-2"/>
          <c:w val="0.96728530984586347"/>
          <c:h val="0.94650205761316886"/>
        </c:manualLayout>
      </c:layout>
      <c:barChart>
        <c:barDir val="col"/>
        <c:grouping val="stacked"/>
        <c:varyColors val="0"/>
        <c:ser>
          <c:idx val="0"/>
          <c:order val="0"/>
          <c:spPr>
            <a:solidFill>
              <a:schemeClr val="accent2"/>
            </a:solidFill>
            <a:ln>
              <a:noFill/>
            </a:ln>
          </c:spPr>
          <c:invertIfNegative val="0"/>
          <c:dLbls>
            <c:dLbl>
              <c:idx val="0"/>
              <c:layout>
                <c:manualLayout>
                  <c:x val="0"/>
                  <c:y val="-2.05761316872428E-3"/>
                </c:manualLayout>
              </c:layout>
              <c:tx>
                <c:rich>
                  <a:bodyPr wrap="none"/>
                  <a:lstStyle/>
                  <a:p>
                    <a:pPr>
                      <a:defRPr sz="1600">
                        <a:solidFill>
                          <a:schemeClr val="bg1"/>
                        </a:solidFill>
                        <a:latin typeface="+mn-lt"/>
                        <a:ea typeface="+mn-ea"/>
                        <a:cs typeface="+mn-cs"/>
                        <a:sym typeface="+mn-lt"/>
                      </a:defRPr>
                    </a:pPr>
                    <a:r>
                      <a:rPr lang="en-US" dirty="0"/>
                      <a:t>30.1</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4CA3-48D6-BF29-230B34159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30.1</c:v>
                </c:pt>
                <c:pt idx="1">
                  <c:v>0.2</c:v>
                </c:pt>
              </c:numCache>
            </c:numRef>
          </c:val>
          <c:extLst>
            <c:ext xmlns:c16="http://schemas.microsoft.com/office/drawing/2014/chart" uri="{C3380CC4-5D6E-409C-BE32-E72D297353CC}">
              <c16:uniqueId val="{00000001-4CA3-48D6-BF29-230B34159025}"/>
            </c:ext>
          </c:extLst>
        </c:ser>
        <c:ser>
          <c:idx val="1"/>
          <c:order val="1"/>
          <c:spPr>
            <a:solidFill>
              <a:srgbClr val="808080"/>
            </a:solidFill>
            <a:ln>
              <a:noFill/>
            </a:ln>
          </c:spPr>
          <c:invertIfNegative val="0"/>
          <c:dLbls>
            <c:dLbl>
              <c:idx val="0"/>
              <c:layout>
                <c:manualLayout>
                  <c:x val="4.3410863772754341E-3"/>
                  <c:y val="-2.05761316872428E-3"/>
                </c:manualLayout>
              </c:layout>
              <c:tx>
                <c:rich>
                  <a:bodyPr wrap="none"/>
                  <a:lstStyle/>
                  <a:p>
                    <a:pPr>
                      <a:defRPr sz="1600">
                        <a:solidFill>
                          <a:schemeClr val="bg1"/>
                        </a:solidFill>
                        <a:latin typeface="+mn-lt"/>
                        <a:ea typeface="+mn-ea"/>
                        <a:cs typeface="+mn-cs"/>
                        <a:sym typeface="+mn-lt"/>
                      </a:defRPr>
                    </a:pPr>
                    <a:r>
                      <a:rPr lang="en-US" dirty="0"/>
                      <a:t>13.0</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5.4356710562999747E-2"/>
                      <c:h val="6.9261442210239083E-2"/>
                    </c:manualLayout>
                  </c15:layout>
                  <c15:showDataLabelsRange val="0"/>
                </c:ext>
                <c:ext xmlns:c16="http://schemas.microsoft.com/office/drawing/2014/chart" uri="{C3380CC4-5D6E-409C-BE32-E72D297353CC}">
                  <c16:uniqueId val="{00000002-4CA3-48D6-BF29-230B34159025}"/>
                </c:ext>
              </c:extLst>
            </c:dLbl>
            <c:dLbl>
              <c:idx val="1"/>
              <c:layout>
                <c:manualLayout>
                  <c:x val="0"/>
                  <c:y val="-2.05761316872428E-3"/>
                </c:manualLayout>
              </c:layout>
              <c:tx>
                <c:rich>
                  <a:bodyPr wrap="none"/>
                  <a:lstStyle/>
                  <a:p>
                    <a:pPr>
                      <a:defRPr sz="1600">
                        <a:solidFill>
                          <a:schemeClr val="bg1"/>
                        </a:solidFill>
                        <a:latin typeface="+mn-lt"/>
                        <a:ea typeface="+mn-ea"/>
                        <a:cs typeface="+mn-cs"/>
                        <a:sym typeface="+mn-lt"/>
                      </a:defRPr>
                    </a:pPr>
                    <a:r>
                      <a:rPr lang="en-US" dirty="0"/>
                      <a:t>7.6</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4CA3-48D6-BF29-230B34159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13</c:v>
                </c:pt>
                <c:pt idx="1">
                  <c:v>7.6</c:v>
                </c:pt>
              </c:numCache>
            </c:numRef>
          </c:val>
          <c:extLst>
            <c:ext xmlns:c16="http://schemas.microsoft.com/office/drawing/2014/chart" uri="{C3380CC4-5D6E-409C-BE32-E72D297353CC}">
              <c16:uniqueId val="{00000004-4CA3-48D6-BF29-230B34159025}"/>
            </c:ext>
          </c:extLst>
        </c:ser>
        <c:ser>
          <c:idx val="2"/>
          <c:order val="2"/>
          <c:spPr>
            <a:solidFill>
              <a:srgbClr val="9DB1CF"/>
            </a:solidFill>
            <a:ln>
              <a:noFill/>
            </a:ln>
          </c:spPr>
          <c:invertIfNegative val="0"/>
          <c:val>
            <c:numRef>
              <c:f>Sheet1!$A$3:$B$3</c:f>
              <c:numCache>
                <c:formatCode>General</c:formatCode>
                <c:ptCount val="2"/>
                <c:pt idx="0">
                  <c:v>1.2000000000000028</c:v>
                </c:pt>
                <c:pt idx="1">
                  <c:v>0</c:v>
                </c:pt>
              </c:numCache>
            </c:numRef>
          </c:val>
          <c:extLst>
            <c:ext xmlns:c16="http://schemas.microsoft.com/office/drawing/2014/chart" uri="{C3380CC4-5D6E-409C-BE32-E72D297353CC}">
              <c16:uniqueId val="{00000005-4CA3-48D6-BF29-230B34159025}"/>
            </c:ext>
          </c:extLst>
        </c:ser>
        <c:ser>
          <c:idx val="3"/>
          <c:order val="3"/>
          <c:spPr>
            <a:solidFill>
              <a:schemeClr val="accent1"/>
            </a:solidFill>
            <a:ln>
              <a:noFill/>
            </a:ln>
          </c:spPr>
          <c:invertIfNegative val="0"/>
          <c:dLbls>
            <c:dLbl>
              <c:idx val="1"/>
              <c:layout>
                <c:manualLayout>
                  <c:x val="-3.1456429723959109E-3"/>
                  <c:y val="-2.0575270026212894E-3"/>
                </c:manualLayout>
              </c:layout>
              <c:tx>
                <c:rich>
                  <a:bodyPr wrap="none"/>
                  <a:lstStyle/>
                  <a:p>
                    <a:pPr>
                      <a:defRPr sz="1600">
                        <a:solidFill>
                          <a:schemeClr val="bg1"/>
                        </a:solidFill>
                        <a:latin typeface="+mn-lt"/>
                        <a:ea typeface="+mn-ea"/>
                        <a:cs typeface="+mn-cs"/>
                        <a:sym typeface="+mn-lt"/>
                      </a:defRPr>
                    </a:pPr>
                    <a:r>
                      <a:rPr lang="en-US" dirty="0"/>
                      <a:t>2.9</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4CA3-48D6-BF29-230B34159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2.1000000000000014</c:v>
                </c:pt>
                <c:pt idx="1">
                  <c:v>2.8999999999999995</c:v>
                </c:pt>
              </c:numCache>
            </c:numRef>
          </c:val>
          <c:extLst>
            <c:ext xmlns:c16="http://schemas.microsoft.com/office/drawing/2014/chart" uri="{C3380CC4-5D6E-409C-BE32-E72D297353CC}">
              <c16:uniqueId val="{00000007-4CA3-48D6-BF29-230B34159025}"/>
            </c:ext>
          </c:extLst>
        </c:ser>
        <c:dLbls>
          <c:showLegendKey val="0"/>
          <c:showVal val="0"/>
          <c:showCatName val="0"/>
          <c:showSerName val="0"/>
          <c:showPercent val="0"/>
          <c:showBubbleSize val="0"/>
        </c:dLbls>
        <c:gapWidth val="80"/>
        <c:overlap val="100"/>
        <c:axId val="192859136"/>
        <c:axId val="192742144"/>
      </c:barChart>
      <c:catAx>
        <c:axId val="19285913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92742144"/>
        <c:crosses val="min"/>
        <c:auto val="0"/>
        <c:lblAlgn val="ctr"/>
        <c:lblOffset val="100"/>
        <c:noMultiLvlLbl val="0"/>
      </c:catAx>
      <c:valAx>
        <c:axId val="192742144"/>
        <c:scaling>
          <c:orientation val="minMax"/>
          <c:max val="46.400000000000006"/>
          <c:min val="0"/>
        </c:scaling>
        <c:delete val="0"/>
        <c:axPos val="l"/>
        <c:numFmt formatCode="General" sourceLinked="1"/>
        <c:majorTickMark val="out"/>
        <c:minorTickMark val="none"/>
        <c:tickLblPos val="nextTo"/>
        <c:txPr>
          <a:bodyPr/>
          <a:lstStyle/>
          <a:p>
            <a:pPr>
              <a:defRPr sz="1200"/>
            </a:pPr>
            <a:endParaRPr lang="en-US"/>
          </a:p>
        </c:txPr>
        <c:crossAx val="192859136"/>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Mildly Improved</c:v>
                </c:pt>
              </c:strCache>
            </c:strRef>
          </c:tx>
          <c:spPr>
            <a:solidFill>
              <a:schemeClr val="accent1">
                <a:lumMod val="40000"/>
                <a:lumOff val="60000"/>
              </a:schemeClr>
            </a:solidFill>
          </c:spPr>
          <c:invertIfNegative val="0"/>
          <c:dLbls>
            <c:dLbl>
              <c:idx val="0"/>
              <c:layout>
                <c:manualLayout>
                  <c:x val="1.6658844442858721E-3"/>
                  <c:y val="-1.1231561317032176E-2"/>
                </c:manualLayout>
              </c:layout>
              <c:tx>
                <c:rich>
                  <a:bodyPr wrap="square" lIns="38100" tIns="19050" rIns="38100" bIns="19050" anchor="ctr">
                    <a:noAutofit/>
                  </a:bodyPr>
                  <a:lstStyle/>
                  <a:p>
                    <a:pPr>
                      <a:defRPr sz="1300" b="1">
                        <a:solidFill>
                          <a:schemeClr val="tx1"/>
                        </a:solidFill>
                      </a:defRPr>
                    </a:pPr>
                    <a:r>
                      <a:rPr lang="en-US" dirty="0"/>
                      <a:t>19%</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10395171401145237"/>
                      <c:h val="5.192675751724736E-2"/>
                    </c:manualLayout>
                  </c15:layout>
                  <c15:showDataLabelsRange val="0"/>
                </c:ext>
                <c:ext xmlns:c16="http://schemas.microsoft.com/office/drawing/2014/chart" uri="{C3380CC4-5D6E-409C-BE32-E72D297353CC}">
                  <c16:uniqueId val="{00000000-F9F4-45A6-88F3-07F100D185D6}"/>
                </c:ext>
              </c:extLst>
            </c:dLbl>
            <c:dLbl>
              <c:idx val="1"/>
              <c:delete val="1"/>
              <c:extLst>
                <c:ext xmlns:c15="http://schemas.microsoft.com/office/drawing/2012/chart" uri="{CE6537A1-D6FC-4f65-9D91-7224C49458BB}"/>
                <c:ext xmlns:c16="http://schemas.microsoft.com/office/drawing/2014/chart" uri="{C3380CC4-5D6E-409C-BE32-E72D297353CC}">
                  <c16:uniqueId val="{00000000-9043-4BBE-AA35-02AC7D712E47}"/>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Sheet1!$B$2:$C$2</c:f>
              <c:numCache>
                <c:formatCode>General</c:formatCode>
                <c:ptCount val="2"/>
                <c:pt idx="0">
                  <c:v>19</c:v>
                </c:pt>
                <c:pt idx="1">
                  <c:v>6</c:v>
                </c:pt>
              </c:numCache>
            </c:numRef>
          </c:val>
          <c:extLst>
            <c:ext xmlns:c16="http://schemas.microsoft.com/office/drawing/2014/chart" uri="{C3380CC4-5D6E-409C-BE32-E72D297353CC}">
              <c16:uniqueId val="{00000005-F9F4-45A6-88F3-07F100D185D6}"/>
            </c:ext>
          </c:extLst>
        </c:ser>
        <c:ser>
          <c:idx val="1"/>
          <c:order val="1"/>
          <c:tx>
            <c:strRef>
              <c:f>Sheet1!$A$3</c:f>
              <c:strCache>
                <c:ptCount val="1"/>
                <c:pt idx="0">
                  <c:v>Markedly or Moderately Improved</c:v>
                </c:pt>
              </c:strCache>
            </c:strRef>
          </c:tx>
          <c:spPr>
            <a:solidFill>
              <a:schemeClr val="accent2"/>
            </a:solidFill>
          </c:spPr>
          <c:invertIfNegative val="0"/>
          <c:dLbls>
            <c:dLbl>
              <c:idx val="0"/>
              <c:layout>
                <c:manualLayout>
                  <c:x val="-3.0540862001263663E-17"/>
                  <c:y val="1.5270982492455922E-2"/>
                </c:manualLayout>
              </c:layout>
              <c:tx>
                <c:rich>
                  <a:bodyPr/>
                  <a:lstStyle/>
                  <a:p>
                    <a:r>
                      <a:rPr lang="en-US" dirty="0"/>
                      <a:t>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9F4-45A6-88F3-07F100D185D6}"/>
                </c:ext>
              </c:extLst>
            </c:dLbl>
            <c:dLbl>
              <c:idx val="1"/>
              <c:layout>
                <c:manualLayout>
                  <c:x val="-9.9953066657152319E-3"/>
                  <c:y val="-5.5897111395731572E-2"/>
                </c:manualLayout>
              </c:layout>
              <c:tx>
                <c:rich>
                  <a:bodyPr wrap="square" lIns="38100" tIns="19050" rIns="38100" bIns="19050" anchor="ctr">
                    <a:spAutoFit/>
                  </a:bodyPr>
                  <a:lstStyle/>
                  <a:p>
                    <a:pPr>
                      <a:defRPr sz="1300" b="1">
                        <a:solidFill>
                          <a:schemeClr val="tx1"/>
                        </a:solidFill>
                      </a:defRPr>
                    </a:pPr>
                    <a:r>
                      <a:rPr lang="en-US" dirty="0"/>
                      <a:t>6%</a:t>
                    </a:r>
                  </a:p>
                </c:rich>
              </c:tx>
              <c:numFmt formatCode="0%" sourceLinked="0"/>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9F4-45A6-88F3-07F100D185D6}"/>
                </c:ext>
              </c:extLst>
            </c:dLbl>
            <c:numFmt formatCode="0%" sourceLinked="0"/>
            <c:spPr>
              <a:noFill/>
              <a:ln>
                <a:noFill/>
              </a:ln>
              <a:effectLst/>
            </c:spPr>
            <c:txPr>
              <a:bodyPr wrap="square" lIns="38100" tIns="19050" rIns="38100" bIns="19050" anchor="ctr">
                <a:spAutoFit/>
              </a:bodyPr>
              <a:lstStyle/>
              <a:p>
                <a:pPr>
                  <a:defRPr sz="13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Sheet1!$B$3:$C$3</c:f>
              <c:numCache>
                <c:formatCode>General</c:formatCode>
                <c:ptCount val="2"/>
                <c:pt idx="0">
                  <c:v>60</c:v>
                </c:pt>
                <c:pt idx="1">
                  <c:v>6</c:v>
                </c:pt>
              </c:numCache>
            </c:numRef>
          </c:val>
          <c:extLst>
            <c:ext xmlns:c16="http://schemas.microsoft.com/office/drawing/2014/chart" uri="{C3380CC4-5D6E-409C-BE32-E72D297353CC}">
              <c16:uniqueId val="{0000000B-F9F4-45A6-88F3-07F100D185D6}"/>
            </c:ext>
          </c:extLst>
        </c:ser>
        <c:ser>
          <c:idx val="2"/>
          <c:order val="2"/>
          <c:tx>
            <c:strRef>
              <c:f>Sheet1!$A$4</c:f>
              <c:strCache>
                <c:ptCount val="1"/>
                <c:pt idx="0">
                  <c:v>No Change</c:v>
                </c:pt>
              </c:strCache>
            </c:strRef>
          </c:tx>
          <c:spPr>
            <a:solidFill>
              <a:srgbClr val="B1B5BB"/>
            </a:solidFill>
          </c:spPr>
          <c:invertIfNegative val="0"/>
          <c:dLbls>
            <c:dLbl>
              <c:idx val="0"/>
              <c:tx>
                <c:rich>
                  <a:bodyPr/>
                  <a:lstStyle/>
                  <a:p>
                    <a:r>
                      <a:rPr lang="en-US" dirty="0"/>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9F4-45A6-88F3-07F100D185D6}"/>
                </c:ext>
              </c:extLst>
            </c:dLbl>
            <c:dLbl>
              <c:idx val="1"/>
              <c:tx>
                <c:rich>
                  <a:bodyPr/>
                  <a:lstStyle/>
                  <a:p>
                    <a:r>
                      <a:rPr lang="en-US" dirty="0"/>
                      <a:t>61%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9F4-45A6-88F3-07F100D185D6}"/>
                </c:ext>
              </c:extLst>
            </c:dLbl>
            <c:dLbl>
              <c:idx val="2"/>
              <c:tx>
                <c:rich>
                  <a:bodyPr/>
                  <a:lstStyle/>
                  <a:p>
                    <a:r>
                      <a:rPr lang="en-US"/>
                      <a:t>21%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F9F4-45A6-88F3-07F100D185D6}"/>
                </c:ext>
              </c:extLst>
            </c:dLbl>
            <c:dLbl>
              <c:idx val="3"/>
              <c:tx>
                <c:rich>
                  <a:bodyPr/>
                  <a:lstStyle/>
                  <a:p>
                    <a:r>
                      <a:rPr lang="en-US"/>
                      <a:t>14%</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F9F4-45A6-88F3-07F100D185D6}"/>
                </c:ext>
              </c:extLst>
            </c:dLbl>
            <c:dLbl>
              <c:idx val="4"/>
              <c:tx>
                <c:rich>
                  <a:bodyPr/>
                  <a:lstStyle/>
                  <a:p>
                    <a:r>
                      <a:rPr lang="en-US"/>
                      <a:t>14%</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F9F4-45A6-88F3-07F100D185D6}"/>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Sheet1!$B$4:$C$4</c:f>
              <c:numCache>
                <c:formatCode>General</c:formatCode>
                <c:ptCount val="2"/>
                <c:pt idx="0">
                  <c:v>-14</c:v>
                </c:pt>
                <c:pt idx="1">
                  <c:v>-61</c:v>
                </c:pt>
              </c:numCache>
            </c:numRef>
          </c:val>
          <c:extLst>
            <c:ext xmlns:c16="http://schemas.microsoft.com/office/drawing/2014/chart" uri="{C3380CC4-5D6E-409C-BE32-E72D297353CC}">
              <c16:uniqueId val="{00000011-F9F4-45A6-88F3-07F100D185D6}"/>
            </c:ext>
          </c:extLst>
        </c:ser>
        <c:ser>
          <c:idx val="3"/>
          <c:order val="3"/>
          <c:tx>
            <c:strRef>
              <c:f>Sheet1!$A$5</c:f>
              <c:strCache>
                <c:ptCount val="1"/>
                <c:pt idx="0">
                  <c:v>Worsened</c:v>
                </c:pt>
              </c:strCache>
            </c:strRef>
          </c:tx>
          <c:spPr>
            <a:solidFill>
              <a:srgbClr val="636B77"/>
            </a:solidFill>
          </c:spPr>
          <c:invertIfNegative val="0"/>
          <c:dLbls>
            <c:dLbl>
              <c:idx val="0"/>
              <c:layout>
                <c:manualLayout>
                  <c:x val="-3.0540862001263663E-17"/>
                  <c:y val="-3.0098106032520461E-2"/>
                </c:manualLayout>
              </c:layout>
              <c:tx>
                <c:rich>
                  <a:bodyPr/>
                  <a:lstStyle/>
                  <a:p>
                    <a:r>
                      <a:rPr lang="en-US" dirty="0">
                        <a:solidFill>
                          <a:schemeClr val="tx1"/>
                        </a:solidFill>
                      </a:rPr>
                      <a:t>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F9F4-45A6-88F3-07F100D185D6}"/>
                </c:ext>
              </c:extLst>
            </c:dLbl>
            <c:dLbl>
              <c:idx val="1"/>
              <c:layout>
                <c:manualLayout>
                  <c:x val="-9.9953066657152319E-3"/>
                  <c:y val="-5.8189197671619534E-3"/>
                </c:manualLayout>
              </c:layout>
              <c:tx>
                <c:rich>
                  <a:bodyPr wrap="square" lIns="38100" tIns="19050" rIns="38100" bIns="19050" anchor="ctr">
                    <a:spAutoFit/>
                  </a:bodyPr>
                  <a:lstStyle/>
                  <a:p>
                    <a:pPr>
                      <a:defRPr sz="1300" b="1">
                        <a:solidFill>
                          <a:schemeClr val="bg1"/>
                        </a:solidFill>
                      </a:defRPr>
                    </a:pPr>
                    <a:r>
                      <a:rPr lang="en-US" dirty="0">
                        <a:solidFill>
                          <a:schemeClr val="bg1"/>
                        </a:solidFill>
                      </a:rPr>
                      <a:t>26%</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F9F4-45A6-88F3-07F100D185D6}"/>
                </c:ext>
              </c:extLst>
            </c:dLbl>
            <c:dLbl>
              <c:idx val="2"/>
              <c:layout>
                <c:manualLayout>
                  <c:x val="0"/>
                  <c:y val="-1.8719084032473857E-2"/>
                </c:manualLayout>
              </c:layout>
              <c:tx>
                <c:rich>
                  <a:bodyPr/>
                  <a:lstStyle/>
                  <a:p>
                    <a:r>
                      <a:rPr lang="en-US" dirty="0"/>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F9F4-45A6-88F3-07F100D185D6}"/>
                </c:ext>
              </c:extLst>
            </c:dLbl>
            <c:dLbl>
              <c:idx val="3"/>
              <c:layout>
                <c:manualLayout>
                  <c:x val="0"/>
                  <c:y val="-3.3694056469728145E-2"/>
                </c:manualLayout>
              </c:layout>
              <c:tx>
                <c:rich>
                  <a:bodyPr/>
                  <a:lstStyle/>
                  <a:p>
                    <a:r>
                      <a:rPr lang="en-US" dirty="0"/>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F9F4-45A6-88F3-07F100D185D6}"/>
                </c:ext>
              </c:extLst>
            </c:dLbl>
            <c:dLbl>
              <c:idx val="4"/>
              <c:layout>
                <c:manualLayout>
                  <c:x val="0"/>
                  <c:y val="-2.9949944874508441E-2"/>
                </c:manualLayout>
              </c:layout>
              <c:tx>
                <c:rich>
                  <a:bodyPr/>
                  <a:lstStyle/>
                  <a:p>
                    <a:r>
                      <a:rPr lang="en-US" dirty="0"/>
                      <a:t>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F9F4-45A6-88F3-07F100D185D6}"/>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Sheet1!$B$5:$C$5</c:f>
              <c:numCache>
                <c:formatCode>General</c:formatCode>
                <c:ptCount val="2"/>
                <c:pt idx="0">
                  <c:v>-7</c:v>
                </c:pt>
                <c:pt idx="1">
                  <c:v>-26</c:v>
                </c:pt>
              </c:numCache>
            </c:numRef>
          </c:val>
          <c:extLst>
            <c:ext xmlns:c16="http://schemas.microsoft.com/office/drawing/2014/chart" uri="{C3380CC4-5D6E-409C-BE32-E72D297353CC}">
              <c16:uniqueId val="{00000017-F9F4-45A6-88F3-07F100D185D6}"/>
            </c:ext>
          </c:extLst>
        </c:ser>
        <c:dLbls>
          <c:showLegendKey val="0"/>
          <c:showVal val="0"/>
          <c:showCatName val="0"/>
          <c:showSerName val="0"/>
          <c:showPercent val="0"/>
          <c:showBubbleSize val="0"/>
        </c:dLbls>
        <c:gapWidth val="55"/>
        <c:overlap val="100"/>
        <c:axId val="193203584"/>
        <c:axId val="193246336"/>
      </c:barChart>
      <c:catAx>
        <c:axId val="193203584"/>
        <c:scaling>
          <c:orientation val="minMax"/>
        </c:scaling>
        <c:delete val="0"/>
        <c:axPos val="b"/>
        <c:numFmt formatCode="General" sourceLinked="0"/>
        <c:majorTickMark val="none"/>
        <c:minorTickMark val="none"/>
        <c:tickLblPos val="low"/>
        <c:txPr>
          <a:bodyPr/>
          <a:lstStyle/>
          <a:p>
            <a:pPr>
              <a:defRPr sz="1500"/>
            </a:pPr>
            <a:endParaRPr lang="en-US"/>
          </a:p>
        </c:txPr>
        <c:crossAx val="193246336"/>
        <c:crosses val="autoZero"/>
        <c:auto val="1"/>
        <c:lblAlgn val="ctr"/>
        <c:lblOffset val="100"/>
        <c:noMultiLvlLbl val="0"/>
      </c:catAx>
      <c:valAx>
        <c:axId val="193246336"/>
        <c:scaling>
          <c:orientation val="minMax"/>
        </c:scaling>
        <c:delete val="1"/>
        <c:axPos val="l"/>
        <c:numFmt formatCode="General" sourceLinked="1"/>
        <c:majorTickMark val="none"/>
        <c:minorTickMark val="none"/>
        <c:tickLblPos val="nextTo"/>
        <c:crossAx val="193203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19649314521372"/>
          <c:y val="0.13272864566647338"/>
          <c:w val="0.74032097384418216"/>
          <c:h val="0.61828704144962709"/>
        </c:manualLayout>
      </c:layout>
      <c:barChart>
        <c:barDir val="col"/>
        <c:grouping val="clustered"/>
        <c:varyColors val="0"/>
        <c:ser>
          <c:idx val="0"/>
          <c:order val="0"/>
          <c:tx>
            <c:strRef>
              <c:f>Sheet1!$B$1</c:f>
              <c:strCache>
                <c:ptCount val="1"/>
                <c:pt idx="0">
                  <c:v>Column1</c:v>
                </c:pt>
              </c:strCache>
            </c:strRef>
          </c:tx>
          <c:spPr>
            <a:solidFill>
              <a:schemeClr val="accent2"/>
            </a:solidFill>
            <a:ln w="38100"/>
          </c:spPr>
          <c:invertIfNegative val="0"/>
          <c:dPt>
            <c:idx val="0"/>
            <c:invertIfNegative val="0"/>
            <c:bubble3D val="0"/>
            <c:extLst>
              <c:ext xmlns:c16="http://schemas.microsoft.com/office/drawing/2014/chart" uri="{C3380CC4-5D6E-409C-BE32-E72D297353CC}">
                <c16:uniqueId val="{00000002-2FE5-4568-8F7C-C0ACD701D440}"/>
              </c:ext>
            </c:extLst>
          </c:dPt>
          <c:dPt>
            <c:idx val="1"/>
            <c:invertIfNegative val="0"/>
            <c:bubble3D val="0"/>
            <c:extLst>
              <c:ext xmlns:c16="http://schemas.microsoft.com/office/drawing/2014/chart" uri="{C3380CC4-5D6E-409C-BE32-E72D297353CC}">
                <c16:uniqueId val="{00000001-2FE5-4568-8F7C-C0ACD701D440}"/>
              </c:ext>
            </c:extLst>
          </c:dPt>
          <c:dLbls>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numCache>
            </c:numRef>
          </c:cat>
          <c:val>
            <c:numRef>
              <c:f>Sheet1!$B$2:$B$3</c:f>
              <c:numCache>
                <c:formatCode>General</c:formatCode>
                <c:ptCount val="2"/>
                <c:pt idx="0">
                  <c:v>3.6</c:v>
                </c:pt>
                <c:pt idx="1">
                  <c:v>-0.1</c:v>
                </c:pt>
              </c:numCache>
            </c:numRef>
          </c:val>
          <c:extLst>
            <c:ext xmlns:c16="http://schemas.microsoft.com/office/drawing/2014/chart" uri="{C3380CC4-5D6E-409C-BE32-E72D297353CC}">
              <c16:uniqueId val="{00000000-2FE5-4568-8F7C-C0ACD701D440}"/>
            </c:ext>
          </c:extLst>
        </c:ser>
        <c:dLbls>
          <c:showLegendKey val="0"/>
          <c:showVal val="0"/>
          <c:showCatName val="0"/>
          <c:showSerName val="0"/>
          <c:showPercent val="0"/>
          <c:showBubbleSize val="0"/>
        </c:dLbls>
        <c:gapWidth val="62"/>
        <c:axId val="193047552"/>
        <c:axId val="193057536"/>
      </c:barChart>
      <c:catAx>
        <c:axId val="193047552"/>
        <c:scaling>
          <c:orientation val="minMax"/>
        </c:scaling>
        <c:delete val="0"/>
        <c:axPos val="b"/>
        <c:numFmt formatCode="General" sourceLinked="0"/>
        <c:majorTickMark val="out"/>
        <c:minorTickMark val="none"/>
        <c:tickLblPos val="nextTo"/>
        <c:crossAx val="193057536"/>
        <c:crosses val="autoZero"/>
        <c:auto val="1"/>
        <c:lblAlgn val="ctr"/>
        <c:lblOffset val="100"/>
        <c:tickLblSkip val="5"/>
        <c:noMultiLvlLbl val="0"/>
      </c:catAx>
      <c:valAx>
        <c:axId val="193057536"/>
        <c:scaling>
          <c:orientation val="minMax"/>
          <c:max val="5"/>
          <c:min val="-1"/>
        </c:scaling>
        <c:delete val="1"/>
        <c:axPos val="l"/>
        <c:numFmt formatCode="General" sourceLinked="1"/>
        <c:majorTickMark val="out"/>
        <c:minorTickMark val="none"/>
        <c:tickLblPos val="nextTo"/>
        <c:crossAx val="193047552"/>
        <c:crosses val="autoZero"/>
        <c:crossBetween val="between"/>
        <c:majorUnit val="2"/>
        <c:minorUnit val="2"/>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Mildly Improved</c:v>
                </c:pt>
              </c:strCache>
            </c:strRef>
          </c:tx>
          <c:spPr>
            <a:solidFill>
              <a:schemeClr val="accent1">
                <a:lumMod val="40000"/>
                <a:lumOff val="60000"/>
              </a:schemeClr>
            </a:solidFill>
          </c:spPr>
          <c:invertIfNegative val="0"/>
          <c:dLbls>
            <c:dLbl>
              <c:idx val="0"/>
              <c:layout>
                <c:manualLayout>
                  <c:x val="1.6659091537693628E-3"/>
                  <c:y val="-6.976459015690455E-3"/>
                </c:manualLayout>
              </c:layout>
              <c:tx>
                <c:rich>
                  <a:bodyPr wrap="square" lIns="38100" tIns="19050" rIns="38100" bIns="19050" anchor="ctr">
                    <a:noAutofit/>
                  </a:bodyPr>
                  <a:lstStyle/>
                  <a:p>
                    <a:pPr>
                      <a:defRPr sz="1300" b="1">
                        <a:solidFill>
                          <a:schemeClr val="tx1"/>
                        </a:solidFill>
                      </a:defRPr>
                    </a:pPr>
                    <a:r>
                      <a:rPr lang="en-US" dirty="0"/>
                      <a:t>17%</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10395171401145237"/>
                      <c:h val="5.192675751724736E-2"/>
                    </c:manualLayout>
                  </c15:layout>
                  <c15:showDataLabelsRange val="0"/>
                </c:ext>
                <c:ext xmlns:c16="http://schemas.microsoft.com/office/drawing/2014/chart" uri="{C3380CC4-5D6E-409C-BE32-E72D297353CC}">
                  <c16:uniqueId val="{00000000-286C-4A18-B98B-10AFB6DFA9EA}"/>
                </c:ext>
              </c:extLst>
            </c:dLbl>
            <c:dLbl>
              <c:idx val="1"/>
              <c:layout>
                <c:manualLayout>
                  <c:x val="0"/>
                  <c:y val="-8.5099197521268481E-3"/>
                </c:manualLayout>
              </c:layout>
              <c:tx>
                <c:rich>
                  <a:bodyPr/>
                  <a:lstStyle/>
                  <a:p>
                    <a:r>
                      <a:rPr lang="en-US" dirty="0"/>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FA9-46BE-A22F-FB5E7F326D90}"/>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Sheet1!$B$2:$C$2</c:f>
              <c:numCache>
                <c:formatCode>General</c:formatCode>
                <c:ptCount val="2"/>
                <c:pt idx="0">
                  <c:v>17</c:v>
                </c:pt>
                <c:pt idx="1">
                  <c:v>9</c:v>
                </c:pt>
              </c:numCache>
            </c:numRef>
          </c:val>
          <c:extLst>
            <c:ext xmlns:c16="http://schemas.microsoft.com/office/drawing/2014/chart" uri="{C3380CC4-5D6E-409C-BE32-E72D297353CC}">
              <c16:uniqueId val="{00000005-286C-4A18-B98B-10AFB6DFA9EA}"/>
            </c:ext>
          </c:extLst>
        </c:ser>
        <c:ser>
          <c:idx val="1"/>
          <c:order val="1"/>
          <c:tx>
            <c:strRef>
              <c:f>Sheet1!$A$3</c:f>
              <c:strCache>
                <c:ptCount val="1"/>
                <c:pt idx="0">
                  <c:v>Markedly or Moderately Improved</c:v>
                </c:pt>
              </c:strCache>
            </c:strRef>
          </c:tx>
          <c:spPr>
            <a:solidFill>
              <a:srgbClr val="007E39"/>
            </a:solidFill>
          </c:spPr>
          <c:invertIfNegative val="0"/>
          <c:dPt>
            <c:idx val="0"/>
            <c:invertIfNegative val="0"/>
            <c:bubble3D val="0"/>
            <c:spPr>
              <a:solidFill>
                <a:schemeClr val="accent1"/>
              </a:solidFill>
            </c:spPr>
            <c:extLst>
              <c:ext xmlns:c16="http://schemas.microsoft.com/office/drawing/2014/chart" uri="{C3380CC4-5D6E-409C-BE32-E72D297353CC}">
                <c16:uniqueId val="{00000006-286C-4A18-B98B-10AFB6DFA9EA}"/>
              </c:ext>
            </c:extLst>
          </c:dPt>
          <c:dPt>
            <c:idx val="1"/>
            <c:invertIfNegative val="0"/>
            <c:bubble3D val="0"/>
            <c:spPr>
              <a:solidFill>
                <a:schemeClr val="accent1"/>
              </a:solidFill>
            </c:spPr>
            <c:extLst>
              <c:ext xmlns:c16="http://schemas.microsoft.com/office/drawing/2014/chart" uri="{C3380CC4-5D6E-409C-BE32-E72D297353CC}">
                <c16:uniqueId val="{00000007-286C-4A18-B98B-10AFB6DFA9EA}"/>
              </c:ext>
            </c:extLst>
          </c:dPt>
          <c:dLbls>
            <c:dLbl>
              <c:idx val="0"/>
              <c:layout>
                <c:manualLayout>
                  <c:x val="-3.0540862001263663E-17"/>
                  <c:y val="1.5270982492455922E-2"/>
                </c:manualLayout>
              </c:layout>
              <c:tx>
                <c:rich>
                  <a:bodyPr/>
                  <a:lstStyle/>
                  <a:p>
                    <a:r>
                      <a:rPr lang="en-US" dirty="0"/>
                      <a:t>57%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86C-4A18-B98B-10AFB6DFA9EA}"/>
                </c:ext>
              </c:extLst>
            </c:dLbl>
            <c:dLbl>
              <c:idx val="1"/>
              <c:layout>
                <c:manualLayout>
                  <c:x val="0"/>
                  <c:y val="-5.5897111395731613E-2"/>
                </c:manualLayout>
              </c:layout>
              <c:tx>
                <c:rich>
                  <a:bodyPr wrap="square" lIns="38100" tIns="19050" rIns="38100" bIns="19050" anchor="ctr">
                    <a:spAutoFit/>
                  </a:bodyPr>
                  <a:lstStyle/>
                  <a:p>
                    <a:pPr>
                      <a:defRPr sz="1300" b="1">
                        <a:solidFill>
                          <a:schemeClr val="tx1"/>
                        </a:solidFill>
                      </a:defRPr>
                    </a:pPr>
                    <a:r>
                      <a:rPr lang="en-US" dirty="0"/>
                      <a:t>9%</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86C-4A18-B98B-10AFB6DFA9EA}"/>
                </c:ext>
              </c:extLst>
            </c:dLbl>
            <c:spPr>
              <a:noFill/>
              <a:ln>
                <a:noFill/>
              </a:ln>
              <a:effectLst/>
            </c:spPr>
            <c:txPr>
              <a:bodyPr wrap="square" lIns="38100" tIns="19050" rIns="38100" bIns="19050" anchor="ctr">
                <a:spAutoFit/>
              </a:bodyPr>
              <a:lstStyle/>
              <a:p>
                <a:pPr>
                  <a:defRPr sz="13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Sheet1!$B$3:$C$3</c:f>
              <c:numCache>
                <c:formatCode>General</c:formatCode>
                <c:ptCount val="2"/>
                <c:pt idx="0">
                  <c:v>57</c:v>
                </c:pt>
                <c:pt idx="1">
                  <c:v>9</c:v>
                </c:pt>
              </c:numCache>
            </c:numRef>
          </c:val>
          <c:extLst>
            <c:ext xmlns:c16="http://schemas.microsoft.com/office/drawing/2014/chart" uri="{C3380CC4-5D6E-409C-BE32-E72D297353CC}">
              <c16:uniqueId val="{0000000B-286C-4A18-B98B-10AFB6DFA9EA}"/>
            </c:ext>
          </c:extLst>
        </c:ser>
        <c:ser>
          <c:idx val="2"/>
          <c:order val="2"/>
          <c:tx>
            <c:strRef>
              <c:f>Sheet1!$A$4</c:f>
              <c:strCache>
                <c:ptCount val="1"/>
                <c:pt idx="0">
                  <c:v>No Change</c:v>
                </c:pt>
              </c:strCache>
            </c:strRef>
          </c:tx>
          <c:spPr>
            <a:solidFill>
              <a:srgbClr val="B1B5BB"/>
            </a:solidFill>
          </c:spPr>
          <c:invertIfNegative val="0"/>
          <c:dLbls>
            <c:dLbl>
              <c:idx val="0"/>
              <c:tx>
                <c:rich>
                  <a:bodyPr/>
                  <a:lstStyle/>
                  <a:p>
                    <a:r>
                      <a:rPr lang="en-US" dirty="0"/>
                      <a:t>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86C-4A18-B98B-10AFB6DFA9EA}"/>
                </c:ext>
              </c:extLst>
            </c:dLbl>
            <c:dLbl>
              <c:idx val="1"/>
              <c:tx>
                <c:rich>
                  <a:bodyPr/>
                  <a:lstStyle/>
                  <a:p>
                    <a:r>
                      <a:rPr lang="en-US" dirty="0"/>
                      <a:t>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86C-4A18-B98B-10AFB6DFA9EA}"/>
                </c:ext>
              </c:extLst>
            </c:dLbl>
            <c:dLbl>
              <c:idx val="2"/>
              <c:tx>
                <c:rich>
                  <a:bodyPr/>
                  <a:lstStyle/>
                  <a:p>
                    <a:r>
                      <a:rPr lang="en-US"/>
                      <a:t>21%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86C-4A18-B98B-10AFB6DFA9EA}"/>
                </c:ext>
              </c:extLst>
            </c:dLbl>
            <c:dLbl>
              <c:idx val="3"/>
              <c:tx>
                <c:rich>
                  <a:bodyPr/>
                  <a:lstStyle/>
                  <a:p>
                    <a:r>
                      <a:rPr lang="en-US"/>
                      <a:t>14%</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86C-4A18-B98B-10AFB6DFA9EA}"/>
                </c:ext>
              </c:extLst>
            </c:dLbl>
            <c:dLbl>
              <c:idx val="4"/>
              <c:tx>
                <c:rich>
                  <a:bodyPr/>
                  <a:lstStyle/>
                  <a:p>
                    <a:r>
                      <a:rPr lang="en-US"/>
                      <a:t>14%</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86C-4A18-B98B-10AFB6DFA9EA}"/>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Sheet1!$B$4:$C$4</c:f>
              <c:numCache>
                <c:formatCode>General</c:formatCode>
                <c:ptCount val="2"/>
                <c:pt idx="0">
                  <c:v>-17</c:v>
                </c:pt>
                <c:pt idx="1">
                  <c:v>-59</c:v>
                </c:pt>
              </c:numCache>
            </c:numRef>
          </c:val>
          <c:extLst>
            <c:ext xmlns:c16="http://schemas.microsoft.com/office/drawing/2014/chart" uri="{C3380CC4-5D6E-409C-BE32-E72D297353CC}">
              <c16:uniqueId val="{00000011-286C-4A18-B98B-10AFB6DFA9EA}"/>
            </c:ext>
          </c:extLst>
        </c:ser>
        <c:ser>
          <c:idx val="3"/>
          <c:order val="3"/>
          <c:tx>
            <c:strRef>
              <c:f>Sheet1!$A$5</c:f>
              <c:strCache>
                <c:ptCount val="1"/>
                <c:pt idx="0">
                  <c:v>Worsened</c:v>
                </c:pt>
              </c:strCache>
            </c:strRef>
          </c:tx>
          <c:spPr>
            <a:solidFill>
              <a:srgbClr val="636B77"/>
            </a:solidFill>
          </c:spPr>
          <c:invertIfNegative val="0"/>
          <c:dLbls>
            <c:dLbl>
              <c:idx val="0"/>
              <c:layout>
                <c:manualLayout>
                  <c:x val="-3.0540862001263663E-17"/>
                  <c:y val="-3.0098106032520461E-2"/>
                </c:manualLayout>
              </c:layout>
              <c:tx>
                <c:rich>
                  <a:bodyPr/>
                  <a:lstStyle/>
                  <a:p>
                    <a:r>
                      <a:rPr lang="en-US" dirty="0">
                        <a:solidFill>
                          <a:schemeClr val="tx1"/>
                        </a:solidFill>
                      </a:rPr>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86C-4A18-B98B-10AFB6DFA9EA}"/>
                </c:ext>
              </c:extLst>
            </c:dLbl>
            <c:dLbl>
              <c:idx val="1"/>
              <c:layout>
                <c:manualLayout>
                  <c:x val="9.9953066657151105E-3"/>
                  <c:y val="2.7809743973625208E-3"/>
                </c:manualLayout>
              </c:layout>
              <c:tx>
                <c:rich>
                  <a:bodyPr wrap="square" lIns="38100" tIns="19050" rIns="38100" bIns="19050" anchor="ctr">
                    <a:spAutoFit/>
                  </a:bodyPr>
                  <a:lstStyle/>
                  <a:p>
                    <a:pPr>
                      <a:defRPr sz="1300" b="1">
                        <a:solidFill>
                          <a:schemeClr val="bg1"/>
                        </a:solidFill>
                      </a:defRPr>
                    </a:pPr>
                    <a:r>
                      <a:rPr lang="en-US" dirty="0">
                        <a:solidFill>
                          <a:schemeClr val="bg1"/>
                        </a:solidFill>
                      </a:rPr>
                      <a:t>12%</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286C-4A18-B98B-10AFB6DFA9EA}"/>
                </c:ext>
              </c:extLst>
            </c:dLbl>
            <c:dLbl>
              <c:idx val="2"/>
              <c:layout>
                <c:manualLayout>
                  <c:x val="0"/>
                  <c:y val="-1.8719084032473857E-2"/>
                </c:manualLayout>
              </c:layout>
              <c:tx>
                <c:rich>
                  <a:bodyPr/>
                  <a:lstStyle/>
                  <a:p>
                    <a:r>
                      <a:rPr lang="en-US" dirty="0"/>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86C-4A18-B98B-10AFB6DFA9EA}"/>
                </c:ext>
              </c:extLst>
            </c:dLbl>
            <c:dLbl>
              <c:idx val="3"/>
              <c:layout>
                <c:manualLayout>
                  <c:x val="0"/>
                  <c:y val="-3.3694056469728145E-2"/>
                </c:manualLayout>
              </c:layout>
              <c:tx>
                <c:rich>
                  <a:bodyPr/>
                  <a:lstStyle/>
                  <a:p>
                    <a:r>
                      <a:rPr lang="en-US" dirty="0"/>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86C-4A18-B98B-10AFB6DFA9EA}"/>
                </c:ext>
              </c:extLst>
            </c:dLbl>
            <c:dLbl>
              <c:idx val="4"/>
              <c:layout>
                <c:manualLayout>
                  <c:x val="0"/>
                  <c:y val="-2.9949944874508441E-2"/>
                </c:manualLayout>
              </c:layout>
              <c:tx>
                <c:rich>
                  <a:bodyPr/>
                  <a:lstStyle/>
                  <a:p>
                    <a:r>
                      <a:rPr lang="en-US" dirty="0"/>
                      <a:t>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86C-4A18-B98B-10AFB6DFA9EA}"/>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Sheet1!$B$5:$C$5</c:f>
              <c:numCache>
                <c:formatCode>General</c:formatCode>
                <c:ptCount val="2"/>
                <c:pt idx="0">
                  <c:v>-9</c:v>
                </c:pt>
                <c:pt idx="1">
                  <c:v>-23</c:v>
                </c:pt>
              </c:numCache>
            </c:numRef>
          </c:val>
          <c:extLst>
            <c:ext xmlns:c16="http://schemas.microsoft.com/office/drawing/2014/chart" uri="{C3380CC4-5D6E-409C-BE32-E72D297353CC}">
              <c16:uniqueId val="{00000017-286C-4A18-B98B-10AFB6DFA9EA}"/>
            </c:ext>
          </c:extLst>
        </c:ser>
        <c:dLbls>
          <c:showLegendKey val="0"/>
          <c:showVal val="0"/>
          <c:showCatName val="0"/>
          <c:showSerName val="0"/>
          <c:showPercent val="0"/>
          <c:showBubbleSize val="0"/>
        </c:dLbls>
        <c:gapWidth val="55"/>
        <c:overlap val="100"/>
        <c:axId val="194000000"/>
        <c:axId val="194001536"/>
      </c:barChart>
      <c:catAx>
        <c:axId val="194000000"/>
        <c:scaling>
          <c:orientation val="minMax"/>
        </c:scaling>
        <c:delete val="0"/>
        <c:axPos val="b"/>
        <c:numFmt formatCode="General" sourceLinked="0"/>
        <c:majorTickMark val="none"/>
        <c:minorTickMark val="none"/>
        <c:tickLblPos val="low"/>
        <c:txPr>
          <a:bodyPr/>
          <a:lstStyle/>
          <a:p>
            <a:pPr>
              <a:defRPr sz="1500"/>
            </a:pPr>
            <a:endParaRPr lang="en-US"/>
          </a:p>
        </c:txPr>
        <c:crossAx val="194001536"/>
        <c:crosses val="autoZero"/>
        <c:auto val="1"/>
        <c:lblAlgn val="ctr"/>
        <c:lblOffset val="100"/>
        <c:noMultiLvlLbl val="0"/>
      </c:catAx>
      <c:valAx>
        <c:axId val="194001536"/>
        <c:scaling>
          <c:orientation val="minMax"/>
        </c:scaling>
        <c:delete val="1"/>
        <c:axPos val="l"/>
        <c:numFmt formatCode="General" sourceLinked="1"/>
        <c:majorTickMark val="none"/>
        <c:minorTickMark val="none"/>
        <c:tickLblPos val="nextTo"/>
        <c:crossAx val="194000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1857681676482"/>
          <c:y val="0.14987964621456665"/>
          <c:w val="0.74032097384418216"/>
          <c:h val="0.73152375030212335"/>
        </c:manualLayout>
      </c:layout>
      <c:barChart>
        <c:barDir val="col"/>
        <c:grouping val="clustered"/>
        <c:varyColors val="0"/>
        <c:ser>
          <c:idx val="0"/>
          <c:order val="0"/>
          <c:tx>
            <c:strRef>
              <c:f>Sheet1!$B$1</c:f>
              <c:strCache>
                <c:ptCount val="1"/>
                <c:pt idx="0">
                  <c:v>Column1</c:v>
                </c:pt>
              </c:strCache>
            </c:strRef>
          </c:tx>
          <c:spPr>
            <a:solidFill>
              <a:srgbClr val="007E39"/>
            </a:solidFill>
            <a:ln w="38100"/>
          </c:spPr>
          <c:invertIfNegative val="0"/>
          <c:dPt>
            <c:idx val="0"/>
            <c:invertIfNegative val="0"/>
            <c:bubble3D val="0"/>
            <c:spPr>
              <a:solidFill>
                <a:schemeClr val="accent1"/>
              </a:solidFill>
              <a:ln w="38100"/>
            </c:spPr>
            <c:extLst>
              <c:ext xmlns:c16="http://schemas.microsoft.com/office/drawing/2014/chart" uri="{C3380CC4-5D6E-409C-BE32-E72D297353CC}">
                <c16:uniqueId val="{00000000-928F-4378-8D45-2A8FA739B3D0}"/>
              </c:ext>
            </c:extLst>
          </c:dPt>
          <c:dPt>
            <c:idx val="1"/>
            <c:invertIfNegative val="0"/>
            <c:bubble3D val="0"/>
            <c:spPr>
              <a:solidFill>
                <a:schemeClr val="accent1"/>
              </a:solidFill>
              <a:ln w="38100"/>
            </c:spPr>
            <c:extLst>
              <c:ext xmlns:c16="http://schemas.microsoft.com/office/drawing/2014/chart" uri="{C3380CC4-5D6E-409C-BE32-E72D297353CC}">
                <c16:uniqueId val="{00000001-928F-4378-8D45-2A8FA739B3D0}"/>
              </c:ext>
            </c:extLst>
          </c:dPt>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Baseline</c:v>
                </c:pt>
                <c:pt idx="1">
                  <c:v>12-months</c:v>
                </c:pt>
              </c:strCache>
            </c:strRef>
          </c:cat>
          <c:val>
            <c:numRef>
              <c:f>Sheet1!$B$2:$B$3</c:f>
              <c:numCache>
                <c:formatCode>General</c:formatCode>
                <c:ptCount val="2"/>
                <c:pt idx="0">
                  <c:v>31.6</c:v>
                </c:pt>
                <c:pt idx="1">
                  <c:v>34.799999999999997</c:v>
                </c:pt>
              </c:numCache>
            </c:numRef>
          </c:val>
          <c:extLst>
            <c:ext xmlns:c16="http://schemas.microsoft.com/office/drawing/2014/chart" uri="{C3380CC4-5D6E-409C-BE32-E72D297353CC}">
              <c16:uniqueId val="{00000000-A581-41A9-8B47-98BC6227B167}"/>
            </c:ext>
          </c:extLst>
        </c:ser>
        <c:dLbls>
          <c:showLegendKey val="0"/>
          <c:showVal val="0"/>
          <c:showCatName val="0"/>
          <c:showSerName val="0"/>
          <c:showPercent val="0"/>
          <c:showBubbleSize val="0"/>
        </c:dLbls>
        <c:gapWidth val="62"/>
        <c:axId val="193778048"/>
        <c:axId val="193779584"/>
      </c:barChart>
      <c:catAx>
        <c:axId val="193778048"/>
        <c:scaling>
          <c:orientation val="minMax"/>
        </c:scaling>
        <c:delete val="1"/>
        <c:axPos val="b"/>
        <c:numFmt formatCode="General" sourceLinked="0"/>
        <c:majorTickMark val="none"/>
        <c:minorTickMark val="none"/>
        <c:tickLblPos val="nextTo"/>
        <c:crossAx val="193779584"/>
        <c:crosses val="autoZero"/>
        <c:auto val="1"/>
        <c:lblAlgn val="ctr"/>
        <c:lblOffset val="100"/>
        <c:noMultiLvlLbl val="0"/>
      </c:catAx>
      <c:valAx>
        <c:axId val="193779584"/>
        <c:scaling>
          <c:orientation val="minMax"/>
          <c:max val="45"/>
          <c:min val="0"/>
        </c:scaling>
        <c:delete val="0"/>
        <c:axPos val="l"/>
        <c:majorGridlines/>
        <c:numFmt formatCode="General" sourceLinked="1"/>
        <c:majorTickMark val="none"/>
        <c:minorTickMark val="none"/>
        <c:tickLblPos val="nextTo"/>
        <c:spPr>
          <a:ln w="6350">
            <a:noFill/>
          </a:ln>
        </c:spPr>
        <c:txPr>
          <a:bodyPr/>
          <a:lstStyle/>
          <a:p>
            <a:pPr>
              <a:defRPr sz="1100" b="1"/>
            </a:pPr>
            <a:endParaRPr lang="en-US"/>
          </a:p>
        </c:txPr>
        <c:crossAx val="193778048"/>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42">
  <cs:axisTitle>
    <cs:lnRef idx="0"/>
    <cs:fillRef idx="0"/>
    <cs:effectRef idx="0"/>
    <cs:fontRef idx="minor">
      <a:schemeClr val="lt1"/>
    </cs:fontRef>
    <cs:defRPr sz="1000" b="1" kern="1200"/>
  </cs:axisTitle>
  <cs:categoryAxis>
    <cs:lnRef idx="1">
      <a:schemeClr val="dk1">
        <a:tint val="75000"/>
      </a:schemeClr>
    </cs:lnRef>
    <cs:fillRef idx="0"/>
    <cs:effectRef idx="0"/>
    <cs:fontRef idx="minor">
      <a:schemeClr val="lt1"/>
    </cs:fontRef>
    <cs:spPr>
      <a:ln>
        <a:round/>
      </a:ln>
    </cs:spPr>
    <cs:defRPr sz="1000" kern="1200"/>
  </cs:categoryAxis>
  <cs:chartArea>
    <cs:lnRef idx="0"/>
    <cs:fillRef idx="1">
      <a:schemeClr val="dk1"/>
    </cs:fillRef>
    <cs:effectRef idx="0"/>
    <cs:fontRef idx="minor">
      <a:schemeClr val="lt1"/>
    </cs:fontRef>
    <cs:defRPr sz="1000" kern="1200"/>
  </cs:chartArea>
  <cs:dataLabel>
    <cs:lnRef idx="0"/>
    <cs:fillRef idx="0"/>
    <cs:effectRef idx="0"/>
    <cs:fontRef idx="minor">
      <a:schemeClr val="lt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dk1"/>
    </cs:fontRef>
  </cs:dataPoint>
  <cs:dataPoint3D>
    <cs:lnRef idx="0"/>
    <cs:fillRef idx="3">
      <cs:styleClr val="auto"/>
    </cs:fillRef>
    <cs:effectRef idx="3">
      <a:schemeClr val="dk1"/>
    </cs:effectRef>
    <cs:fontRef idx="minor">
      <a:schemeClr val="dk1"/>
    </cs:fontRef>
  </cs:dataPoint3D>
  <cs:dataPointLine>
    <cs:lnRef idx="1">
      <cs:styleClr val="auto"/>
    </cs:lnRef>
    <cs:lineWidthScale>5</cs:lineWidthScale>
    <cs:fillRef idx="0"/>
    <cs:effectRef idx="0"/>
    <cs:fontRef idx="minor">
      <a:schemeClr val="dk2"/>
    </cs:fontRef>
    <cs:spPr>
      <a:ln cap="rnd">
        <a:round/>
      </a:ln>
    </cs:spPr>
  </cs:dataPointLine>
  <cs:dataPointMarker>
    <cs:lnRef idx="1">
      <cs:styleClr val="auto"/>
    </cs:lnRef>
    <cs:fillRef idx="3">
      <cs:styleClr val="auto"/>
    </cs:fillRef>
    <cs:effectRef idx="3">
      <a:schemeClr val="dk1"/>
    </cs:effectRef>
    <cs:fontRef idx="minor">
      <a:schemeClr val="dk1"/>
    </cs:fontRef>
    <cs:spPr>
      <a:ln>
        <a:round/>
      </a:ln>
    </cs:spPr>
  </cs:dataPointMarker>
  <cs:dataPointMarkerLayout/>
  <cs:dataPointWireframe>
    <cs:lnRef idx="1">
      <cs:styleClr val="auto"/>
    </cs:lnRef>
    <cs:fillRef idx="0"/>
    <cs:effectRef idx="0"/>
    <cs:fontRef idx="minor">
      <a:schemeClr val="dk2"/>
    </cs:fontRef>
    <cs:spPr>
      <a:ln>
        <a:round/>
      </a:ln>
    </cs:spPr>
  </cs:dataPointWireframe>
  <cs:dataTable>
    <cs:lnRef idx="1">
      <a:schemeClr val="lt1"/>
    </cs:lnRef>
    <cs:fillRef idx="0"/>
    <cs:effectRef idx="0"/>
    <cs:fontRef idx="minor">
      <a:schemeClr val="lt1"/>
    </cs:fontRef>
    <cs:spPr>
      <a:ln>
        <a:round/>
      </a:ln>
    </cs:spPr>
    <cs:defRPr sz="1000" kern="1200"/>
  </cs:dataTable>
  <cs:downBar>
    <cs:lnRef idx="0"/>
    <cs:fillRef idx="3">
      <a:schemeClr val="dk1"/>
    </cs:fillRef>
    <cs:effectRef idx="3">
      <a:schemeClr val="dk1"/>
    </cs:effectRef>
    <cs:fontRef idx="minor">
      <a:schemeClr val="lt1"/>
    </cs:fontRef>
  </cs:downBar>
  <cs:dropLine>
    <cs:lnRef idx="1">
      <a:schemeClr val="lt1"/>
    </cs:lnRef>
    <cs:fillRef idx="0"/>
    <cs:effectRef idx="0"/>
    <cs:fontRef idx="minor">
      <a:schemeClr val="lt1"/>
    </cs:fontRef>
    <cs:spPr>
      <a:ln>
        <a:round/>
      </a:ln>
    </cs:spPr>
  </cs:dropLine>
  <cs:errorBar>
    <cs:lnRef idx="1">
      <a:schemeClr val="lt1"/>
    </cs:lnRef>
    <cs:fillRef idx="1">
      <a:schemeClr val="lt1"/>
    </cs:fillRef>
    <cs:effectRef idx="0"/>
    <cs:fontRef idx="minor">
      <a:schemeClr val="dk1"/>
    </cs:fontRef>
    <cs:spPr>
      <a:ln>
        <a:round/>
      </a:ln>
    </cs:spPr>
  </cs:errorBar>
  <cs:floor>
    <cs:lnRef idx="0"/>
    <cs:fillRef idx="1">
      <a:schemeClr val="dk1">
        <a:tint val="95000"/>
      </a:schemeClr>
    </cs:fillRef>
    <cs:effectRef idx="0"/>
    <cs:fontRef idx="minor">
      <a:schemeClr val="lt1"/>
    </cs:fontRef>
  </cs:floor>
  <cs:gridlineMajor>
    <cs:lnRef idx="1">
      <a:schemeClr val="dk1">
        <a:tint val="75000"/>
      </a:schemeClr>
    </cs:lnRef>
    <cs:fillRef idx="0"/>
    <cs:effectRef idx="0"/>
    <cs:fontRef idx="minor">
      <a:schemeClr val="dk2"/>
    </cs:fontRef>
    <cs:spPr>
      <a:ln>
        <a:round/>
      </a:ln>
    </cs:spPr>
  </cs:gridlineMajor>
  <cs:gridlineMinor>
    <cs:lnRef idx="1">
      <a:schemeClr val="dk1">
        <a:tint val="90000"/>
      </a:schemeClr>
    </cs:lnRef>
    <cs:fillRef idx="0"/>
    <cs:effectRef idx="0"/>
    <cs:fontRef idx="minor">
      <a:schemeClr val="dk2"/>
    </cs:fontRef>
    <cs:spPr>
      <a:ln>
        <a:round/>
      </a:ln>
    </cs:spPr>
  </cs:gridlineMinor>
  <cs:hiLoLine>
    <cs:lnRef idx="1">
      <a:schemeClr val="lt1"/>
    </cs:lnRef>
    <cs:fillRef idx="0"/>
    <cs:effectRef idx="0"/>
    <cs:fontRef idx="minor">
      <a:schemeClr val="lt1"/>
    </cs:fontRef>
    <cs:spPr>
      <a:ln>
        <a:round/>
      </a:ln>
    </cs:spPr>
  </cs:hiLoLine>
  <cs:leaderLine>
    <cs:lnRef idx="1">
      <a:schemeClr val="lt1"/>
    </cs:lnRef>
    <cs:fillRef idx="0"/>
    <cs:effectRef idx="0"/>
    <cs:fontRef idx="minor">
      <a:schemeClr val="lt1"/>
    </cs:fontRef>
    <cs:spPr>
      <a:ln>
        <a:round/>
      </a:ln>
    </cs:spPr>
  </cs:leaderLine>
  <cs:legend>
    <cs:lnRef idx="0"/>
    <cs:fillRef idx="0"/>
    <cs:effectRef idx="0"/>
    <cs:fontRef idx="minor">
      <a:schemeClr val="lt1"/>
    </cs:fontRef>
    <cs:defRPr sz="1000" kern="1200"/>
  </cs:legend>
  <cs:plotArea>
    <cs:lnRef idx="0"/>
    <cs:fillRef idx="1">
      <a:schemeClr val="dk1">
        <a:tint val="95000"/>
      </a:schemeClr>
    </cs:fillRef>
    <cs:effectRef idx="0"/>
    <cs:fontRef idx="minor">
      <a:schemeClr val="lt1"/>
    </cs:fontRef>
  </cs:plotArea>
  <cs:plotArea3D>
    <cs:lnRef idx="0"/>
    <cs:fillRef idx="0"/>
    <cs:effectRef idx="0"/>
    <cs:fontRef idx="minor">
      <a:schemeClr val="lt1"/>
    </cs:fontRef>
  </cs:plotArea3D>
  <cs:seriesAxis>
    <cs:lnRef idx="1">
      <a:schemeClr val="dk1">
        <a:tint val="75000"/>
      </a:schemeClr>
    </cs:lnRef>
    <cs:fillRef idx="0"/>
    <cs:effectRef idx="0"/>
    <cs:fontRef idx="minor">
      <a:schemeClr val="lt1"/>
    </cs:fontRef>
    <cs:spPr>
      <a:ln>
        <a:round/>
      </a:ln>
    </cs:spPr>
    <cs:defRPr sz="1000" kern="1200"/>
  </cs:seriesAxis>
  <cs:seriesLine>
    <cs:lnRef idx="1">
      <a:schemeClr val="lt1"/>
    </cs:lnRef>
    <cs:fillRef idx="0"/>
    <cs:effectRef idx="0"/>
    <cs:fontRef idx="minor">
      <a:schemeClr val="dk1"/>
    </cs:fontRef>
    <cs:spPr>
      <a:ln>
        <a:round/>
      </a:ln>
    </cs:spPr>
  </cs:seriesLine>
  <cs:title>
    <cs:lnRef idx="0"/>
    <cs:fillRef idx="0"/>
    <cs:effectRef idx="0"/>
    <cs:fontRef idx="minor">
      <a:schemeClr val="lt1"/>
    </cs:fontRef>
    <cs:defRPr sz="1800" b="1" kern="1200"/>
  </cs:title>
  <cs:trendline>
    <cs:lnRef idx="1">
      <a:schemeClr val="lt1"/>
    </cs:lnRef>
    <cs:fillRef idx="0"/>
    <cs:effectRef idx="0"/>
    <cs:fontRef idx="minor">
      <a:schemeClr val="lt1"/>
    </cs:fontRef>
    <cs:spPr>
      <a:ln cap="rnd">
        <a:round/>
      </a:ln>
    </cs:spPr>
  </cs:trendline>
  <cs:trendlineLabel>
    <cs:lnRef idx="0"/>
    <cs:fillRef idx="0"/>
    <cs:effectRef idx="0"/>
    <cs:fontRef idx="minor">
      <a:schemeClr val="lt1"/>
    </cs:fontRef>
    <cs:defRPr sz="1000" kern="1200"/>
  </cs:trendlineLabel>
  <cs:upBar>
    <cs:lnRef idx="0"/>
    <cs:fillRef idx="3">
      <a:schemeClr val="lt1"/>
    </cs:fillRef>
    <cs:effectRef idx="3">
      <a:schemeClr val="dk1"/>
    </cs:effectRef>
    <cs:fontRef idx="minor">
      <a:schemeClr val="lt1"/>
    </cs:fontRef>
  </cs:upBar>
  <cs:valueAxis>
    <cs:lnRef idx="1">
      <a:schemeClr val="dk1">
        <a:tint val="75000"/>
      </a:schemeClr>
    </cs:lnRef>
    <cs:fillRef idx="0"/>
    <cs:effectRef idx="0"/>
    <cs:fontRef idx="minor">
      <a:schemeClr val="lt1"/>
    </cs:fontRef>
    <cs:spPr>
      <a:ln>
        <a:round/>
      </a:ln>
    </cs:spPr>
    <cs:defRPr sz="1000" kern="1200"/>
  </cs:valueAxis>
  <cs:wall>
    <cs:lnRef idx="0"/>
    <cs:fillRef idx="1">
      <a:schemeClr val="dk1">
        <a:tint val="95000"/>
      </a:schemeClr>
    </cs:fillRef>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B6609F-EFC9-497D-8CCD-4766139BEC8F}" type="doc">
      <dgm:prSet loTypeId="urn:microsoft.com/office/officeart/2005/8/layout/hierarchy2" loCatId="hierarchy" qsTypeId="urn:microsoft.com/office/officeart/2005/8/quickstyle/3d3" qsCatId="3D" csTypeId="urn:microsoft.com/office/officeart/2005/8/colors/colorful1" csCatId="colorful" phldr="1"/>
      <dgm:spPr/>
      <dgm:t>
        <a:bodyPr/>
        <a:lstStyle/>
        <a:p>
          <a:endParaRPr lang="en-US"/>
        </a:p>
      </dgm:t>
    </dgm:pt>
    <dgm:pt modelId="{393AB82A-F984-47BF-83B7-BEB603F9C056}">
      <dgm:prSet phldrT="[Text]" custT="1"/>
      <dgm:spPr/>
      <dgm:t>
        <a:bodyPr/>
        <a:lstStyle/>
        <a:p>
          <a:r>
            <a:rPr lang="en-US" sz="2400" b="1" dirty="0"/>
            <a:t> Sleep Apnea</a:t>
          </a:r>
        </a:p>
      </dgm:t>
    </dgm:pt>
    <dgm:pt modelId="{E0C4523E-39A8-4AF3-9F22-2FD133FC3F0C}" type="parTrans" cxnId="{7447AB0F-5702-4F3B-AD37-B798BC95D343}">
      <dgm:prSet/>
      <dgm:spPr/>
      <dgm:t>
        <a:bodyPr/>
        <a:lstStyle/>
        <a:p>
          <a:endParaRPr lang="en-US"/>
        </a:p>
      </dgm:t>
    </dgm:pt>
    <dgm:pt modelId="{97756EBD-C5C0-4FFB-B01F-F9330031543C}" type="sibTrans" cxnId="{7447AB0F-5702-4F3B-AD37-B798BC95D343}">
      <dgm:prSet/>
      <dgm:spPr/>
      <dgm:t>
        <a:bodyPr/>
        <a:lstStyle/>
        <a:p>
          <a:endParaRPr lang="en-US"/>
        </a:p>
      </dgm:t>
    </dgm:pt>
    <dgm:pt modelId="{7F20F420-83D3-4C78-BC27-7B7D590AF442}">
      <dgm:prSet phldrT="[Text]" custT="1"/>
      <dgm:spPr/>
      <dgm:t>
        <a:bodyPr/>
        <a:lstStyle/>
        <a:p>
          <a:r>
            <a:rPr lang="en-US" sz="2200" b="1" dirty="0"/>
            <a:t>Hypoxia</a:t>
          </a:r>
        </a:p>
      </dgm:t>
    </dgm:pt>
    <dgm:pt modelId="{A7257FF2-7934-48CB-9D25-AE7DD91A0416}" type="parTrans" cxnId="{2E0F7755-2E8D-4DA8-8B67-412E4FBFA966}">
      <dgm:prSet/>
      <dgm:spPr/>
      <dgm:t>
        <a:bodyPr/>
        <a:lstStyle/>
        <a:p>
          <a:endParaRPr lang="en-US" dirty="0"/>
        </a:p>
      </dgm:t>
    </dgm:pt>
    <dgm:pt modelId="{4B642DDB-B29D-4A0B-8B68-0DA378D87DFC}" type="sibTrans" cxnId="{2E0F7755-2E8D-4DA8-8B67-412E4FBFA966}">
      <dgm:prSet/>
      <dgm:spPr/>
      <dgm:t>
        <a:bodyPr/>
        <a:lstStyle/>
        <a:p>
          <a:endParaRPr lang="en-US"/>
        </a:p>
      </dgm:t>
    </dgm:pt>
    <dgm:pt modelId="{8A21306F-0875-4733-8374-B70D1F9A81DB}">
      <dgm:prSet phldrT="[Text]" custT="1"/>
      <dgm:spPr/>
      <dgm:t>
        <a:bodyPr/>
        <a:lstStyle/>
        <a:p>
          <a:r>
            <a:rPr lang="en-US" sz="1800" dirty="0"/>
            <a:t>Ischemia</a:t>
          </a:r>
        </a:p>
      </dgm:t>
    </dgm:pt>
    <dgm:pt modelId="{43FC693E-470B-40A6-9844-68FCB39500F7}" type="parTrans" cxnId="{FEF85F94-34AD-407A-879C-93D46FF7E81E}">
      <dgm:prSet/>
      <dgm:spPr/>
      <dgm:t>
        <a:bodyPr/>
        <a:lstStyle/>
        <a:p>
          <a:endParaRPr lang="en-US" dirty="0"/>
        </a:p>
      </dgm:t>
    </dgm:pt>
    <dgm:pt modelId="{D19EC284-32E4-4415-B396-48210D677160}" type="sibTrans" cxnId="{FEF85F94-34AD-407A-879C-93D46FF7E81E}">
      <dgm:prSet/>
      <dgm:spPr/>
      <dgm:t>
        <a:bodyPr/>
        <a:lstStyle/>
        <a:p>
          <a:endParaRPr lang="en-US"/>
        </a:p>
      </dgm:t>
    </dgm:pt>
    <dgm:pt modelId="{C3A8874D-0323-4751-9F36-84D17D6BFFCB}">
      <dgm:prSet phldrT="[Text]" custT="1"/>
      <dgm:spPr/>
      <dgm:t>
        <a:bodyPr/>
        <a:lstStyle/>
        <a:p>
          <a:r>
            <a:rPr lang="en-US" sz="1800" dirty="0"/>
            <a:t>Inflammation</a:t>
          </a:r>
        </a:p>
      </dgm:t>
    </dgm:pt>
    <dgm:pt modelId="{AEAD8C19-5F51-46CA-9208-726C1A3AE5D5}" type="parTrans" cxnId="{702A475F-BC24-41DD-BDD3-200070F1C5A3}">
      <dgm:prSet/>
      <dgm:spPr/>
      <dgm:t>
        <a:bodyPr/>
        <a:lstStyle/>
        <a:p>
          <a:endParaRPr lang="en-US" dirty="0"/>
        </a:p>
      </dgm:t>
    </dgm:pt>
    <dgm:pt modelId="{4A813B9B-A4E2-47EB-AF6B-3975BB59F1B2}" type="sibTrans" cxnId="{702A475F-BC24-41DD-BDD3-200070F1C5A3}">
      <dgm:prSet/>
      <dgm:spPr/>
      <dgm:t>
        <a:bodyPr/>
        <a:lstStyle/>
        <a:p>
          <a:endParaRPr lang="en-US"/>
        </a:p>
      </dgm:t>
    </dgm:pt>
    <dgm:pt modelId="{44BDDE63-D9D0-4A84-8394-7A36941E2235}">
      <dgm:prSet phldrT="[Text]" custT="1"/>
      <dgm:spPr/>
      <dgm:t>
        <a:bodyPr/>
        <a:lstStyle/>
        <a:p>
          <a:r>
            <a:rPr lang="en-US" sz="2200" b="1" dirty="0"/>
            <a:t>Arousal</a:t>
          </a:r>
        </a:p>
      </dgm:t>
    </dgm:pt>
    <dgm:pt modelId="{5249DA8C-5648-48CA-8438-B70BC809C599}" type="parTrans" cxnId="{78DB28BA-229A-4D5C-91DB-74AD11B4445D}">
      <dgm:prSet/>
      <dgm:spPr/>
      <dgm:t>
        <a:bodyPr/>
        <a:lstStyle/>
        <a:p>
          <a:endParaRPr lang="en-US" dirty="0"/>
        </a:p>
      </dgm:t>
    </dgm:pt>
    <dgm:pt modelId="{1174DF32-F8A9-4580-82A7-AEC62981DC19}" type="sibTrans" cxnId="{78DB28BA-229A-4D5C-91DB-74AD11B4445D}">
      <dgm:prSet/>
      <dgm:spPr/>
      <dgm:t>
        <a:bodyPr/>
        <a:lstStyle/>
        <a:p>
          <a:endParaRPr lang="en-US"/>
        </a:p>
      </dgm:t>
    </dgm:pt>
    <dgm:pt modelId="{7372686B-BF51-4281-A429-F1CFB79ADA10}">
      <dgm:prSet phldrT="[Text]" custT="1"/>
      <dgm:spPr/>
      <dgm:t>
        <a:bodyPr/>
        <a:lstStyle/>
        <a:p>
          <a:pPr>
            <a:spcAft>
              <a:spcPts val="0"/>
            </a:spcAft>
          </a:pPr>
          <a:r>
            <a:rPr lang="en-US" sz="1800" dirty="0"/>
            <a:t>Disturbed </a:t>
          </a:r>
        </a:p>
        <a:p>
          <a:pPr>
            <a:spcAft>
              <a:spcPts val="0"/>
            </a:spcAft>
          </a:pPr>
          <a:r>
            <a:rPr lang="en-US" sz="1800" dirty="0"/>
            <a:t>sleep</a:t>
          </a:r>
        </a:p>
      </dgm:t>
    </dgm:pt>
    <dgm:pt modelId="{9B242C82-CC3F-404C-8804-E22802949F1D}" type="parTrans" cxnId="{0F5F703A-D2B4-4315-9D12-491F43995A5E}">
      <dgm:prSet/>
      <dgm:spPr/>
      <dgm:t>
        <a:bodyPr/>
        <a:lstStyle/>
        <a:p>
          <a:endParaRPr lang="en-US" dirty="0"/>
        </a:p>
      </dgm:t>
    </dgm:pt>
    <dgm:pt modelId="{9E58DA9E-DF39-4846-9DF7-E99D4B949681}" type="sibTrans" cxnId="{0F5F703A-D2B4-4315-9D12-491F43995A5E}">
      <dgm:prSet/>
      <dgm:spPr/>
      <dgm:t>
        <a:bodyPr/>
        <a:lstStyle/>
        <a:p>
          <a:endParaRPr lang="en-US"/>
        </a:p>
      </dgm:t>
    </dgm:pt>
    <dgm:pt modelId="{881C7407-3393-4CB2-A1CC-68C93B7165B5}">
      <dgm:prSet custT="1"/>
      <dgm:spPr/>
      <dgm:t>
        <a:bodyPr/>
        <a:lstStyle/>
        <a:p>
          <a:r>
            <a:rPr lang="en-US" sz="1800" dirty="0"/>
            <a:t>Sympathetic Activation</a:t>
          </a:r>
        </a:p>
      </dgm:t>
    </dgm:pt>
    <dgm:pt modelId="{3567085F-035A-4D28-90BC-E023883D259C}" type="parTrans" cxnId="{4C0900E9-EECB-4258-B23A-DD75F57D4CA4}">
      <dgm:prSet/>
      <dgm:spPr/>
      <dgm:t>
        <a:bodyPr/>
        <a:lstStyle/>
        <a:p>
          <a:endParaRPr lang="en-US" dirty="0"/>
        </a:p>
      </dgm:t>
    </dgm:pt>
    <dgm:pt modelId="{7EE038AE-B31E-4EE5-9C75-A0BA5EC10919}" type="sibTrans" cxnId="{4C0900E9-EECB-4258-B23A-DD75F57D4CA4}">
      <dgm:prSet/>
      <dgm:spPr/>
      <dgm:t>
        <a:bodyPr/>
        <a:lstStyle/>
        <a:p>
          <a:endParaRPr lang="en-US"/>
        </a:p>
      </dgm:t>
    </dgm:pt>
    <dgm:pt modelId="{3C91F39A-E0CF-4D8A-B62F-91D8842F5FC4}">
      <dgm:prSet custT="1"/>
      <dgm:spPr>
        <a:solidFill>
          <a:schemeClr val="tx2">
            <a:lumMod val="60000"/>
            <a:lumOff val="40000"/>
          </a:schemeClr>
        </a:solidFill>
      </dgm:spPr>
      <dgm:t>
        <a:bodyPr/>
        <a:lstStyle/>
        <a:p>
          <a:r>
            <a:rPr lang="en-US" sz="1600" dirty="0"/>
            <a:t>Dementia</a:t>
          </a:r>
        </a:p>
        <a:p>
          <a:r>
            <a:rPr lang="en-US" sz="1600" dirty="0"/>
            <a:t>Myocardial infarction</a:t>
          </a:r>
        </a:p>
        <a:p>
          <a:r>
            <a:rPr lang="en-US" sz="1600" dirty="0"/>
            <a:t>Stroke</a:t>
          </a:r>
        </a:p>
      </dgm:t>
    </dgm:pt>
    <dgm:pt modelId="{DEF23989-D24B-4B93-AC45-20659D87C71C}" type="parTrans" cxnId="{7B63B635-20E3-4AA0-B00C-CF030A79004C}">
      <dgm:prSet/>
      <dgm:spPr/>
      <dgm:t>
        <a:bodyPr/>
        <a:lstStyle/>
        <a:p>
          <a:endParaRPr lang="en-US" dirty="0"/>
        </a:p>
      </dgm:t>
    </dgm:pt>
    <dgm:pt modelId="{5CC9E21B-1F3A-4105-8BB4-6883623F4B9F}" type="sibTrans" cxnId="{7B63B635-20E3-4AA0-B00C-CF030A79004C}">
      <dgm:prSet/>
      <dgm:spPr/>
      <dgm:t>
        <a:bodyPr/>
        <a:lstStyle/>
        <a:p>
          <a:endParaRPr lang="en-US"/>
        </a:p>
      </dgm:t>
    </dgm:pt>
    <dgm:pt modelId="{2424820B-1377-4652-9A4A-0A4E9A52D0B3}">
      <dgm:prSet custT="1"/>
      <dgm:spPr>
        <a:solidFill>
          <a:schemeClr val="tx2">
            <a:lumMod val="60000"/>
            <a:lumOff val="40000"/>
          </a:schemeClr>
        </a:solidFill>
      </dgm:spPr>
      <dgm:t>
        <a:bodyPr/>
        <a:lstStyle/>
        <a:p>
          <a:r>
            <a:rPr lang="en-US" sz="1600" dirty="0"/>
            <a:t>Cancer</a:t>
          </a:r>
        </a:p>
        <a:p>
          <a:r>
            <a:rPr lang="en-US" sz="1600" dirty="0"/>
            <a:t>Endothelial dysfunction</a:t>
          </a:r>
        </a:p>
      </dgm:t>
    </dgm:pt>
    <dgm:pt modelId="{439D3DFC-9295-4261-B8CA-8C3029ED40F3}" type="parTrans" cxnId="{DD470233-A4A2-44ED-8B6F-BA67D10B712A}">
      <dgm:prSet/>
      <dgm:spPr/>
      <dgm:t>
        <a:bodyPr/>
        <a:lstStyle/>
        <a:p>
          <a:endParaRPr lang="en-US" dirty="0"/>
        </a:p>
      </dgm:t>
    </dgm:pt>
    <dgm:pt modelId="{515D6F88-2923-4296-91E1-5A38FDD3BC0B}" type="sibTrans" cxnId="{DD470233-A4A2-44ED-8B6F-BA67D10B712A}">
      <dgm:prSet/>
      <dgm:spPr/>
      <dgm:t>
        <a:bodyPr/>
        <a:lstStyle/>
        <a:p>
          <a:endParaRPr lang="en-US"/>
        </a:p>
      </dgm:t>
    </dgm:pt>
    <dgm:pt modelId="{65D150FD-512F-42A8-B8B3-3BBC005E4310}">
      <dgm:prSet custT="1"/>
      <dgm:spPr>
        <a:solidFill>
          <a:schemeClr val="tx2">
            <a:lumMod val="60000"/>
            <a:lumOff val="40000"/>
          </a:schemeClr>
        </a:solidFill>
      </dgm:spPr>
      <dgm:t>
        <a:bodyPr/>
        <a:lstStyle/>
        <a:p>
          <a:r>
            <a:rPr lang="en-US" sz="1600" dirty="0">
              <a:latin typeface="Calibri"/>
            </a:rPr>
            <a:t>↓M</a:t>
          </a:r>
          <a:r>
            <a:rPr lang="en-US" sz="1600" dirty="0"/>
            <a:t>ental acuity</a:t>
          </a:r>
        </a:p>
        <a:p>
          <a:r>
            <a:rPr lang="en-US" sz="1600" dirty="0"/>
            <a:t>Fatigue</a:t>
          </a:r>
        </a:p>
      </dgm:t>
    </dgm:pt>
    <dgm:pt modelId="{520F93AD-5C46-45C5-921B-6C875CBBCACE}" type="parTrans" cxnId="{FD7EFAEF-FDE9-4EF3-8A0D-252BF4A88273}">
      <dgm:prSet/>
      <dgm:spPr/>
      <dgm:t>
        <a:bodyPr/>
        <a:lstStyle/>
        <a:p>
          <a:endParaRPr lang="en-US" dirty="0"/>
        </a:p>
      </dgm:t>
    </dgm:pt>
    <dgm:pt modelId="{61B40AC7-C1F2-4350-AC27-B9648C4678F6}" type="sibTrans" cxnId="{FD7EFAEF-FDE9-4EF3-8A0D-252BF4A88273}">
      <dgm:prSet/>
      <dgm:spPr/>
      <dgm:t>
        <a:bodyPr/>
        <a:lstStyle/>
        <a:p>
          <a:endParaRPr lang="en-US"/>
        </a:p>
      </dgm:t>
    </dgm:pt>
    <dgm:pt modelId="{ADB154FC-0B5F-48C6-A0A8-7BDA34D52EF6}">
      <dgm:prSet custT="1"/>
      <dgm:spPr>
        <a:solidFill>
          <a:schemeClr val="tx2">
            <a:lumMod val="60000"/>
            <a:lumOff val="40000"/>
          </a:schemeClr>
        </a:solidFill>
      </dgm:spPr>
      <dgm:t>
        <a:bodyPr/>
        <a:lstStyle/>
        <a:p>
          <a:r>
            <a:rPr lang="en-US" sz="1600" dirty="0">
              <a:latin typeface="Calibri"/>
            </a:rPr>
            <a:t>↑Renin</a:t>
          </a:r>
        </a:p>
        <a:p>
          <a:r>
            <a:rPr lang="en-US" sz="1600" dirty="0">
              <a:latin typeface="Calibri"/>
            </a:rPr>
            <a:t>↑ Heart rate</a:t>
          </a:r>
        </a:p>
        <a:p>
          <a:r>
            <a:rPr lang="en-US" sz="1600" dirty="0">
              <a:latin typeface="Calibri"/>
            </a:rPr>
            <a:t>↑ Peripheral vascular resistance</a:t>
          </a:r>
          <a:endParaRPr lang="en-US" sz="1600" dirty="0"/>
        </a:p>
      </dgm:t>
    </dgm:pt>
    <dgm:pt modelId="{D9860B28-568C-4F1E-BBDD-C653A5A55864}" type="parTrans" cxnId="{A83125D5-DC3D-457E-BB9B-41A45DB45DA5}">
      <dgm:prSet/>
      <dgm:spPr/>
      <dgm:t>
        <a:bodyPr/>
        <a:lstStyle/>
        <a:p>
          <a:endParaRPr lang="en-US" dirty="0"/>
        </a:p>
      </dgm:t>
    </dgm:pt>
    <dgm:pt modelId="{80D438DC-F6E4-4F49-86B3-4CC4344607A0}" type="sibTrans" cxnId="{A83125D5-DC3D-457E-BB9B-41A45DB45DA5}">
      <dgm:prSet/>
      <dgm:spPr/>
      <dgm:t>
        <a:bodyPr/>
        <a:lstStyle/>
        <a:p>
          <a:endParaRPr lang="en-US"/>
        </a:p>
      </dgm:t>
    </dgm:pt>
    <dgm:pt modelId="{5CAA850E-A552-40DB-A403-43F9686D4EA6}" type="pres">
      <dgm:prSet presAssocID="{2AB6609F-EFC9-497D-8CCD-4766139BEC8F}" presName="diagram" presStyleCnt="0">
        <dgm:presLayoutVars>
          <dgm:chPref val="1"/>
          <dgm:dir/>
          <dgm:animOne val="branch"/>
          <dgm:animLvl val="lvl"/>
          <dgm:resizeHandles val="exact"/>
        </dgm:presLayoutVars>
      </dgm:prSet>
      <dgm:spPr/>
    </dgm:pt>
    <dgm:pt modelId="{A828A0A3-914B-4C30-9842-6C1569D257B7}" type="pres">
      <dgm:prSet presAssocID="{393AB82A-F984-47BF-83B7-BEB603F9C056}" presName="root1" presStyleCnt="0"/>
      <dgm:spPr/>
    </dgm:pt>
    <dgm:pt modelId="{D0466290-F68B-42F0-8EBD-2302A885242C}" type="pres">
      <dgm:prSet presAssocID="{393AB82A-F984-47BF-83B7-BEB603F9C056}" presName="LevelOneTextNode" presStyleLbl="node0" presStyleIdx="0" presStyleCnt="1" custScaleY="154663">
        <dgm:presLayoutVars>
          <dgm:chPref val="3"/>
        </dgm:presLayoutVars>
      </dgm:prSet>
      <dgm:spPr/>
    </dgm:pt>
    <dgm:pt modelId="{555E4B9E-3A4F-4E4B-8B35-E889C12D9483}" type="pres">
      <dgm:prSet presAssocID="{393AB82A-F984-47BF-83B7-BEB603F9C056}" presName="level2hierChild" presStyleCnt="0"/>
      <dgm:spPr/>
    </dgm:pt>
    <dgm:pt modelId="{E28E8B58-F515-499D-A3F8-1EDB04F53AEC}" type="pres">
      <dgm:prSet presAssocID="{A7257FF2-7934-48CB-9D25-AE7DD91A0416}" presName="conn2-1" presStyleLbl="parChTrans1D2" presStyleIdx="0" presStyleCnt="2"/>
      <dgm:spPr/>
    </dgm:pt>
    <dgm:pt modelId="{DFA9FFC4-AA1E-495E-82CB-2AF570F6E070}" type="pres">
      <dgm:prSet presAssocID="{A7257FF2-7934-48CB-9D25-AE7DD91A0416}" presName="connTx" presStyleLbl="parChTrans1D2" presStyleIdx="0" presStyleCnt="2"/>
      <dgm:spPr/>
    </dgm:pt>
    <dgm:pt modelId="{F65C19FB-D6CE-456F-9A77-22DAE099ED89}" type="pres">
      <dgm:prSet presAssocID="{7F20F420-83D3-4C78-BC27-7B7D590AF442}" presName="root2" presStyleCnt="0"/>
      <dgm:spPr/>
    </dgm:pt>
    <dgm:pt modelId="{4A792D28-F8DC-46E9-B068-604B7221733E}" type="pres">
      <dgm:prSet presAssocID="{7F20F420-83D3-4C78-BC27-7B7D590AF442}" presName="LevelTwoTextNode" presStyleLbl="node2" presStyleIdx="0" presStyleCnt="2" custLinFactY="100000" custLinFactNeighborX="6480" custLinFactNeighborY="164755">
        <dgm:presLayoutVars>
          <dgm:chPref val="3"/>
        </dgm:presLayoutVars>
      </dgm:prSet>
      <dgm:spPr/>
    </dgm:pt>
    <dgm:pt modelId="{352EC677-A706-40A8-8E79-371FA7E6BE81}" type="pres">
      <dgm:prSet presAssocID="{7F20F420-83D3-4C78-BC27-7B7D590AF442}" presName="level3hierChild" presStyleCnt="0"/>
      <dgm:spPr/>
    </dgm:pt>
    <dgm:pt modelId="{3801C641-981C-4EC7-9AFB-D7A0AAFB5D5B}" type="pres">
      <dgm:prSet presAssocID="{43FC693E-470B-40A6-9844-68FCB39500F7}" presName="conn2-1" presStyleLbl="parChTrans1D3" presStyleIdx="0" presStyleCnt="4"/>
      <dgm:spPr/>
    </dgm:pt>
    <dgm:pt modelId="{00C84947-FDC8-404D-A63D-D8025E9A9289}" type="pres">
      <dgm:prSet presAssocID="{43FC693E-470B-40A6-9844-68FCB39500F7}" presName="connTx" presStyleLbl="parChTrans1D3" presStyleIdx="0" presStyleCnt="4"/>
      <dgm:spPr/>
    </dgm:pt>
    <dgm:pt modelId="{107AA887-62F5-4F16-8762-14B2908AAC8F}" type="pres">
      <dgm:prSet presAssocID="{8A21306F-0875-4733-8374-B70D1F9A81DB}" presName="root2" presStyleCnt="0"/>
      <dgm:spPr/>
    </dgm:pt>
    <dgm:pt modelId="{3E173AE2-ED6E-4FB5-A6EB-69CBA8A50BD3}" type="pres">
      <dgm:prSet presAssocID="{8A21306F-0875-4733-8374-B70D1F9A81DB}" presName="LevelTwoTextNode" presStyleLbl="node3" presStyleIdx="0" presStyleCnt="4" custLinFactY="100000" custLinFactNeighborX="4476" custLinFactNeighborY="167172">
        <dgm:presLayoutVars>
          <dgm:chPref val="3"/>
        </dgm:presLayoutVars>
      </dgm:prSet>
      <dgm:spPr/>
    </dgm:pt>
    <dgm:pt modelId="{8D82986C-D66D-4343-9769-DE5E3F320BCC}" type="pres">
      <dgm:prSet presAssocID="{8A21306F-0875-4733-8374-B70D1F9A81DB}" presName="level3hierChild" presStyleCnt="0"/>
      <dgm:spPr/>
    </dgm:pt>
    <dgm:pt modelId="{B039E064-7E2E-4561-9F4B-79E536F588AB}" type="pres">
      <dgm:prSet presAssocID="{DEF23989-D24B-4B93-AC45-20659D87C71C}" presName="conn2-1" presStyleLbl="parChTrans1D4" presStyleIdx="0" presStyleCnt="4"/>
      <dgm:spPr/>
    </dgm:pt>
    <dgm:pt modelId="{A770C689-8964-4AC3-B3CF-54CEB140D746}" type="pres">
      <dgm:prSet presAssocID="{DEF23989-D24B-4B93-AC45-20659D87C71C}" presName="connTx" presStyleLbl="parChTrans1D4" presStyleIdx="0" presStyleCnt="4"/>
      <dgm:spPr/>
    </dgm:pt>
    <dgm:pt modelId="{109D398F-2A56-42ED-B129-58E6509D394D}" type="pres">
      <dgm:prSet presAssocID="{3C91F39A-E0CF-4D8A-B62F-91D8842F5FC4}" presName="root2" presStyleCnt="0"/>
      <dgm:spPr/>
    </dgm:pt>
    <dgm:pt modelId="{66A1B5E2-988E-44CA-A89F-4CC57A4D64F4}" type="pres">
      <dgm:prSet presAssocID="{3C91F39A-E0CF-4D8A-B62F-91D8842F5FC4}" presName="LevelTwoTextNode" presStyleLbl="node4" presStyleIdx="0" presStyleCnt="4" custScaleX="113084" custScaleY="149425" custLinFactY="100000" custLinFactNeighborX="552" custLinFactNeighborY="168204">
        <dgm:presLayoutVars>
          <dgm:chPref val="3"/>
        </dgm:presLayoutVars>
      </dgm:prSet>
      <dgm:spPr/>
    </dgm:pt>
    <dgm:pt modelId="{A773795F-8521-4C58-8A45-4528623214A5}" type="pres">
      <dgm:prSet presAssocID="{3C91F39A-E0CF-4D8A-B62F-91D8842F5FC4}" presName="level3hierChild" presStyleCnt="0"/>
      <dgm:spPr/>
    </dgm:pt>
    <dgm:pt modelId="{FC5AE121-58DA-4CA3-A50F-2DA28053F083}" type="pres">
      <dgm:prSet presAssocID="{AEAD8C19-5F51-46CA-9208-726C1A3AE5D5}" presName="conn2-1" presStyleLbl="parChTrans1D3" presStyleIdx="1" presStyleCnt="4"/>
      <dgm:spPr/>
    </dgm:pt>
    <dgm:pt modelId="{17BABF6F-F84C-409E-80BE-AECAD9075EF2}" type="pres">
      <dgm:prSet presAssocID="{AEAD8C19-5F51-46CA-9208-726C1A3AE5D5}" presName="connTx" presStyleLbl="parChTrans1D3" presStyleIdx="1" presStyleCnt="4"/>
      <dgm:spPr/>
    </dgm:pt>
    <dgm:pt modelId="{3C3351B8-4442-4075-88CE-F924048B8641}" type="pres">
      <dgm:prSet presAssocID="{C3A8874D-0323-4751-9F36-84D17D6BFFCB}" presName="root2" presStyleCnt="0"/>
      <dgm:spPr/>
    </dgm:pt>
    <dgm:pt modelId="{A13F5956-231E-4072-9431-2A597F470958}" type="pres">
      <dgm:prSet presAssocID="{C3A8874D-0323-4751-9F36-84D17D6BFFCB}" presName="LevelTwoTextNode" presStyleLbl="node3" presStyleIdx="1" presStyleCnt="4" custLinFactY="100000" custLinFactNeighborX="5387" custLinFactNeighborY="164840">
        <dgm:presLayoutVars>
          <dgm:chPref val="3"/>
        </dgm:presLayoutVars>
      </dgm:prSet>
      <dgm:spPr/>
    </dgm:pt>
    <dgm:pt modelId="{0A73F234-C93C-4460-934D-84C71792CA2B}" type="pres">
      <dgm:prSet presAssocID="{C3A8874D-0323-4751-9F36-84D17D6BFFCB}" presName="level3hierChild" presStyleCnt="0"/>
      <dgm:spPr/>
    </dgm:pt>
    <dgm:pt modelId="{248786AD-0FE7-45A8-904D-14A85DD8EB11}" type="pres">
      <dgm:prSet presAssocID="{439D3DFC-9295-4261-B8CA-8C3029ED40F3}" presName="conn2-1" presStyleLbl="parChTrans1D4" presStyleIdx="1" presStyleCnt="4"/>
      <dgm:spPr/>
    </dgm:pt>
    <dgm:pt modelId="{4AB5CAFD-EB1A-453C-A7E0-488D03A14E3B}" type="pres">
      <dgm:prSet presAssocID="{439D3DFC-9295-4261-B8CA-8C3029ED40F3}" presName="connTx" presStyleLbl="parChTrans1D4" presStyleIdx="1" presStyleCnt="4"/>
      <dgm:spPr/>
    </dgm:pt>
    <dgm:pt modelId="{2996B826-D59D-421E-9492-C925A15441D1}" type="pres">
      <dgm:prSet presAssocID="{2424820B-1377-4652-9A4A-0A4E9A52D0B3}" presName="root2" presStyleCnt="0"/>
      <dgm:spPr/>
    </dgm:pt>
    <dgm:pt modelId="{BD9DF337-941A-470D-877F-4ADC47693986}" type="pres">
      <dgm:prSet presAssocID="{2424820B-1377-4652-9A4A-0A4E9A52D0B3}" presName="LevelTwoTextNode" presStyleLbl="node4" presStyleIdx="1" presStyleCnt="4" custScaleX="111485" custLinFactY="100000" custLinFactNeighborX="552" custLinFactNeighborY="178326">
        <dgm:presLayoutVars>
          <dgm:chPref val="3"/>
        </dgm:presLayoutVars>
      </dgm:prSet>
      <dgm:spPr/>
    </dgm:pt>
    <dgm:pt modelId="{5E3F5A9C-6729-47BB-821A-FB8ED7B5CE93}" type="pres">
      <dgm:prSet presAssocID="{2424820B-1377-4652-9A4A-0A4E9A52D0B3}" presName="level3hierChild" presStyleCnt="0"/>
      <dgm:spPr/>
    </dgm:pt>
    <dgm:pt modelId="{393CF506-02EE-41E3-8613-8C814BA521BA}" type="pres">
      <dgm:prSet presAssocID="{5249DA8C-5648-48CA-8438-B70BC809C599}" presName="conn2-1" presStyleLbl="parChTrans1D2" presStyleIdx="1" presStyleCnt="2"/>
      <dgm:spPr/>
    </dgm:pt>
    <dgm:pt modelId="{82855FFE-096E-4E8B-BBA1-B48C29543D89}" type="pres">
      <dgm:prSet presAssocID="{5249DA8C-5648-48CA-8438-B70BC809C599}" presName="connTx" presStyleLbl="parChTrans1D2" presStyleIdx="1" presStyleCnt="2"/>
      <dgm:spPr/>
    </dgm:pt>
    <dgm:pt modelId="{24AC6B90-3B29-49D6-BB32-C66C1C4E3E2B}" type="pres">
      <dgm:prSet presAssocID="{44BDDE63-D9D0-4A84-8394-7A36941E2235}" presName="root2" presStyleCnt="0"/>
      <dgm:spPr/>
    </dgm:pt>
    <dgm:pt modelId="{C052540D-3B3E-409B-8D91-61FE8030769F}" type="pres">
      <dgm:prSet presAssocID="{44BDDE63-D9D0-4A84-8394-7A36941E2235}" presName="LevelTwoTextNode" presStyleLbl="node2" presStyleIdx="1" presStyleCnt="2" custLinFactY="-100000" custLinFactNeighborX="3888" custLinFactNeighborY="-158878">
        <dgm:presLayoutVars>
          <dgm:chPref val="3"/>
        </dgm:presLayoutVars>
      </dgm:prSet>
      <dgm:spPr/>
    </dgm:pt>
    <dgm:pt modelId="{C2BC7DC1-600D-4F68-B511-86ECFBE3E4F3}" type="pres">
      <dgm:prSet presAssocID="{44BDDE63-D9D0-4A84-8394-7A36941E2235}" presName="level3hierChild" presStyleCnt="0"/>
      <dgm:spPr/>
    </dgm:pt>
    <dgm:pt modelId="{84B1024A-B34D-457B-832D-666041EF24C2}" type="pres">
      <dgm:prSet presAssocID="{9B242C82-CC3F-404C-8804-E22802949F1D}" presName="conn2-1" presStyleLbl="parChTrans1D3" presStyleIdx="2" presStyleCnt="4"/>
      <dgm:spPr/>
    </dgm:pt>
    <dgm:pt modelId="{B1ABD64E-6D08-4B14-B3B2-87DD211A0852}" type="pres">
      <dgm:prSet presAssocID="{9B242C82-CC3F-404C-8804-E22802949F1D}" presName="connTx" presStyleLbl="parChTrans1D3" presStyleIdx="2" presStyleCnt="4"/>
      <dgm:spPr/>
    </dgm:pt>
    <dgm:pt modelId="{474E9A1A-2962-4134-82FA-4C65F197CDC1}" type="pres">
      <dgm:prSet presAssocID="{7372686B-BF51-4281-A429-F1CFB79ADA10}" presName="root2" presStyleCnt="0"/>
      <dgm:spPr/>
    </dgm:pt>
    <dgm:pt modelId="{B5800209-5D05-49F0-9389-DD923BF5EC3A}" type="pres">
      <dgm:prSet presAssocID="{7372686B-BF51-4281-A429-F1CFB79ADA10}" presName="LevelTwoTextNode" presStyleLbl="node3" presStyleIdx="2" presStyleCnt="4" custLinFactY="-100000" custLinFactNeighborX="5250" custLinFactNeighborY="-173719">
        <dgm:presLayoutVars>
          <dgm:chPref val="3"/>
        </dgm:presLayoutVars>
      </dgm:prSet>
      <dgm:spPr/>
    </dgm:pt>
    <dgm:pt modelId="{1AF57DBD-BD5C-44F4-B80F-82D8CFFAA582}" type="pres">
      <dgm:prSet presAssocID="{7372686B-BF51-4281-A429-F1CFB79ADA10}" presName="level3hierChild" presStyleCnt="0"/>
      <dgm:spPr/>
    </dgm:pt>
    <dgm:pt modelId="{5A5EABA1-9E0C-42AA-9F34-640A27B835F0}" type="pres">
      <dgm:prSet presAssocID="{520F93AD-5C46-45C5-921B-6C875CBBCACE}" presName="conn2-1" presStyleLbl="parChTrans1D4" presStyleIdx="2" presStyleCnt="4"/>
      <dgm:spPr/>
    </dgm:pt>
    <dgm:pt modelId="{5CE5D64A-0872-4C61-8CA6-642E238EB319}" type="pres">
      <dgm:prSet presAssocID="{520F93AD-5C46-45C5-921B-6C875CBBCACE}" presName="connTx" presStyleLbl="parChTrans1D4" presStyleIdx="2" presStyleCnt="4"/>
      <dgm:spPr/>
    </dgm:pt>
    <dgm:pt modelId="{F6F927AD-EE7C-4B5D-BC5C-3B1BB81EB544}" type="pres">
      <dgm:prSet presAssocID="{65D150FD-512F-42A8-B8B3-3BBC005E4310}" presName="root2" presStyleCnt="0"/>
      <dgm:spPr/>
    </dgm:pt>
    <dgm:pt modelId="{BA92251E-B445-47E5-9A39-FF687F8C5F6C}" type="pres">
      <dgm:prSet presAssocID="{65D150FD-512F-42A8-B8B3-3BBC005E4310}" presName="LevelTwoTextNode" presStyleLbl="node4" presStyleIdx="2" presStyleCnt="4" custScaleX="111596" custLinFactY="-100000" custLinFactNeighborX="552" custLinFactNeighborY="-174698">
        <dgm:presLayoutVars>
          <dgm:chPref val="3"/>
        </dgm:presLayoutVars>
      </dgm:prSet>
      <dgm:spPr/>
    </dgm:pt>
    <dgm:pt modelId="{BBBFACDC-3FE3-4CB7-AD34-9FF9BD4581FA}" type="pres">
      <dgm:prSet presAssocID="{65D150FD-512F-42A8-B8B3-3BBC005E4310}" presName="level3hierChild" presStyleCnt="0"/>
      <dgm:spPr/>
    </dgm:pt>
    <dgm:pt modelId="{4BE3AEE0-945A-4937-BB65-38A3FD0EC23C}" type="pres">
      <dgm:prSet presAssocID="{3567085F-035A-4D28-90BC-E023883D259C}" presName="conn2-1" presStyleLbl="parChTrans1D3" presStyleIdx="3" presStyleCnt="4"/>
      <dgm:spPr/>
    </dgm:pt>
    <dgm:pt modelId="{FE7F4EA9-3A0C-433D-A220-B42F94675003}" type="pres">
      <dgm:prSet presAssocID="{3567085F-035A-4D28-90BC-E023883D259C}" presName="connTx" presStyleLbl="parChTrans1D3" presStyleIdx="3" presStyleCnt="4"/>
      <dgm:spPr/>
    </dgm:pt>
    <dgm:pt modelId="{FC753FCA-0ECB-41BB-BDC9-D08FDC457B52}" type="pres">
      <dgm:prSet presAssocID="{881C7407-3393-4CB2-A1CC-68C93B7165B5}" presName="root2" presStyleCnt="0"/>
      <dgm:spPr/>
    </dgm:pt>
    <dgm:pt modelId="{67C3682A-DB21-451F-A290-0A41D229E009}" type="pres">
      <dgm:prSet presAssocID="{881C7407-3393-4CB2-A1CC-68C93B7165B5}" presName="LevelTwoTextNode" presStyleLbl="node3" presStyleIdx="3" presStyleCnt="4" custLinFactY="-100000" custLinFactNeighborX="4858" custLinFactNeighborY="-169800">
        <dgm:presLayoutVars>
          <dgm:chPref val="3"/>
        </dgm:presLayoutVars>
      </dgm:prSet>
      <dgm:spPr/>
    </dgm:pt>
    <dgm:pt modelId="{8D248C1F-E292-4E82-9194-378BA6A62BAF}" type="pres">
      <dgm:prSet presAssocID="{881C7407-3393-4CB2-A1CC-68C93B7165B5}" presName="level3hierChild" presStyleCnt="0"/>
      <dgm:spPr/>
    </dgm:pt>
    <dgm:pt modelId="{974EB5B5-9F76-4230-844B-8FAFD0E25154}" type="pres">
      <dgm:prSet presAssocID="{D9860B28-568C-4F1E-BBDD-C653A5A55864}" presName="conn2-1" presStyleLbl="parChTrans1D4" presStyleIdx="3" presStyleCnt="4"/>
      <dgm:spPr/>
    </dgm:pt>
    <dgm:pt modelId="{E994DEEE-352F-4CD0-889B-88970FB1F37B}" type="pres">
      <dgm:prSet presAssocID="{D9860B28-568C-4F1E-BBDD-C653A5A55864}" presName="connTx" presStyleLbl="parChTrans1D4" presStyleIdx="3" presStyleCnt="4"/>
      <dgm:spPr/>
    </dgm:pt>
    <dgm:pt modelId="{8126F7C7-15E1-427D-A4F5-ECE978B2D06D}" type="pres">
      <dgm:prSet presAssocID="{ADB154FC-0B5F-48C6-A0A8-7BDA34D52EF6}" presName="root2" presStyleCnt="0"/>
      <dgm:spPr/>
    </dgm:pt>
    <dgm:pt modelId="{C833B668-4170-43B8-B3D7-25B7406B6663}" type="pres">
      <dgm:prSet presAssocID="{ADB154FC-0B5F-48C6-A0A8-7BDA34D52EF6}" presName="LevelTwoTextNode" presStyleLbl="node4" presStyleIdx="3" presStyleCnt="4" custScaleX="112610" custScaleY="129553" custLinFactY="-100000" custLinFactNeighborX="552" custLinFactNeighborY="-169669">
        <dgm:presLayoutVars>
          <dgm:chPref val="3"/>
        </dgm:presLayoutVars>
      </dgm:prSet>
      <dgm:spPr/>
    </dgm:pt>
    <dgm:pt modelId="{546C3801-DA55-4338-A8E3-C7CFEBA62212}" type="pres">
      <dgm:prSet presAssocID="{ADB154FC-0B5F-48C6-A0A8-7BDA34D52EF6}" presName="level3hierChild" presStyleCnt="0"/>
      <dgm:spPr/>
    </dgm:pt>
  </dgm:ptLst>
  <dgm:cxnLst>
    <dgm:cxn modelId="{CFB7F602-B027-4111-8DEA-91FF7C70E64B}" type="presOf" srcId="{9B242C82-CC3F-404C-8804-E22802949F1D}" destId="{84B1024A-B34D-457B-832D-666041EF24C2}" srcOrd="0" destOrd="0" presId="urn:microsoft.com/office/officeart/2005/8/layout/hierarchy2"/>
    <dgm:cxn modelId="{9994DF06-3878-4B94-B1D4-D800BFDBE9D9}" type="presOf" srcId="{AEAD8C19-5F51-46CA-9208-726C1A3AE5D5}" destId="{FC5AE121-58DA-4CA3-A50F-2DA28053F083}" srcOrd="0" destOrd="0" presId="urn:microsoft.com/office/officeart/2005/8/layout/hierarchy2"/>
    <dgm:cxn modelId="{7447AB0F-5702-4F3B-AD37-B798BC95D343}" srcId="{2AB6609F-EFC9-497D-8CCD-4766139BEC8F}" destId="{393AB82A-F984-47BF-83B7-BEB603F9C056}" srcOrd="0" destOrd="0" parTransId="{E0C4523E-39A8-4AF3-9F22-2FD133FC3F0C}" sibTransId="{97756EBD-C5C0-4FFB-B01F-F9330031543C}"/>
    <dgm:cxn modelId="{D4D99112-DAAB-4273-B422-E4C34D992C02}" type="presOf" srcId="{ADB154FC-0B5F-48C6-A0A8-7BDA34D52EF6}" destId="{C833B668-4170-43B8-B3D7-25B7406B6663}" srcOrd="0" destOrd="0" presId="urn:microsoft.com/office/officeart/2005/8/layout/hierarchy2"/>
    <dgm:cxn modelId="{DDECBF15-4427-41CC-B2C5-EE223871F236}" type="presOf" srcId="{520F93AD-5C46-45C5-921B-6C875CBBCACE}" destId="{5CE5D64A-0872-4C61-8CA6-642E238EB319}" srcOrd="1" destOrd="0" presId="urn:microsoft.com/office/officeart/2005/8/layout/hierarchy2"/>
    <dgm:cxn modelId="{8605AB24-8B8B-4DA1-BEED-3272853026C9}" type="presOf" srcId="{5249DA8C-5648-48CA-8438-B70BC809C599}" destId="{393CF506-02EE-41E3-8613-8C814BA521BA}" srcOrd="0" destOrd="0" presId="urn:microsoft.com/office/officeart/2005/8/layout/hierarchy2"/>
    <dgm:cxn modelId="{9C2BEC27-A90B-4D8C-B73F-9BBD10940598}" type="presOf" srcId="{5249DA8C-5648-48CA-8438-B70BC809C599}" destId="{82855FFE-096E-4E8B-BBA1-B48C29543D89}" srcOrd="1" destOrd="0" presId="urn:microsoft.com/office/officeart/2005/8/layout/hierarchy2"/>
    <dgm:cxn modelId="{DA2DB02C-FBFD-49BE-A6C5-7985353353EF}" type="presOf" srcId="{43FC693E-470B-40A6-9844-68FCB39500F7}" destId="{3801C641-981C-4EC7-9AFB-D7A0AAFB5D5B}" srcOrd="0" destOrd="0" presId="urn:microsoft.com/office/officeart/2005/8/layout/hierarchy2"/>
    <dgm:cxn modelId="{DD470233-A4A2-44ED-8B6F-BA67D10B712A}" srcId="{C3A8874D-0323-4751-9F36-84D17D6BFFCB}" destId="{2424820B-1377-4652-9A4A-0A4E9A52D0B3}" srcOrd="0" destOrd="0" parTransId="{439D3DFC-9295-4261-B8CA-8C3029ED40F3}" sibTransId="{515D6F88-2923-4296-91E1-5A38FDD3BC0B}"/>
    <dgm:cxn modelId="{7B63B635-20E3-4AA0-B00C-CF030A79004C}" srcId="{8A21306F-0875-4733-8374-B70D1F9A81DB}" destId="{3C91F39A-E0CF-4D8A-B62F-91D8842F5FC4}" srcOrd="0" destOrd="0" parTransId="{DEF23989-D24B-4B93-AC45-20659D87C71C}" sibTransId="{5CC9E21B-1F3A-4105-8BB4-6883623F4B9F}"/>
    <dgm:cxn modelId="{99B55336-A107-4D12-9BE8-A7BA48EADFEF}" type="presOf" srcId="{881C7407-3393-4CB2-A1CC-68C93B7165B5}" destId="{67C3682A-DB21-451F-A290-0A41D229E009}" srcOrd="0" destOrd="0" presId="urn:microsoft.com/office/officeart/2005/8/layout/hierarchy2"/>
    <dgm:cxn modelId="{D95E9237-2281-4009-B424-6E9C1DA10DC9}" type="presOf" srcId="{7F20F420-83D3-4C78-BC27-7B7D590AF442}" destId="{4A792D28-F8DC-46E9-B068-604B7221733E}" srcOrd="0" destOrd="0" presId="urn:microsoft.com/office/officeart/2005/8/layout/hierarchy2"/>
    <dgm:cxn modelId="{0F5F703A-D2B4-4315-9D12-491F43995A5E}" srcId="{44BDDE63-D9D0-4A84-8394-7A36941E2235}" destId="{7372686B-BF51-4281-A429-F1CFB79ADA10}" srcOrd="0" destOrd="0" parTransId="{9B242C82-CC3F-404C-8804-E22802949F1D}" sibTransId="{9E58DA9E-DF39-4846-9DF7-E99D4B949681}"/>
    <dgm:cxn modelId="{434C513D-FD40-4B67-9660-6A142D8FDB11}" type="presOf" srcId="{44BDDE63-D9D0-4A84-8394-7A36941E2235}" destId="{C052540D-3B3E-409B-8D91-61FE8030769F}" srcOrd="0" destOrd="0" presId="urn:microsoft.com/office/officeart/2005/8/layout/hierarchy2"/>
    <dgm:cxn modelId="{FA433849-91B2-4D04-8D4D-9A783893E960}" type="presOf" srcId="{3567085F-035A-4D28-90BC-E023883D259C}" destId="{FE7F4EA9-3A0C-433D-A220-B42F94675003}" srcOrd="1" destOrd="0" presId="urn:microsoft.com/office/officeart/2005/8/layout/hierarchy2"/>
    <dgm:cxn modelId="{F03D654A-2A5E-46A3-BB99-60E94008A8FB}" type="presOf" srcId="{65D150FD-512F-42A8-B8B3-3BBC005E4310}" destId="{BA92251E-B445-47E5-9A39-FF687F8C5F6C}" srcOrd="0" destOrd="0" presId="urn:microsoft.com/office/officeart/2005/8/layout/hierarchy2"/>
    <dgm:cxn modelId="{8686C851-310E-4963-B22E-7220C681C3DF}" type="presOf" srcId="{D9860B28-568C-4F1E-BBDD-C653A5A55864}" destId="{974EB5B5-9F76-4230-844B-8FAFD0E25154}" srcOrd="0" destOrd="0" presId="urn:microsoft.com/office/officeart/2005/8/layout/hierarchy2"/>
    <dgm:cxn modelId="{64E16B54-2D94-425C-9C7F-FFCBB32ACB16}" type="presOf" srcId="{9B242C82-CC3F-404C-8804-E22802949F1D}" destId="{B1ABD64E-6D08-4B14-B3B2-87DD211A0852}" srcOrd="1" destOrd="0" presId="urn:microsoft.com/office/officeart/2005/8/layout/hierarchy2"/>
    <dgm:cxn modelId="{2E0F7755-2E8D-4DA8-8B67-412E4FBFA966}" srcId="{393AB82A-F984-47BF-83B7-BEB603F9C056}" destId="{7F20F420-83D3-4C78-BC27-7B7D590AF442}" srcOrd="0" destOrd="0" parTransId="{A7257FF2-7934-48CB-9D25-AE7DD91A0416}" sibTransId="{4B642DDB-B29D-4A0B-8B68-0DA378D87DFC}"/>
    <dgm:cxn modelId="{702A475F-BC24-41DD-BDD3-200070F1C5A3}" srcId="{7F20F420-83D3-4C78-BC27-7B7D590AF442}" destId="{C3A8874D-0323-4751-9F36-84D17D6BFFCB}" srcOrd="1" destOrd="0" parTransId="{AEAD8C19-5F51-46CA-9208-726C1A3AE5D5}" sibTransId="{4A813B9B-A4E2-47EB-AF6B-3975BB59F1B2}"/>
    <dgm:cxn modelId="{E432FE67-FDA4-4C72-A631-D183957B0063}" type="presOf" srcId="{393AB82A-F984-47BF-83B7-BEB603F9C056}" destId="{D0466290-F68B-42F0-8EBD-2302A885242C}" srcOrd="0" destOrd="0" presId="urn:microsoft.com/office/officeart/2005/8/layout/hierarchy2"/>
    <dgm:cxn modelId="{94002E68-D101-41C3-8550-10F564A515E8}" type="presOf" srcId="{7372686B-BF51-4281-A429-F1CFB79ADA10}" destId="{B5800209-5D05-49F0-9389-DD923BF5EC3A}" srcOrd="0" destOrd="0" presId="urn:microsoft.com/office/officeart/2005/8/layout/hierarchy2"/>
    <dgm:cxn modelId="{C329126C-A580-480F-945F-95A1907B2A4F}" type="presOf" srcId="{3567085F-035A-4D28-90BC-E023883D259C}" destId="{4BE3AEE0-945A-4937-BB65-38A3FD0EC23C}" srcOrd="0" destOrd="0" presId="urn:microsoft.com/office/officeart/2005/8/layout/hierarchy2"/>
    <dgm:cxn modelId="{B2EE927D-8A62-47F4-80FC-A0115313253B}" type="presOf" srcId="{520F93AD-5C46-45C5-921B-6C875CBBCACE}" destId="{5A5EABA1-9E0C-42AA-9F34-640A27B835F0}" srcOrd="0" destOrd="0" presId="urn:microsoft.com/office/officeart/2005/8/layout/hierarchy2"/>
    <dgm:cxn modelId="{2C24F580-E92F-42D5-9552-DF3CC15C637C}" type="presOf" srcId="{43FC693E-470B-40A6-9844-68FCB39500F7}" destId="{00C84947-FDC8-404D-A63D-D8025E9A9289}" srcOrd="1" destOrd="0" presId="urn:microsoft.com/office/officeart/2005/8/layout/hierarchy2"/>
    <dgm:cxn modelId="{BC67E489-F8EE-4CA3-98A3-70EC2C59E435}" type="presOf" srcId="{DEF23989-D24B-4B93-AC45-20659D87C71C}" destId="{A770C689-8964-4AC3-B3CF-54CEB140D746}" srcOrd="1" destOrd="0" presId="urn:microsoft.com/office/officeart/2005/8/layout/hierarchy2"/>
    <dgm:cxn modelId="{71D5258A-38EA-473E-80B2-079D54CCDAEC}" type="presOf" srcId="{C3A8874D-0323-4751-9F36-84D17D6BFFCB}" destId="{A13F5956-231E-4072-9431-2A597F470958}" srcOrd="0" destOrd="0" presId="urn:microsoft.com/office/officeart/2005/8/layout/hierarchy2"/>
    <dgm:cxn modelId="{FEF85F94-34AD-407A-879C-93D46FF7E81E}" srcId="{7F20F420-83D3-4C78-BC27-7B7D590AF442}" destId="{8A21306F-0875-4733-8374-B70D1F9A81DB}" srcOrd="0" destOrd="0" parTransId="{43FC693E-470B-40A6-9844-68FCB39500F7}" sibTransId="{D19EC284-32E4-4415-B396-48210D677160}"/>
    <dgm:cxn modelId="{557C6298-7ECD-4462-9BA8-B8AE94B20426}" type="presOf" srcId="{2AB6609F-EFC9-497D-8CCD-4766139BEC8F}" destId="{5CAA850E-A552-40DB-A403-43F9686D4EA6}" srcOrd="0" destOrd="0" presId="urn:microsoft.com/office/officeart/2005/8/layout/hierarchy2"/>
    <dgm:cxn modelId="{205F7D98-E295-425B-A02E-09EB70DB254D}" type="presOf" srcId="{AEAD8C19-5F51-46CA-9208-726C1A3AE5D5}" destId="{17BABF6F-F84C-409E-80BE-AECAD9075EF2}" srcOrd="1" destOrd="0" presId="urn:microsoft.com/office/officeart/2005/8/layout/hierarchy2"/>
    <dgm:cxn modelId="{AC41F59D-8046-4DDB-BB0F-E32325030C9C}" type="presOf" srcId="{2424820B-1377-4652-9A4A-0A4E9A52D0B3}" destId="{BD9DF337-941A-470D-877F-4ADC47693986}" srcOrd="0" destOrd="0" presId="urn:microsoft.com/office/officeart/2005/8/layout/hierarchy2"/>
    <dgm:cxn modelId="{1C1EF0AB-F1B1-452F-A8EE-0A61A2F128D9}" type="presOf" srcId="{8A21306F-0875-4733-8374-B70D1F9A81DB}" destId="{3E173AE2-ED6E-4FB5-A6EB-69CBA8A50BD3}" srcOrd="0" destOrd="0" presId="urn:microsoft.com/office/officeart/2005/8/layout/hierarchy2"/>
    <dgm:cxn modelId="{E0DF70AE-890A-446A-B0AD-01AEC29A0D17}" type="presOf" srcId="{D9860B28-568C-4F1E-BBDD-C653A5A55864}" destId="{E994DEEE-352F-4CD0-889B-88970FB1F37B}" srcOrd="1" destOrd="0" presId="urn:microsoft.com/office/officeart/2005/8/layout/hierarchy2"/>
    <dgm:cxn modelId="{57169EB7-ADFD-4AF3-AF8E-1BFE43B89692}" type="presOf" srcId="{DEF23989-D24B-4B93-AC45-20659D87C71C}" destId="{B039E064-7E2E-4561-9F4B-79E536F588AB}" srcOrd="0" destOrd="0" presId="urn:microsoft.com/office/officeart/2005/8/layout/hierarchy2"/>
    <dgm:cxn modelId="{78DB28BA-229A-4D5C-91DB-74AD11B4445D}" srcId="{393AB82A-F984-47BF-83B7-BEB603F9C056}" destId="{44BDDE63-D9D0-4A84-8394-7A36941E2235}" srcOrd="1" destOrd="0" parTransId="{5249DA8C-5648-48CA-8438-B70BC809C599}" sibTransId="{1174DF32-F8A9-4580-82A7-AEC62981DC19}"/>
    <dgm:cxn modelId="{EC0BEFBA-EC4E-4854-9F86-46A7D50115A3}" type="presOf" srcId="{A7257FF2-7934-48CB-9D25-AE7DD91A0416}" destId="{E28E8B58-F515-499D-A3F8-1EDB04F53AEC}" srcOrd="0" destOrd="0" presId="urn:microsoft.com/office/officeart/2005/8/layout/hierarchy2"/>
    <dgm:cxn modelId="{71141BBD-5D52-4B25-BEB3-EEB67A78F731}" type="presOf" srcId="{3C91F39A-E0CF-4D8A-B62F-91D8842F5FC4}" destId="{66A1B5E2-988E-44CA-A89F-4CC57A4D64F4}" srcOrd="0" destOrd="0" presId="urn:microsoft.com/office/officeart/2005/8/layout/hierarchy2"/>
    <dgm:cxn modelId="{A01060C2-B2F4-4DEE-A1E0-77CAF4E690FF}" type="presOf" srcId="{439D3DFC-9295-4261-B8CA-8C3029ED40F3}" destId="{248786AD-0FE7-45A8-904D-14A85DD8EB11}" srcOrd="0" destOrd="0" presId="urn:microsoft.com/office/officeart/2005/8/layout/hierarchy2"/>
    <dgm:cxn modelId="{A83125D5-DC3D-457E-BB9B-41A45DB45DA5}" srcId="{881C7407-3393-4CB2-A1CC-68C93B7165B5}" destId="{ADB154FC-0B5F-48C6-A0A8-7BDA34D52EF6}" srcOrd="0" destOrd="0" parTransId="{D9860B28-568C-4F1E-BBDD-C653A5A55864}" sibTransId="{80D438DC-F6E4-4F49-86B3-4CC4344607A0}"/>
    <dgm:cxn modelId="{F6A218DC-8894-4884-874D-9034016E0BC9}" type="presOf" srcId="{A7257FF2-7934-48CB-9D25-AE7DD91A0416}" destId="{DFA9FFC4-AA1E-495E-82CB-2AF570F6E070}" srcOrd="1" destOrd="0" presId="urn:microsoft.com/office/officeart/2005/8/layout/hierarchy2"/>
    <dgm:cxn modelId="{4C0900E9-EECB-4258-B23A-DD75F57D4CA4}" srcId="{44BDDE63-D9D0-4A84-8394-7A36941E2235}" destId="{881C7407-3393-4CB2-A1CC-68C93B7165B5}" srcOrd="1" destOrd="0" parTransId="{3567085F-035A-4D28-90BC-E023883D259C}" sibTransId="{7EE038AE-B31E-4EE5-9C75-A0BA5EC10919}"/>
    <dgm:cxn modelId="{FD7EFAEF-FDE9-4EF3-8A0D-252BF4A88273}" srcId="{7372686B-BF51-4281-A429-F1CFB79ADA10}" destId="{65D150FD-512F-42A8-B8B3-3BBC005E4310}" srcOrd="0" destOrd="0" parTransId="{520F93AD-5C46-45C5-921B-6C875CBBCACE}" sibTransId="{61B40AC7-C1F2-4350-AC27-B9648C4678F6}"/>
    <dgm:cxn modelId="{FD364EF9-E564-40D4-AFF0-79FAB3937250}" type="presOf" srcId="{439D3DFC-9295-4261-B8CA-8C3029ED40F3}" destId="{4AB5CAFD-EB1A-453C-A7E0-488D03A14E3B}" srcOrd="1" destOrd="0" presId="urn:microsoft.com/office/officeart/2005/8/layout/hierarchy2"/>
    <dgm:cxn modelId="{D6561786-29E0-4050-B678-BF3B39AD1725}" type="presParOf" srcId="{5CAA850E-A552-40DB-A403-43F9686D4EA6}" destId="{A828A0A3-914B-4C30-9842-6C1569D257B7}" srcOrd="0" destOrd="0" presId="urn:microsoft.com/office/officeart/2005/8/layout/hierarchy2"/>
    <dgm:cxn modelId="{DB6C431F-DB3D-43DD-AFDA-A03A4663C729}" type="presParOf" srcId="{A828A0A3-914B-4C30-9842-6C1569D257B7}" destId="{D0466290-F68B-42F0-8EBD-2302A885242C}" srcOrd="0" destOrd="0" presId="urn:microsoft.com/office/officeart/2005/8/layout/hierarchy2"/>
    <dgm:cxn modelId="{226FE4B5-B22B-4C1C-907F-3D471F878D02}" type="presParOf" srcId="{A828A0A3-914B-4C30-9842-6C1569D257B7}" destId="{555E4B9E-3A4F-4E4B-8B35-E889C12D9483}" srcOrd="1" destOrd="0" presId="urn:microsoft.com/office/officeart/2005/8/layout/hierarchy2"/>
    <dgm:cxn modelId="{CE4355AF-ED6F-4275-9C12-E038BFC3904E}" type="presParOf" srcId="{555E4B9E-3A4F-4E4B-8B35-E889C12D9483}" destId="{E28E8B58-F515-499D-A3F8-1EDB04F53AEC}" srcOrd="0" destOrd="0" presId="urn:microsoft.com/office/officeart/2005/8/layout/hierarchy2"/>
    <dgm:cxn modelId="{87813C04-BA34-49BE-9598-DC30AF17C12A}" type="presParOf" srcId="{E28E8B58-F515-499D-A3F8-1EDB04F53AEC}" destId="{DFA9FFC4-AA1E-495E-82CB-2AF570F6E070}" srcOrd="0" destOrd="0" presId="urn:microsoft.com/office/officeart/2005/8/layout/hierarchy2"/>
    <dgm:cxn modelId="{21A7D8DD-3D61-4C27-B07D-2C55B8F45ECC}" type="presParOf" srcId="{555E4B9E-3A4F-4E4B-8B35-E889C12D9483}" destId="{F65C19FB-D6CE-456F-9A77-22DAE099ED89}" srcOrd="1" destOrd="0" presId="urn:microsoft.com/office/officeart/2005/8/layout/hierarchy2"/>
    <dgm:cxn modelId="{980FFF84-AEB4-4A42-BF33-CE502E720812}" type="presParOf" srcId="{F65C19FB-D6CE-456F-9A77-22DAE099ED89}" destId="{4A792D28-F8DC-46E9-B068-604B7221733E}" srcOrd="0" destOrd="0" presId="urn:microsoft.com/office/officeart/2005/8/layout/hierarchy2"/>
    <dgm:cxn modelId="{18738C29-C9D0-4298-8405-BBBF8859E380}" type="presParOf" srcId="{F65C19FB-D6CE-456F-9A77-22DAE099ED89}" destId="{352EC677-A706-40A8-8E79-371FA7E6BE81}" srcOrd="1" destOrd="0" presId="urn:microsoft.com/office/officeart/2005/8/layout/hierarchy2"/>
    <dgm:cxn modelId="{14DAC38E-13CE-4398-953D-10C6AE7225AB}" type="presParOf" srcId="{352EC677-A706-40A8-8E79-371FA7E6BE81}" destId="{3801C641-981C-4EC7-9AFB-D7A0AAFB5D5B}" srcOrd="0" destOrd="0" presId="urn:microsoft.com/office/officeart/2005/8/layout/hierarchy2"/>
    <dgm:cxn modelId="{B42ACF2A-9765-42CB-9B6B-023683F1E830}" type="presParOf" srcId="{3801C641-981C-4EC7-9AFB-D7A0AAFB5D5B}" destId="{00C84947-FDC8-404D-A63D-D8025E9A9289}" srcOrd="0" destOrd="0" presId="urn:microsoft.com/office/officeart/2005/8/layout/hierarchy2"/>
    <dgm:cxn modelId="{017DE594-25B3-49DA-A39E-23EDD1F19E8D}" type="presParOf" srcId="{352EC677-A706-40A8-8E79-371FA7E6BE81}" destId="{107AA887-62F5-4F16-8762-14B2908AAC8F}" srcOrd="1" destOrd="0" presId="urn:microsoft.com/office/officeart/2005/8/layout/hierarchy2"/>
    <dgm:cxn modelId="{2B32B27B-EC9F-44F3-909D-30935010C8D5}" type="presParOf" srcId="{107AA887-62F5-4F16-8762-14B2908AAC8F}" destId="{3E173AE2-ED6E-4FB5-A6EB-69CBA8A50BD3}" srcOrd="0" destOrd="0" presId="urn:microsoft.com/office/officeart/2005/8/layout/hierarchy2"/>
    <dgm:cxn modelId="{C5977843-EB38-45AC-9DC4-C1D35096EC3D}" type="presParOf" srcId="{107AA887-62F5-4F16-8762-14B2908AAC8F}" destId="{8D82986C-D66D-4343-9769-DE5E3F320BCC}" srcOrd="1" destOrd="0" presId="urn:microsoft.com/office/officeart/2005/8/layout/hierarchy2"/>
    <dgm:cxn modelId="{0BA8C143-14C1-403D-8386-F24FA3936443}" type="presParOf" srcId="{8D82986C-D66D-4343-9769-DE5E3F320BCC}" destId="{B039E064-7E2E-4561-9F4B-79E536F588AB}" srcOrd="0" destOrd="0" presId="urn:microsoft.com/office/officeart/2005/8/layout/hierarchy2"/>
    <dgm:cxn modelId="{85838293-F4A4-4EE9-9444-5914734CC0D1}" type="presParOf" srcId="{B039E064-7E2E-4561-9F4B-79E536F588AB}" destId="{A770C689-8964-4AC3-B3CF-54CEB140D746}" srcOrd="0" destOrd="0" presId="urn:microsoft.com/office/officeart/2005/8/layout/hierarchy2"/>
    <dgm:cxn modelId="{E14884D0-2A4D-42C7-AF56-ED7A1FC414B0}" type="presParOf" srcId="{8D82986C-D66D-4343-9769-DE5E3F320BCC}" destId="{109D398F-2A56-42ED-B129-58E6509D394D}" srcOrd="1" destOrd="0" presId="urn:microsoft.com/office/officeart/2005/8/layout/hierarchy2"/>
    <dgm:cxn modelId="{C9177E48-18FA-4AD9-90E7-751D8375534C}" type="presParOf" srcId="{109D398F-2A56-42ED-B129-58E6509D394D}" destId="{66A1B5E2-988E-44CA-A89F-4CC57A4D64F4}" srcOrd="0" destOrd="0" presId="urn:microsoft.com/office/officeart/2005/8/layout/hierarchy2"/>
    <dgm:cxn modelId="{4BFEFC64-7580-46AD-A3B6-D2BD9C6942DF}" type="presParOf" srcId="{109D398F-2A56-42ED-B129-58E6509D394D}" destId="{A773795F-8521-4C58-8A45-4528623214A5}" srcOrd="1" destOrd="0" presId="urn:microsoft.com/office/officeart/2005/8/layout/hierarchy2"/>
    <dgm:cxn modelId="{50260CC2-43FE-47ED-8D9D-F250C9C2291C}" type="presParOf" srcId="{352EC677-A706-40A8-8E79-371FA7E6BE81}" destId="{FC5AE121-58DA-4CA3-A50F-2DA28053F083}" srcOrd="2" destOrd="0" presId="urn:microsoft.com/office/officeart/2005/8/layout/hierarchy2"/>
    <dgm:cxn modelId="{AB5F5D28-BDD0-4AEF-A338-671A6928DBB7}" type="presParOf" srcId="{FC5AE121-58DA-4CA3-A50F-2DA28053F083}" destId="{17BABF6F-F84C-409E-80BE-AECAD9075EF2}" srcOrd="0" destOrd="0" presId="urn:microsoft.com/office/officeart/2005/8/layout/hierarchy2"/>
    <dgm:cxn modelId="{36BF073E-6F22-46BD-8F73-1BBB5275AF78}" type="presParOf" srcId="{352EC677-A706-40A8-8E79-371FA7E6BE81}" destId="{3C3351B8-4442-4075-88CE-F924048B8641}" srcOrd="3" destOrd="0" presId="urn:microsoft.com/office/officeart/2005/8/layout/hierarchy2"/>
    <dgm:cxn modelId="{DBE586E6-453E-4B04-8C7C-AF63373A7320}" type="presParOf" srcId="{3C3351B8-4442-4075-88CE-F924048B8641}" destId="{A13F5956-231E-4072-9431-2A597F470958}" srcOrd="0" destOrd="0" presId="urn:microsoft.com/office/officeart/2005/8/layout/hierarchy2"/>
    <dgm:cxn modelId="{65C48B14-E612-4FF3-AD56-AC8F931088ED}" type="presParOf" srcId="{3C3351B8-4442-4075-88CE-F924048B8641}" destId="{0A73F234-C93C-4460-934D-84C71792CA2B}" srcOrd="1" destOrd="0" presId="urn:microsoft.com/office/officeart/2005/8/layout/hierarchy2"/>
    <dgm:cxn modelId="{315CB578-6C70-4B05-B602-A4456C7CF274}" type="presParOf" srcId="{0A73F234-C93C-4460-934D-84C71792CA2B}" destId="{248786AD-0FE7-45A8-904D-14A85DD8EB11}" srcOrd="0" destOrd="0" presId="urn:microsoft.com/office/officeart/2005/8/layout/hierarchy2"/>
    <dgm:cxn modelId="{2A7BEFB9-CD4F-480A-B888-C2D6E96733E9}" type="presParOf" srcId="{248786AD-0FE7-45A8-904D-14A85DD8EB11}" destId="{4AB5CAFD-EB1A-453C-A7E0-488D03A14E3B}" srcOrd="0" destOrd="0" presId="urn:microsoft.com/office/officeart/2005/8/layout/hierarchy2"/>
    <dgm:cxn modelId="{066F0D81-0571-447C-A630-BCB637A07874}" type="presParOf" srcId="{0A73F234-C93C-4460-934D-84C71792CA2B}" destId="{2996B826-D59D-421E-9492-C925A15441D1}" srcOrd="1" destOrd="0" presId="urn:microsoft.com/office/officeart/2005/8/layout/hierarchy2"/>
    <dgm:cxn modelId="{D41195DA-6BE8-431C-937B-6851E007B5AA}" type="presParOf" srcId="{2996B826-D59D-421E-9492-C925A15441D1}" destId="{BD9DF337-941A-470D-877F-4ADC47693986}" srcOrd="0" destOrd="0" presId="urn:microsoft.com/office/officeart/2005/8/layout/hierarchy2"/>
    <dgm:cxn modelId="{B0ECD9E4-0200-4154-A4E6-49EDE978FF83}" type="presParOf" srcId="{2996B826-D59D-421E-9492-C925A15441D1}" destId="{5E3F5A9C-6729-47BB-821A-FB8ED7B5CE93}" srcOrd="1" destOrd="0" presId="urn:microsoft.com/office/officeart/2005/8/layout/hierarchy2"/>
    <dgm:cxn modelId="{53B1824D-CAE2-4CDD-8B02-966B034984E4}" type="presParOf" srcId="{555E4B9E-3A4F-4E4B-8B35-E889C12D9483}" destId="{393CF506-02EE-41E3-8613-8C814BA521BA}" srcOrd="2" destOrd="0" presId="urn:microsoft.com/office/officeart/2005/8/layout/hierarchy2"/>
    <dgm:cxn modelId="{7D7306A1-5C12-444B-86AF-5BCA0E809543}" type="presParOf" srcId="{393CF506-02EE-41E3-8613-8C814BA521BA}" destId="{82855FFE-096E-4E8B-BBA1-B48C29543D89}" srcOrd="0" destOrd="0" presId="urn:microsoft.com/office/officeart/2005/8/layout/hierarchy2"/>
    <dgm:cxn modelId="{B8911B60-0A65-4750-A9ED-026B4522F8DE}" type="presParOf" srcId="{555E4B9E-3A4F-4E4B-8B35-E889C12D9483}" destId="{24AC6B90-3B29-49D6-BB32-C66C1C4E3E2B}" srcOrd="3" destOrd="0" presId="urn:microsoft.com/office/officeart/2005/8/layout/hierarchy2"/>
    <dgm:cxn modelId="{C7FCDA93-1203-4924-BECE-D59EF0F7F362}" type="presParOf" srcId="{24AC6B90-3B29-49D6-BB32-C66C1C4E3E2B}" destId="{C052540D-3B3E-409B-8D91-61FE8030769F}" srcOrd="0" destOrd="0" presId="urn:microsoft.com/office/officeart/2005/8/layout/hierarchy2"/>
    <dgm:cxn modelId="{3718597F-98E1-446F-9918-BE0DE6D6A517}" type="presParOf" srcId="{24AC6B90-3B29-49D6-BB32-C66C1C4E3E2B}" destId="{C2BC7DC1-600D-4F68-B511-86ECFBE3E4F3}" srcOrd="1" destOrd="0" presId="urn:microsoft.com/office/officeart/2005/8/layout/hierarchy2"/>
    <dgm:cxn modelId="{02BE4DBC-804B-4FAF-A7FA-C665A09F80E7}" type="presParOf" srcId="{C2BC7DC1-600D-4F68-B511-86ECFBE3E4F3}" destId="{84B1024A-B34D-457B-832D-666041EF24C2}" srcOrd="0" destOrd="0" presId="urn:microsoft.com/office/officeart/2005/8/layout/hierarchy2"/>
    <dgm:cxn modelId="{92923396-03D8-4AE8-8833-83D9183FA2F3}" type="presParOf" srcId="{84B1024A-B34D-457B-832D-666041EF24C2}" destId="{B1ABD64E-6D08-4B14-B3B2-87DD211A0852}" srcOrd="0" destOrd="0" presId="urn:microsoft.com/office/officeart/2005/8/layout/hierarchy2"/>
    <dgm:cxn modelId="{BCEABE54-D85F-4AD7-B684-31DA46DA38FA}" type="presParOf" srcId="{C2BC7DC1-600D-4F68-B511-86ECFBE3E4F3}" destId="{474E9A1A-2962-4134-82FA-4C65F197CDC1}" srcOrd="1" destOrd="0" presId="urn:microsoft.com/office/officeart/2005/8/layout/hierarchy2"/>
    <dgm:cxn modelId="{59B7B00C-5AA6-4024-AE28-07BDCE32FF82}" type="presParOf" srcId="{474E9A1A-2962-4134-82FA-4C65F197CDC1}" destId="{B5800209-5D05-49F0-9389-DD923BF5EC3A}" srcOrd="0" destOrd="0" presId="urn:microsoft.com/office/officeart/2005/8/layout/hierarchy2"/>
    <dgm:cxn modelId="{87458878-5297-4B5B-81AF-0BF142ED18EB}" type="presParOf" srcId="{474E9A1A-2962-4134-82FA-4C65F197CDC1}" destId="{1AF57DBD-BD5C-44F4-B80F-82D8CFFAA582}" srcOrd="1" destOrd="0" presId="urn:microsoft.com/office/officeart/2005/8/layout/hierarchy2"/>
    <dgm:cxn modelId="{ECF75196-9541-4569-81F1-FEBC053BB07D}" type="presParOf" srcId="{1AF57DBD-BD5C-44F4-B80F-82D8CFFAA582}" destId="{5A5EABA1-9E0C-42AA-9F34-640A27B835F0}" srcOrd="0" destOrd="0" presId="urn:microsoft.com/office/officeart/2005/8/layout/hierarchy2"/>
    <dgm:cxn modelId="{59FCF60F-D2F3-43E5-A589-AF00861563C2}" type="presParOf" srcId="{5A5EABA1-9E0C-42AA-9F34-640A27B835F0}" destId="{5CE5D64A-0872-4C61-8CA6-642E238EB319}" srcOrd="0" destOrd="0" presId="urn:microsoft.com/office/officeart/2005/8/layout/hierarchy2"/>
    <dgm:cxn modelId="{1224D3A0-FDD3-4872-8345-2963D85921AF}" type="presParOf" srcId="{1AF57DBD-BD5C-44F4-B80F-82D8CFFAA582}" destId="{F6F927AD-EE7C-4B5D-BC5C-3B1BB81EB544}" srcOrd="1" destOrd="0" presId="urn:microsoft.com/office/officeart/2005/8/layout/hierarchy2"/>
    <dgm:cxn modelId="{B5C12CFC-21F2-4068-BEC4-CAB25D407966}" type="presParOf" srcId="{F6F927AD-EE7C-4B5D-BC5C-3B1BB81EB544}" destId="{BA92251E-B445-47E5-9A39-FF687F8C5F6C}" srcOrd="0" destOrd="0" presId="urn:microsoft.com/office/officeart/2005/8/layout/hierarchy2"/>
    <dgm:cxn modelId="{D61B3543-3331-4FB4-AF37-2CC3B2235CAE}" type="presParOf" srcId="{F6F927AD-EE7C-4B5D-BC5C-3B1BB81EB544}" destId="{BBBFACDC-3FE3-4CB7-AD34-9FF9BD4581FA}" srcOrd="1" destOrd="0" presId="urn:microsoft.com/office/officeart/2005/8/layout/hierarchy2"/>
    <dgm:cxn modelId="{AF8F2228-2249-4BD0-84F0-6F32A26C5C11}" type="presParOf" srcId="{C2BC7DC1-600D-4F68-B511-86ECFBE3E4F3}" destId="{4BE3AEE0-945A-4937-BB65-38A3FD0EC23C}" srcOrd="2" destOrd="0" presId="urn:microsoft.com/office/officeart/2005/8/layout/hierarchy2"/>
    <dgm:cxn modelId="{91B046AA-52FE-4874-B8AD-A0D56425C62F}" type="presParOf" srcId="{4BE3AEE0-945A-4937-BB65-38A3FD0EC23C}" destId="{FE7F4EA9-3A0C-433D-A220-B42F94675003}" srcOrd="0" destOrd="0" presId="urn:microsoft.com/office/officeart/2005/8/layout/hierarchy2"/>
    <dgm:cxn modelId="{BEC2A4CA-06F4-4A7E-A8A4-761EC344D67C}" type="presParOf" srcId="{C2BC7DC1-600D-4F68-B511-86ECFBE3E4F3}" destId="{FC753FCA-0ECB-41BB-BDC9-D08FDC457B52}" srcOrd="3" destOrd="0" presId="urn:microsoft.com/office/officeart/2005/8/layout/hierarchy2"/>
    <dgm:cxn modelId="{5D6D03DE-FA38-4811-99E1-EC5794811164}" type="presParOf" srcId="{FC753FCA-0ECB-41BB-BDC9-D08FDC457B52}" destId="{67C3682A-DB21-451F-A290-0A41D229E009}" srcOrd="0" destOrd="0" presId="urn:microsoft.com/office/officeart/2005/8/layout/hierarchy2"/>
    <dgm:cxn modelId="{B4873EEB-B329-4D52-A337-4699D693DFDD}" type="presParOf" srcId="{FC753FCA-0ECB-41BB-BDC9-D08FDC457B52}" destId="{8D248C1F-E292-4E82-9194-378BA6A62BAF}" srcOrd="1" destOrd="0" presId="urn:microsoft.com/office/officeart/2005/8/layout/hierarchy2"/>
    <dgm:cxn modelId="{63B3CD83-28AC-40B9-A1DC-86CE0919E02E}" type="presParOf" srcId="{8D248C1F-E292-4E82-9194-378BA6A62BAF}" destId="{974EB5B5-9F76-4230-844B-8FAFD0E25154}" srcOrd="0" destOrd="0" presId="urn:microsoft.com/office/officeart/2005/8/layout/hierarchy2"/>
    <dgm:cxn modelId="{AF127046-AA27-45C2-8BB4-BDCEA1D86387}" type="presParOf" srcId="{974EB5B5-9F76-4230-844B-8FAFD0E25154}" destId="{E994DEEE-352F-4CD0-889B-88970FB1F37B}" srcOrd="0" destOrd="0" presId="urn:microsoft.com/office/officeart/2005/8/layout/hierarchy2"/>
    <dgm:cxn modelId="{F16A9D17-43FE-4A83-8F2F-087F85769D88}" type="presParOf" srcId="{8D248C1F-E292-4E82-9194-378BA6A62BAF}" destId="{8126F7C7-15E1-427D-A4F5-ECE978B2D06D}" srcOrd="1" destOrd="0" presId="urn:microsoft.com/office/officeart/2005/8/layout/hierarchy2"/>
    <dgm:cxn modelId="{B54D5858-3F15-4E89-96BE-18F2FAE6BC63}" type="presParOf" srcId="{8126F7C7-15E1-427D-A4F5-ECE978B2D06D}" destId="{C833B668-4170-43B8-B3D7-25B7406B6663}" srcOrd="0" destOrd="0" presId="urn:microsoft.com/office/officeart/2005/8/layout/hierarchy2"/>
    <dgm:cxn modelId="{5BA3E9C2-82AE-4C33-B275-78A67DB81465}" type="presParOf" srcId="{8126F7C7-15E1-427D-A4F5-ECE978B2D06D}" destId="{546C3801-DA55-4338-A8E3-C7CFEBA6221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66290-F68B-42F0-8EBD-2302A885242C}">
      <dsp:nvSpPr>
        <dsp:cNvPr id="0" name=""/>
        <dsp:cNvSpPr/>
      </dsp:nvSpPr>
      <dsp:spPr>
        <a:xfrm>
          <a:off x="17415" y="1831657"/>
          <a:ext cx="1901985" cy="147083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 Sleep Apnea</a:t>
          </a:r>
        </a:p>
      </dsp:txBody>
      <dsp:txXfrm>
        <a:off x="60494" y="1874736"/>
        <a:ext cx="1815827" cy="1384676"/>
      </dsp:txXfrm>
    </dsp:sp>
    <dsp:sp modelId="{E28E8B58-F515-499D-A3F8-1EDB04F53AEC}">
      <dsp:nvSpPr>
        <dsp:cNvPr id="0" name=""/>
        <dsp:cNvSpPr/>
      </dsp:nvSpPr>
      <dsp:spPr>
        <a:xfrm rot="3383623">
          <a:off x="1562804" y="3215068"/>
          <a:ext cx="1597236" cy="34287"/>
        </a:xfrm>
        <a:custGeom>
          <a:avLst/>
          <a:gdLst/>
          <a:ahLst/>
          <a:cxnLst/>
          <a:rect l="0" t="0" r="0" b="0"/>
          <a:pathLst>
            <a:path>
              <a:moveTo>
                <a:pt x="0" y="17143"/>
              </a:moveTo>
              <a:lnTo>
                <a:pt x="1597236" y="17143"/>
              </a:lnTo>
            </a:path>
          </a:pathLst>
        </a:custGeom>
        <a:noFill/>
        <a:ln w="1587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491" y="3192281"/>
        <a:ext cx="79861" cy="79861"/>
      </dsp:txXfrm>
    </dsp:sp>
    <dsp:sp modelId="{4A792D28-F8DC-46E9-B068-604B7221733E}">
      <dsp:nvSpPr>
        <dsp:cNvPr id="0" name=""/>
        <dsp:cNvSpPr/>
      </dsp:nvSpPr>
      <dsp:spPr>
        <a:xfrm>
          <a:off x="2803443" y="3421853"/>
          <a:ext cx="1901985" cy="95099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Hypoxia</a:t>
          </a:r>
        </a:p>
      </dsp:txBody>
      <dsp:txXfrm>
        <a:off x="2831297" y="3449707"/>
        <a:ext cx="1846277" cy="895284"/>
      </dsp:txXfrm>
    </dsp:sp>
    <dsp:sp modelId="{3801C641-981C-4EC7-9AFB-D7A0AAFB5D5B}">
      <dsp:nvSpPr>
        <dsp:cNvPr id="0" name=""/>
        <dsp:cNvSpPr/>
      </dsp:nvSpPr>
      <dsp:spPr>
        <a:xfrm rot="19104749">
          <a:off x="4583658" y="3559534"/>
          <a:ext cx="966221" cy="34287"/>
        </a:xfrm>
        <a:custGeom>
          <a:avLst/>
          <a:gdLst/>
          <a:ahLst/>
          <a:cxnLst/>
          <a:rect l="0" t="0" r="0" b="0"/>
          <a:pathLst>
            <a:path>
              <a:moveTo>
                <a:pt x="0" y="17143"/>
              </a:moveTo>
              <a:lnTo>
                <a:pt x="966221" y="17143"/>
              </a:lnTo>
            </a:path>
          </a:pathLst>
        </a:custGeom>
        <a:noFill/>
        <a:ln w="1587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42613" y="3552522"/>
        <a:ext cx="48311" cy="48311"/>
      </dsp:txXfrm>
    </dsp:sp>
    <dsp:sp modelId="{3E173AE2-ED6E-4FB5-A6EB-69CBA8A50BD3}">
      <dsp:nvSpPr>
        <dsp:cNvPr id="0" name=""/>
        <dsp:cNvSpPr/>
      </dsp:nvSpPr>
      <dsp:spPr>
        <a:xfrm>
          <a:off x="5428108" y="2780510"/>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Ischemia</a:t>
          </a:r>
        </a:p>
      </dsp:txBody>
      <dsp:txXfrm>
        <a:off x="5455962" y="2808364"/>
        <a:ext cx="1846277" cy="895284"/>
      </dsp:txXfrm>
    </dsp:sp>
    <dsp:sp modelId="{B039E064-7E2E-4561-9F4B-79E536F588AB}">
      <dsp:nvSpPr>
        <dsp:cNvPr id="0" name=""/>
        <dsp:cNvSpPr/>
      </dsp:nvSpPr>
      <dsp:spPr>
        <a:xfrm rot="49167">
          <a:off x="7330058" y="3243770"/>
          <a:ext cx="686230" cy="34287"/>
        </a:xfrm>
        <a:custGeom>
          <a:avLst/>
          <a:gdLst/>
          <a:ahLst/>
          <a:cxnLst/>
          <a:rect l="0" t="0" r="0" b="0"/>
          <a:pathLst>
            <a:path>
              <a:moveTo>
                <a:pt x="0" y="17143"/>
              </a:moveTo>
              <a:lnTo>
                <a:pt x="686230" y="17143"/>
              </a:lnTo>
            </a:path>
          </a:pathLst>
        </a:custGeom>
        <a:noFill/>
        <a:ln w="1587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56018" y="3243758"/>
        <a:ext cx="34311" cy="34311"/>
      </dsp:txXfrm>
    </dsp:sp>
    <dsp:sp modelId="{66A1B5E2-988E-44CA-A89F-4CC57A4D64F4}">
      <dsp:nvSpPr>
        <dsp:cNvPr id="0" name=""/>
        <dsp:cNvSpPr/>
      </dsp:nvSpPr>
      <dsp:spPr>
        <a:xfrm>
          <a:off x="8016254" y="2555310"/>
          <a:ext cx="2150841" cy="1421021"/>
        </a:xfrm>
        <a:prstGeom prst="roundRect">
          <a:avLst>
            <a:gd name="adj" fmla="val 10000"/>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Dementia</a:t>
          </a:r>
        </a:p>
        <a:p>
          <a:pPr marL="0" lvl="0" indent="0" algn="ctr" defTabSz="711200">
            <a:lnSpc>
              <a:spcPct val="90000"/>
            </a:lnSpc>
            <a:spcBef>
              <a:spcPct val="0"/>
            </a:spcBef>
            <a:spcAft>
              <a:spcPct val="35000"/>
            </a:spcAft>
            <a:buNone/>
          </a:pPr>
          <a:r>
            <a:rPr lang="en-US" sz="1600" kern="1200" dirty="0"/>
            <a:t>Myocardial infarction</a:t>
          </a:r>
        </a:p>
        <a:p>
          <a:pPr marL="0" lvl="0" indent="0" algn="ctr" defTabSz="711200">
            <a:lnSpc>
              <a:spcPct val="90000"/>
            </a:lnSpc>
            <a:spcBef>
              <a:spcPct val="0"/>
            </a:spcBef>
            <a:spcAft>
              <a:spcPct val="35000"/>
            </a:spcAft>
            <a:buNone/>
          </a:pPr>
          <a:r>
            <a:rPr lang="en-US" sz="1600" kern="1200" dirty="0"/>
            <a:t>Stroke</a:t>
          </a:r>
        </a:p>
      </dsp:txBody>
      <dsp:txXfrm>
        <a:off x="8057874" y="2596930"/>
        <a:ext cx="2067601" cy="1337781"/>
      </dsp:txXfrm>
    </dsp:sp>
    <dsp:sp modelId="{FC5AE121-58DA-4CA3-A50F-2DA28053F083}">
      <dsp:nvSpPr>
        <dsp:cNvPr id="0" name=""/>
        <dsp:cNvSpPr/>
      </dsp:nvSpPr>
      <dsp:spPr>
        <a:xfrm rot="2396258">
          <a:off x="4592868" y="4189989"/>
          <a:ext cx="965127" cy="34287"/>
        </a:xfrm>
        <a:custGeom>
          <a:avLst/>
          <a:gdLst/>
          <a:ahLst/>
          <a:cxnLst/>
          <a:rect l="0" t="0" r="0" b="0"/>
          <a:pathLst>
            <a:path>
              <a:moveTo>
                <a:pt x="0" y="17143"/>
              </a:moveTo>
              <a:lnTo>
                <a:pt x="965127" y="17143"/>
              </a:lnTo>
            </a:path>
          </a:pathLst>
        </a:custGeom>
        <a:noFill/>
        <a:ln w="1587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51304" y="4183004"/>
        <a:ext cx="48256" cy="48256"/>
      </dsp:txXfrm>
    </dsp:sp>
    <dsp:sp modelId="{A13F5956-231E-4072-9431-2A597F470958}">
      <dsp:nvSpPr>
        <dsp:cNvPr id="0" name=""/>
        <dsp:cNvSpPr/>
      </dsp:nvSpPr>
      <dsp:spPr>
        <a:xfrm>
          <a:off x="5445435" y="4041420"/>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Inflammation</a:t>
          </a:r>
        </a:p>
      </dsp:txBody>
      <dsp:txXfrm>
        <a:off x="5473289" y="4069274"/>
        <a:ext cx="1846277" cy="895284"/>
      </dsp:txXfrm>
    </dsp:sp>
    <dsp:sp modelId="{248786AD-0FE7-45A8-904D-14A85DD8EB11}">
      <dsp:nvSpPr>
        <dsp:cNvPr id="0" name=""/>
        <dsp:cNvSpPr/>
      </dsp:nvSpPr>
      <dsp:spPr>
        <a:xfrm>
          <a:off x="7347420" y="4499772"/>
          <a:ext cx="668833" cy="34287"/>
        </a:xfrm>
        <a:custGeom>
          <a:avLst/>
          <a:gdLst/>
          <a:ahLst/>
          <a:cxnLst/>
          <a:rect l="0" t="0" r="0" b="0"/>
          <a:pathLst>
            <a:path>
              <a:moveTo>
                <a:pt x="0" y="17143"/>
              </a:moveTo>
              <a:lnTo>
                <a:pt x="668833" y="17143"/>
              </a:lnTo>
            </a:path>
          </a:pathLst>
        </a:custGeom>
        <a:noFill/>
        <a:ln w="1587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65116" y="4500195"/>
        <a:ext cx="33441" cy="33441"/>
      </dsp:txXfrm>
    </dsp:sp>
    <dsp:sp modelId="{BD9DF337-941A-470D-877F-4ADC47693986}">
      <dsp:nvSpPr>
        <dsp:cNvPr id="0" name=""/>
        <dsp:cNvSpPr/>
      </dsp:nvSpPr>
      <dsp:spPr>
        <a:xfrm>
          <a:off x="8016254" y="4041420"/>
          <a:ext cx="2120428" cy="950992"/>
        </a:xfrm>
        <a:prstGeom prst="roundRect">
          <a:avLst>
            <a:gd name="adj" fmla="val 10000"/>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Cancer</a:t>
          </a:r>
        </a:p>
        <a:p>
          <a:pPr marL="0" lvl="0" indent="0" algn="ctr" defTabSz="711200">
            <a:lnSpc>
              <a:spcPct val="90000"/>
            </a:lnSpc>
            <a:spcBef>
              <a:spcPct val="0"/>
            </a:spcBef>
            <a:spcAft>
              <a:spcPct val="35000"/>
            </a:spcAft>
            <a:buNone/>
          </a:pPr>
          <a:r>
            <a:rPr lang="en-US" sz="1600" kern="1200" dirty="0"/>
            <a:t>Endothelial dysfunction</a:t>
          </a:r>
        </a:p>
      </dsp:txBody>
      <dsp:txXfrm>
        <a:off x="8044108" y="4069274"/>
        <a:ext cx="2064720" cy="895284"/>
      </dsp:txXfrm>
    </dsp:sp>
    <dsp:sp modelId="{393CF506-02EE-41E3-8613-8C814BA521BA}">
      <dsp:nvSpPr>
        <dsp:cNvPr id="0" name=""/>
        <dsp:cNvSpPr/>
      </dsp:nvSpPr>
      <dsp:spPr>
        <a:xfrm rot="18193528">
          <a:off x="1575055" y="1912738"/>
          <a:ext cx="1523435" cy="34287"/>
        </a:xfrm>
        <a:custGeom>
          <a:avLst/>
          <a:gdLst/>
          <a:ahLst/>
          <a:cxnLst/>
          <a:rect l="0" t="0" r="0" b="0"/>
          <a:pathLst>
            <a:path>
              <a:moveTo>
                <a:pt x="0" y="17143"/>
              </a:moveTo>
              <a:lnTo>
                <a:pt x="1523435" y="17143"/>
              </a:lnTo>
            </a:path>
          </a:pathLst>
        </a:custGeom>
        <a:noFill/>
        <a:ln w="1587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98686" y="1891796"/>
        <a:ext cx="76171" cy="76171"/>
      </dsp:txXfrm>
    </dsp:sp>
    <dsp:sp modelId="{C052540D-3B3E-409B-8D91-61FE8030769F}">
      <dsp:nvSpPr>
        <dsp:cNvPr id="0" name=""/>
        <dsp:cNvSpPr/>
      </dsp:nvSpPr>
      <dsp:spPr>
        <a:xfrm>
          <a:off x="2754144" y="817192"/>
          <a:ext cx="1901985" cy="95099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Arousal</a:t>
          </a:r>
        </a:p>
      </dsp:txBody>
      <dsp:txXfrm>
        <a:off x="2781998" y="845046"/>
        <a:ext cx="1846277" cy="895284"/>
      </dsp:txXfrm>
    </dsp:sp>
    <dsp:sp modelId="{84B1024A-B34D-457B-832D-666041EF24C2}">
      <dsp:nvSpPr>
        <dsp:cNvPr id="0" name=""/>
        <dsp:cNvSpPr/>
      </dsp:nvSpPr>
      <dsp:spPr>
        <a:xfrm rot="18963366">
          <a:off x="4503175" y="896435"/>
          <a:ext cx="1092608" cy="34287"/>
        </a:xfrm>
        <a:custGeom>
          <a:avLst/>
          <a:gdLst/>
          <a:ahLst/>
          <a:cxnLst/>
          <a:rect l="0" t="0" r="0" b="0"/>
          <a:pathLst>
            <a:path>
              <a:moveTo>
                <a:pt x="0" y="17143"/>
              </a:moveTo>
              <a:lnTo>
                <a:pt x="1092608" y="17143"/>
              </a:lnTo>
            </a:path>
          </a:pathLst>
        </a:custGeom>
        <a:noFill/>
        <a:ln w="1587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22164" y="886264"/>
        <a:ext cx="54630" cy="54630"/>
      </dsp:txXfrm>
    </dsp:sp>
    <dsp:sp modelId="{B5800209-5D05-49F0-9389-DD923BF5EC3A}">
      <dsp:nvSpPr>
        <dsp:cNvPr id="0" name=""/>
        <dsp:cNvSpPr/>
      </dsp:nvSpPr>
      <dsp:spPr>
        <a:xfrm>
          <a:off x="5442829" y="58973"/>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kern="1200" dirty="0"/>
            <a:t>Disturbed </a:t>
          </a:r>
        </a:p>
        <a:p>
          <a:pPr marL="0" lvl="0" indent="0" algn="ctr" defTabSz="800100">
            <a:lnSpc>
              <a:spcPct val="90000"/>
            </a:lnSpc>
            <a:spcBef>
              <a:spcPct val="0"/>
            </a:spcBef>
            <a:spcAft>
              <a:spcPts val="0"/>
            </a:spcAft>
            <a:buNone/>
          </a:pPr>
          <a:r>
            <a:rPr lang="en-US" sz="1800" kern="1200" dirty="0"/>
            <a:t>sleep</a:t>
          </a:r>
        </a:p>
      </dsp:txBody>
      <dsp:txXfrm>
        <a:off x="5470683" y="86827"/>
        <a:ext cx="1846277" cy="895284"/>
      </dsp:txXfrm>
    </dsp:sp>
    <dsp:sp modelId="{5A5EABA1-9E0C-42AA-9F34-640A27B835F0}">
      <dsp:nvSpPr>
        <dsp:cNvPr id="0" name=""/>
        <dsp:cNvSpPr/>
      </dsp:nvSpPr>
      <dsp:spPr>
        <a:xfrm rot="21552335">
          <a:off x="7344782" y="512670"/>
          <a:ext cx="671503" cy="34287"/>
        </a:xfrm>
        <a:custGeom>
          <a:avLst/>
          <a:gdLst/>
          <a:ahLst/>
          <a:cxnLst/>
          <a:rect l="0" t="0" r="0" b="0"/>
          <a:pathLst>
            <a:path>
              <a:moveTo>
                <a:pt x="0" y="17143"/>
              </a:moveTo>
              <a:lnTo>
                <a:pt x="671503" y="17143"/>
              </a:lnTo>
            </a:path>
          </a:pathLst>
        </a:custGeom>
        <a:noFill/>
        <a:ln w="1587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63747" y="513027"/>
        <a:ext cx="33575" cy="33575"/>
      </dsp:txXfrm>
    </dsp:sp>
    <dsp:sp modelId="{BA92251E-B445-47E5-9A39-FF687F8C5F6C}">
      <dsp:nvSpPr>
        <dsp:cNvPr id="0" name=""/>
        <dsp:cNvSpPr/>
      </dsp:nvSpPr>
      <dsp:spPr>
        <a:xfrm>
          <a:off x="8016254" y="49663"/>
          <a:ext cx="2122540" cy="950992"/>
        </a:xfrm>
        <a:prstGeom prst="roundRect">
          <a:avLst>
            <a:gd name="adj" fmla="val 10000"/>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rPr>
            <a:t>↓M</a:t>
          </a:r>
          <a:r>
            <a:rPr lang="en-US" sz="1600" kern="1200" dirty="0"/>
            <a:t>ental acuity</a:t>
          </a:r>
        </a:p>
        <a:p>
          <a:pPr marL="0" lvl="0" indent="0" algn="ctr" defTabSz="711200">
            <a:lnSpc>
              <a:spcPct val="90000"/>
            </a:lnSpc>
            <a:spcBef>
              <a:spcPct val="0"/>
            </a:spcBef>
            <a:spcAft>
              <a:spcPct val="35000"/>
            </a:spcAft>
            <a:buNone/>
          </a:pPr>
          <a:r>
            <a:rPr lang="en-US" sz="1600" kern="1200" dirty="0"/>
            <a:t>Fatigue</a:t>
          </a:r>
        </a:p>
      </dsp:txBody>
      <dsp:txXfrm>
        <a:off x="8044108" y="77517"/>
        <a:ext cx="2066832" cy="895284"/>
      </dsp:txXfrm>
    </dsp:sp>
    <dsp:sp modelId="{4BE3AEE0-945A-4937-BB65-38A3FD0EC23C}">
      <dsp:nvSpPr>
        <dsp:cNvPr id="0" name=""/>
        <dsp:cNvSpPr/>
      </dsp:nvSpPr>
      <dsp:spPr>
        <a:xfrm rot="2002151">
          <a:off x="4579219" y="1532153"/>
          <a:ext cx="933065" cy="34287"/>
        </a:xfrm>
        <a:custGeom>
          <a:avLst/>
          <a:gdLst/>
          <a:ahLst/>
          <a:cxnLst/>
          <a:rect l="0" t="0" r="0" b="0"/>
          <a:pathLst>
            <a:path>
              <a:moveTo>
                <a:pt x="0" y="17143"/>
              </a:moveTo>
              <a:lnTo>
                <a:pt x="933065" y="17143"/>
              </a:lnTo>
            </a:path>
          </a:pathLst>
        </a:custGeom>
        <a:noFill/>
        <a:ln w="1587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22425" y="1525970"/>
        <a:ext cx="46653" cy="46653"/>
      </dsp:txXfrm>
    </dsp:sp>
    <dsp:sp modelId="{67C3682A-DB21-451F-A290-0A41D229E009}">
      <dsp:nvSpPr>
        <dsp:cNvPr id="0" name=""/>
        <dsp:cNvSpPr/>
      </dsp:nvSpPr>
      <dsp:spPr>
        <a:xfrm>
          <a:off x="5435373" y="1330408"/>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Sympathetic Activation</a:t>
          </a:r>
        </a:p>
      </dsp:txBody>
      <dsp:txXfrm>
        <a:off x="5463227" y="1358262"/>
        <a:ext cx="1846277" cy="895284"/>
      </dsp:txXfrm>
    </dsp:sp>
    <dsp:sp modelId="{974EB5B5-9F76-4230-844B-8FAFD0E25154}">
      <dsp:nvSpPr>
        <dsp:cNvPr id="0" name=""/>
        <dsp:cNvSpPr/>
      </dsp:nvSpPr>
      <dsp:spPr>
        <a:xfrm rot="6308">
          <a:off x="7337358" y="1789383"/>
          <a:ext cx="678895" cy="34287"/>
        </a:xfrm>
        <a:custGeom>
          <a:avLst/>
          <a:gdLst/>
          <a:ahLst/>
          <a:cxnLst/>
          <a:rect l="0" t="0" r="0" b="0"/>
          <a:pathLst>
            <a:path>
              <a:moveTo>
                <a:pt x="0" y="17143"/>
              </a:moveTo>
              <a:lnTo>
                <a:pt x="678895" y="17143"/>
              </a:lnTo>
            </a:path>
          </a:pathLst>
        </a:custGeom>
        <a:noFill/>
        <a:ln w="1587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59834" y="1789555"/>
        <a:ext cx="33944" cy="33944"/>
      </dsp:txXfrm>
    </dsp:sp>
    <dsp:sp modelId="{C833B668-4170-43B8-B3D7-25B7406B6663}">
      <dsp:nvSpPr>
        <dsp:cNvPr id="0" name=""/>
        <dsp:cNvSpPr/>
      </dsp:nvSpPr>
      <dsp:spPr>
        <a:xfrm>
          <a:off x="8016254" y="1191130"/>
          <a:ext cx="2141826" cy="1232039"/>
        </a:xfrm>
        <a:prstGeom prst="roundRect">
          <a:avLst>
            <a:gd name="adj" fmla="val 10000"/>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rPr>
            <a:t>↑Renin</a:t>
          </a:r>
        </a:p>
        <a:p>
          <a:pPr marL="0" lvl="0" indent="0" algn="ctr" defTabSz="711200">
            <a:lnSpc>
              <a:spcPct val="90000"/>
            </a:lnSpc>
            <a:spcBef>
              <a:spcPct val="0"/>
            </a:spcBef>
            <a:spcAft>
              <a:spcPct val="35000"/>
            </a:spcAft>
            <a:buNone/>
          </a:pPr>
          <a:r>
            <a:rPr lang="en-US" sz="1600" kern="1200" dirty="0">
              <a:latin typeface="Calibri"/>
            </a:rPr>
            <a:t>↑ Heart rate</a:t>
          </a:r>
        </a:p>
        <a:p>
          <a:pPr marL="0" lvl="0" indent="0" algn="ctr" defTabSz="711200">
            <a:lnSpc>
              <a:spcPct val="90000"/>
            </a:lnSpc>
            <a:spcBef>
              <a:spcPct val="0"/>
            </a:spcBef>
            <a:spcAft>
              <a:spcPct val="35000"/>
            </a:spcAft>
            <a:buNone/>
          </a:pPr>
          <a:r>
            <a:rPr lang="en-US" sz="1600" kern="1200" dirty="0">
              <a:latin typeface="Calibri"/>
            </a:rPr>
            <a:t>↑ Peripheral vascular resistance</a:t>
          </a:r>
          <a:endParaRPr lang="en-US" sz="1600" kern="1200" dirty="0"/>
        </a:p>
      </dsp:txBody>
      <dsp:txXfrm>
        <a:off x="8052339" y="1227215"/>
        <a:ext cx="2069656" cy="11598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8E36A-FA29-47EC-B502-1B9D3D8E72DA}"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CDC7C-02E3-452D-86D3-D7C891A8A868}" type="slidenum">
              <a:rPr lang="en-US" smtClean="0"/>
              <a:t>‹#›</a:t>
            </a:fld>
            <a:endParaRPr lang="en-US"/>
          </a:p>
        </p:txBody>
      </p:sp>
    </p:spTree>
    <p:extLst>
      <p:ext uri="{BB962C8B-B14F-4D97-AF65-F5344CB8AC3E}">
        <p14:creationId xmlns:p14="http://schemas.microsoft.com/office/powerpoint/2010/main" val="2608625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632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004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294EB-7B09-4B68-A858-E314D2E79672}" type="slidenum">
              <a:rPr lang="en-US" smtClean="0"/>
              <a:pPr/>
              <a:t>24</a:t>
            </a:fld>
            <a:endParaRPr lang="en-US" dirty="0"/>
          </a:p>
        </p:txBody>
      </p:sp>
    </p:spTree>
    <p:extLst>
      <p:ext uri="{BB962C8B-B14F-4D97-AF65-F5344CB8AC3E}">
        <p14:creationId xmlns:p14="http://schemas.microsoft.com/office/powerpoint/2010/main" val="3550730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043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6343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22808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11760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8579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sz="1800" dirty="0"/>
          </a:p>
        </p:txBody>
      </p:sp>
    </p:spTree>
    <p:extLst>
      <p:ext uri="{BB962C8B-B14F-4D97-AF65-F5344CB8AC3E}">
        <p14:creationId xmlns:p14="http://schemas.microsoft.com/office/powerpoint/2010/main" val="3476679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749">
              <a:defRPr/>
            </a:pPr>
            <a:endParaRPr lang="en-US" dirty="0"/>
          </a:p>
        </p:txBody>
      </p:sp>
      <p:sp>
        <p:nvSpPr>
          <p:cNvPr id="4" name="Slide Number Placeholder 3"/>
          <p:cNvSpPr>
            <a:spLocks noGrp="1"/>
          </p:cNvSpPr>
          <p:nvPr>
            <p:ph type="sldNum" sz="quarter" idx="10"/>
          </p:nvPr>
        </p:nvSpPr>
        <p:spPr/>
        <p:txBody>
          <a:bodyPr/>
          <a:lstStyle/>
          <a:p>
            <a:fld id="{2303227D-D659-D54F-9EE4-AB7F3891D4A5}" type="slidenum">
              <a:rPr lang="en-US" smtClean="0"/>
              <a:t>34</a:t>
            </a:fld>
            <a:endParaRPr lang="en-US"/>
          </a:p>
        </p:txBody>
      </p:sp>
    </p:spTree>
    <p:extLst>
      <p:ext uri="{BB962C8B-B14F-4D97-AF65-F5344CB8AC3E}">
        <p14:creationId xmlns:p14="http://schemas.microsoft.com/office/powerpoint/2010/main" val="391522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0861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Residual events: (1) obstructive events, (2) not fully capturing ventilation</a:t>
            </a:r>
          </a:p>
        </p:txBody>
      </p:sp>
    </p:spTree>
    <p:extLst>
      <p:ext uri="{BB962C8B-B14F-4D97-AF65-F5344CB8AC3E}">
        <p14:creationId xmlns:p14="http://schemas.microsoft.com/office/powerpoint/2010/main" val="200157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529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20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7846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sleep apnea is</a:t>
            </a:r>
            <a:r>
              <a:rPr lang="en-US" baseline="0" dirty="0"/>
              <a:t> a devastating disease with surges of </a:t>
            </a:r>
            <a:r>
              <a:rPr lang="en-US" baseline="0" dirty="0" err="1"/>
              <a:t>neurohormonal</a:t>
            </a:r>
            <a:r>
              <a:rPr lang="en-US" baseline="0" dirty="0"/>
              <a:t> activation negatively impacting cardiovascular health.</a:t>
            </a:r>
          </a:p>
          <a:p>
            <a:r>
              <a:rPr lang="en-US" baseline="0" dirty="0"/>
              <a:t>The remedē® System is a breakthrough technology demonstrated to be safe and effective in the treatment of adult patients with moderate to severe central sleep apnea.</a:t>
            </a:r>
          </a:p>
          <a:p>
            <a:endParaRPr lang="en-US" baseline="0" dirty="0"/>
          </a:p>
          <a:p>
            <a:r>
              <a:rPr lang="en-US" baseline="0" dirty="0"/>
              <a:t>Benefits to the remedē® System include improvements in oxygenation and arousals, normalizing the breathing pattern during sleep, ensured patient compliance and improved sleep and quality of life.  These benefits are seen without significant safety concerns.  </a:t>
            </a:r>
            <a:endParaRPr lang="en-US" dirty="0"/>
          </a:p>
        </p:txBody>
      </p:sp>
    </p:spTree>
    <p:extLst>
      <p:ext uri="{BB962C8B-B14F-4D97-AF65-F5344CB8AC3E}">
        <p14:creationId xmlns:p14="http://schemas.microsoft.com/office/powerpoint/2010/main" val="202267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294EB-7B09-4B68-A858-E314D2E79672}" type="slidenum">
              <a:rPr lang="en-US" smtClean="0"/>
              <a:pPr/>
              <a:t>43</a:t>
            </a:fld>
            <a:endParaRPr lang="en-US" dirty="0"/>
          </a:p>
        </p:txBody>
      </p:sp>
    </p:spTree>
    <p:extLst>
      <p:ext uri="{BB962C8B-B14F-4D97-AF65-F5344CB8AC3E}">
        <p14:creationId xmlns:p14="http://schemas.microsoft.com/office/powerpoint/2010/main" val="2319436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678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0949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46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457200" y="719138"/>
            <a:ext cx="6402388" cy="36020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4:notes"/>
          <p:cNvSpPr txBox="1">
            <a:spLocks noGrp="1"/>
          </p:cNvSpPr>
          <p:nvPr>
            <p:ph type="body" idx="1"/>
          </p:nvPr>
        </p:nvSpPr>
        <p:spPr>
          <a:xfrm>
            <a:off x="732504" y="4561378"/>
            <a:ext cx="5850194" cy="4320541"/>
          </a:xfrm>
          <a:prstGeom prst="rect">
            <a:avLst/>
          </a:prstGeom>
          <a:noFill/>
          <a:ln>
            <a:noFill/>
          </a:ln>
        </p:spPr>
        <p:txBody>
          <a:bodyPr spcFirstLastPara="1" wrap="square" lIns="96800" tIns="48400" rIns="96800" bIns="48400" anchor="t" anchorCtr="0">
            <a:noAutofit/>
          </a:bodyPr>
          <a:lstStyle/>
          <a:p>
            <a:pPr marL="0" lvl="0" indent="0" algn="l" rtl="0">
              <a:spcBef>
                <a:spcPts val="0"/>
              </a:spcBef>
              <a:spcAft>
                <a:spcPts val="0"/>
              </a:spcAft>
              <a:buNone/>
            </a:pPr>
            <a:endParaRPr dirty="0"/>
          </a:p>
        </p:txBody>
      </p:sp>
      <p:sp>
        <p:nvSpPr>
          <p:cNvPr id="123" name="Google Shape;123;p4:notes"/>
          <p:cNvSpPr txBox="1">
            <a:spLocks noGrp="1"/>
          </p:cNvSpPr>
          <p:nvPr>
            <p:ph type="sldNum" idx="12"/>
          </p:nvPr>
        </p:nvSpPr>
        <p:spPr>
          <a:xfrm>
            <a:off x="4142658" y="9117908"/>
            <a:ext cx="3170904" cy="481676"/>
          </a:xfrm>
          <a:prstGeom prst="rect">
            <a:avLst/>
          </a:prstGeom>
          <a:noFill/>
          <a:ln>
            <a:noFill/>
          </a:ln>
        </p:spPr>
        <p:txBody>
          <a:bodyPr spcFirstLastPara="1" wrap="square" lIns="96800" tIns="48400" rIns="96800" bIns="48400" anchor="b" anchorCtr="0">
            <a:noAutofit/>
          </a:bodyPr>
          <a:lstStyle/>
          <a:p>
            <a:pPr marL="0" marR="0" lvl="0" indent="0" algn="r" defTabSz="967421"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rPr>
              <a:pPr marL="0" marR="0" lvl="0" indent="0" algn="r" defTabSz="967421" rtl="0" eaLnBrk="1" fontAlgn="base" latinLnBrk="0" hangingPunct="1">
                <a:lnSpc>
                  <a:spcPct val="100000"/>
                </a:lnSpc>
                <a:spcBef>
                  <a:spcPts val="0"/>
                </a:spcBef>
                <a:spcAft>
                  <a:spcPts val="0"/>
                </a:spcAft>
                <a:buClrTx/>
                <a:buSzTx/>
                <a:buFontTx/>
                <a:buNone/>
                <a:tabLst/>
                <a:defRPr/>
              </a:pPr>
              <a:t>53</a:t>
            </a:fld>
            <a:endParaRPr kumimoji="0" sz="12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Tree>
    <p:extLst>
      <p:ext uri="{BB962C8B-B14F-4D97-AF65-F5344CB8AC3E}">
        <p14:creationId xmlns:p14="http://schemas.microsoft.com/office/powerpoint/2010/main" val="3459609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noRot="1" noChangeAspect="1"/>
          </p:cNvSpPr>
          <p:nvPr>
            <p:ph type="sldImg"/>
          </p:nvPr>
        </p:nvSpPr>
        <p:spPr>
          <a:xfrm>
            <a:off x="533400" y="763588"/>
            <a:ext cx="6705600" cy="3771900"/>
          </a:xfrm>
          <a:prstGeom prst="rect">
            <a:avLst/>
          </a:prstGeom>
        </p:spPr>
      </p:sp>
      <p:sp>
        <p:nvSpPr>
          <p:cNvPr id="67"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dirty="0">
                <a:latin typeface="Arial"/>
              </a:rPr>
              <a:t>Identification of persistent AF (AF episode lasting &gt;7 days) over time in patients with or without severe sleep apnea in the modified intention-to-treat population. AF = atrial fibrillation.</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43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Central</a:t>
            </a:r>
            <a:r>
              <a:rPr lang="en-US" dirty="0"/>
              <a:t> sleep apnea is a form of sleep disordered breathing which results from an intermittent neural drive to breathe.  It pri</a:t>
            </a:r>
            <a:r>
              <a:rPr lang="en-US" b="0" baseline="0" dirty="0"/>
              <a:t>marily </a:t>
            </a:r>
            <a:r>
              <a:rPr lang="en-US" b="0" dirty="0"/>
              <a:t>occurs </a:t>
            </a:r>
            <a:r>
              <a:rPr lang="en-US" b="0" strike="noStrike" dirty="0"/>
              <a:t>in </a:t>
            </a:r>
            <a:r>
              <a:rPr lang="en-US" b="0" baseline="0" dirty="0"/>
              <a:t>diseases associated with increased sympathetic drive such as heart failure, atrial fibrillation and renal disease. </a:t>
            </a:r>
            <a:r>
              <a:rPr lang="en-US" b="0" u="none" baseline="0" dirty="0">
                <a:solidFill>
                  <a:srgbClr val="FF0000"/>
                </a:solidFill>
              </a:rPr>
              <a:t>The bottom panel on this slide shows </a:t>
            </a:r>
            <a:r>
              <a:rPr lang="en-US" b="0" baseline="0" dirty="0"/>
              <a:t>CSA during a sleep study demonstrating </a:t>
            </a:r>
            <a:r>
              <a:rPr lang="en-US" baseline="0" dirty="0"/>
              <a:t>a period of rapid, deep breathing (hyperpnea) followed by periods of absent (apnea) or shallow breathing (hypopnea). </a:t>
            </a:r>
            <a:r>
              <a:rPr lang="en-US" strike="noStrike" baseline="0" dirty="0"/>
              <a:t>CSA is characterized by an absence of movement of the thoracic and abdominal belts indicating no attempt at breathing during these episodes. </a:t>
            </a:r>
            <a:r>
              <a:rPr lang="en-US" b="0" baseline="0" dirty="0"/>
              <a:t>Each apneic or </a:t>
            </a:r>
            <a:r>
              <a:rPr lang="en-US" b="0" baseline="0" dirty="0" err="1"/>
              <a:t>hypopneic</a:t>
            </a:r>
            <a:r>
              <a:rPr lang="en-US" b="0" baseline="0" dirty="0"/>
              <a:t> episode results in an arousal and a decrease in oxygen saturation. </a:t>
            </a:r>
            <a:endParaRPr lang="en-US" strike="noStrike" dirty="0"/>
          </a:p>
        </p:txBody>
      </p:sp>
    </p:spTree>
    <p:extLst>
      <p:ext uri="{BB962C8B-B14F-4D97-AF65-F5344CB8AC3E}">
        <p14:creationId xmlns:p14="http://schemas.microsoft.com/office/powerpoint/2010/main" val="239869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sleep, respiration is regulated by the respiratory control center in the brain to maintain a constant carbon dioxide level in the blood.  When carbon dioxide levels rise, signals are sent to the muscles of respiration to breathe.  The largest breathing muscle is the diaphragm which receives its signal via the phrenic nerve.  In CSA, there is a delay in the signaling process which produces a respiratory arrhythmia leading to an oscillation between hyperventilation and apnea.  </a:t>
            </a:r>
          </a:p>
          <a:p>
            <a:endParaRPr lang="en-US" baseline="0" dirty="0"/>
          </a:p>
          <a:p>
            <a:r>
              <a:rPr lang="en-US" baseline="0" dirty="0"/>
              <a:t>One form of this patterned breathing, Cheyne-Stokes Respiration, can be seen during the daytime in patients with heart failure.  However, patients with very mild heart failure and without heart failure can be found to have this pattern at </a:t>
            </a:r>
            <a:r>
              <a:rPr lang="en-US" baseline="0" dirty="0" err="1"/>
              <a:t>nigth</a:t>
            </a:r>
            <a:r>
              <a:rPr lang="en-US" baseline="0" dirty="0"/>
              <a:t>. </a:t>
            </a:r>
            <a:endParaRPr lang="en-US" dirty="0"/>
          </a:p>
        </p:txBody>
      </p:sp>
    </p:spTree>
    <p:extLst>
      <p:ext uri="{BB962C8B-B14F-4D97-AF65-F5344CB8AC3E}">
        <p14:creationId xmlns:p14="http://schemas.microsoft.com/office/powerpoint/2010/main" val="330510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patients with CSA have a primary complaint of daytime “fatigue” or “tiredness”</a:t>
            </a:r>
          </a:p>
          <a:p>
            <a:pPr lvl="1"/>
            <a:r>
              <a:rPr lang="en-US" altLang="en-US" dirty="0"/>
              <a:t>Fatigue may be multifactorial in these patients</a:t>
            </a:r>
          </a:p>
          <a:p>
            <a:pPr lvl="2"/>
            <a:r>
              <a:rPr lang="en-US" altLang="en-US" dirty="0"/>
              <a:t>Low cardiac index</a:t>
            </a:r>
          </a:p>
          <a:p>
            <a:pPr lvl="2"/>
            <a:r>
              <a:rPr lang="en-US" altLang="en-US" dirty="0"/>
              <a:t>Medication side-effects</a:t>
            </a:r>
          </a:p>
          <a:p>
            <a:pPr lvl="2"/>
            <a:r>
              <a:rPr lang="en-US" altLang="en-US" dirty="0"/>
              <a:t>Co-existent medical problems (depression, anemia, etc.)</a:t>
            </a:r>
          </a:p>
          <a:p>
            <a:pPr lvl="2"/>
            <a:r>
              <a:rPr lang="en-US" altLang="en-US" dirty="0"/>
              <a:t>Sleep disorders</a:t>
            </a:r>
          </a:p>
          <a:p>
            <a:r>
              <a:rPr lang="en-US" altLang="en-US" dirty="0"/>
              <a:t>Despite optimal medical therapy, many patients continue to complain of significant fatigue</a:t>
            </a:r>
          </a:p>
          <a:p>
            <a:r>
              <a:rPr lang="en-US" altLang="en-US" dirty="0"/>
              <a:t>CSA patients frequently do not snore</a:t>
            </a:r>
          </a:p>
          <a:p>
            <a:r>
              <a:rPr lang="en-US" altLang="en-US" dirty="0"/>
              <a:t>CSA patients frequently are not aware that they have arousals</a:t>
            </a:r>
          </a:p>
          <a:p>
            <a:endParaRPr lang="en-US" dirty="0"/>
          </a:p>
        </p:txBody>
      </p:sp>
    </p:spTree>
    <p:extLst>
      <p:ext uri="{BB962C8B-B14F-4D97-AF65-F5344CB8AC3E}">
        <p14:creationId xmlns:p14="http://schemas.microsoft.com/office/powerpoint/2010/main" val="2104943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patients with CSA have a primary complaint of daytime “fatigue” or “tiredness”</a:t>
            </a:r>
          </a:p>
          <a:p>
            <a:pPr lvl="1"/>
            <a:r>
              <a:rPr lang="en-US" altLang="en-US" dirty="0"/>
              <a:t>Fatigue may be multifactorial in these patients</a:t>
            </a:r>
          </a:p>
          <a:p>
            <a:pPr lvl="2"/>
            <a:r>
              <a:rPr lang="en-US" altLang="en-US" dirty="0"/>
              <a:t>Low cardiac index</a:t>
            </a:r>
          </a:p>
          <a:p>
            <a:pPr lvl="2"/>
            <a:r>
              <a:rPr lang="en-US" altLang="en-US" dirty="0"/>
              <a:t>Medication side-effects</a:t>
            </a:r>
          </a:p>
          <a:p>
            <a:pPr lvl="2"/>
            <a:r>
              <a:rPr lang="en-US" altLang="en-US" dirty="0"/>
              <a:t>Co-existent medical problems (depression, anemia, etc.)</a:t>
            </a:r>
          </a:p>
          <a:p>
            <a:pPr lvl="2"/>
            <a:r>
              <a:rPr lang="en-US" altLang="en-US" dirty="0"/>
              <a:t>Sleep disorders</a:t>
            </a:r>
          </a:p>
          <a:p>
            <a:r>
              <a:rPr lang="en-US" altLang="en-US" dirty="0"/>
              <a:t>Despite optimal medical therapy, many patients continue to complain of significant fatigue</a:t>
            </a:r>
          </a:p>
          <a:p>
            <a:r>
              <a:rPr lang="en-US" altLang="en-US" dirty="0"/>
              <a:t>CSA patients frequently do not snore</a:t>
            </a:r>
          </a:p>
          <a:p>
            <a:r>
              <a:rPr lang="en-US" altLang="en-US" dirty="0"/>
              <a:t>CSA patients frequently are not aware that they have arousals</a:t>
            </a:r>
          </a:p>
          <a:p>
            <a:endParaRPr lang="en-US" dirty="0"/>
          </a:p>
        </p:txBody>
      </p:sp>
    </p:spTree>
    <p:extLst>
      <p:ext uri="{BB962C8B-B14F-4D97-AF65-F5344CB8AC3E}">
        <p14:creationId xmlns:p14="http://schemas.microsoft.com/office/powerpoint/2010/main" val="86635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This slide may not be necessary for (or understood by) techs, MAs, etc.  This will resonate with cardiology/HF providers.</a:t>
            </a:r>
          </a:p>
          <a:p>
            <a:endParaRPr lang="en-US" b="1" baseline="0" dirty="0"/>
          </a:p>
          <a:p>
            <a:r>
              <a:rPr lang="en-US" b="1" baseline="0" dirty="0"/>
              <a:t>Key messages:</a:t>
            </a:r>
            <a:r>
              <a:rPr lang="en-US" b="0" baseline="0" dirty="0"/>
              <a:t> </a:t>
            </a:r>
          </a:p>
          <a:p>
            <a:pPr lvl="1"/>
            <a:r>
              <a:rPr lang="en-US" b="0" baseline="0" dirty="0"/>
              <a:t>+ Majority of CSA patients have HF (75-80%), but there are a significant amount that do not</a:t>
            </a:r>
          </a:p>
          <a:p>
            <a:pPr lvl="1"/>
            <a:r>
              <a:rPr lang="en-US" b="0" baseline="0" dirty="0"/>
              <a:t>+ CSA increases readmissions, mortality, risk of comorbidities…also patients are highly symptomatic</a:t>
            </a:r>
            <a:endParaRPr lang="en-US" dirty="0"/>
          </a:p>
          <a:p>
            <a:endParaRPr lang="en-US" dirty="0"/>
          </a:p>
        </p:txBody>
      </p:sp>
      <p:sp>
        <p:nvSpPr>
          <p:cNvPr id="4" name="Slide Number Placeholder 3"/>
          <p:cNvSpPr>
            <a:spLocks noGrp="1"/>
          </p:cNvSpPr>
          <p:nvPr>
            <p:ph type="sldNum" sz="quarter" idx="10"/>
          </p:nvPr>
        </p:nvSpPr>
        <p:spPr/>
        <p:txBody>
          <a:bodyPr/>
          <a:lstStyle/>
          <a:p>
            <a:fld id="{2303227D-D659-D54F-9EE4-AB7F3891D4A5}" type="slidenum">
              <a:rPr lang="en-US" smtClean="0"/>
              <a:t>18</a:t>
            </a:fld>
            <a:endParaRPr lang="en-US"/>
          </a:p>
        </p:txBody>
      </p:sp>
    </p:spTree>
    <p:extLst>
      <p:ext uri="{BB962C8B-B14F-4D97-AF65-F5344CB8AC3E}">
        <p14:creationId xmlns:p14="http://schemas.microsoft.com/office/powerpoint/2010/main" val="257133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DA3AAB-AECD-4603-AED3-0DF2E441CBFF}" type="datetime1">
              <a:rPr lang="en-US" smtClean="0"/>
              <a:t>9/21/23</a:t>
            </a:fld>
            <a:endParaRPr lang="en-US"/>
          </a:p>
        </p:txBody>
      </p:sp>
      <p:sp>
        <p:nvSpPr>
          <p:cNvPr id="5" name="Footer Placeholder 4"/>
          <p:cNvSpPr>
            <a:spLocks noGrp="1"/>
          </p:cNvSpPr>
          <p:nvPr>
            <p:ph type="ftr" sz="quarter" idx="11"/>
          </p:nvPr>
        </p:nvSpPr>
        <p:spPr/>
        <p:txBody>
          <a:bodyPr/>
          <a:lstStyle/>
          <a:p>
            <a:r>
              <a:rPr lang="en-US"/>
              <a:t>MedEd1937 Rev D</a:t>
            </a:r>
          </a:p>
        </p:txBody>
      </p:sp>
      <p:sp>
        <p:nvSpPr>
          <p:cNvPr id="6" name="Slide Number Placeholder 5"/>
          <p:cNvSpPr>
            <a:spLocks noGrp="1"/>
          </p:cNvSpPr>
          <p:nvPr>
            <p:ph type="sldNum" sz="quarter" idx="12"/>
          </p:nvPr>
        </p:nvSpPr>
        <p:spPr/>
        <p:txBody>
          <a:bodyPr/>
          <a:lstStyle/>
          <a:p>
            <a:fld id="{21D51F98-DEF0-4E23-AE94-24E7CFC19B2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252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92104-34E9-4743-AC06-B120920286B9}" type="datetime1">
              <a:rPr lang="en-US" smtClean="0"/>
              <a:t>9/21/23</a:t>
            </a:fld>
            <a:endParaRPr lang="en-US"/>
          </a:p>
        </p:txBody>
      </p:sp>
      <p:sp>
        <p:nvSpPr>
          <p:cNvPr id="5" name="Footer Placeholder 4"/>
          <p:cNvSpPr>
            <a:spLocks noGrp="1"/>
          </p:cNvSpPr>
          <p:nvPr>
            <p:ph type="ftr" sz="quarter" idx="11"/>
          </p:nvPr>
        </p:nvSpPr>
        <p:spPr/>
        <p:txBody>
          <a:bodyPr/>
          <a:lstStyle/>
          <a:p>
            <a:r>
              <a:rPr lang="en-US"/>
              <a:t>MedEd1937 Rev D</a:t>
            </a:r>
          </a:p>
        </p:txBody>
      </p:sp>
      <p:sp>
        <p:nvSpPr>
          <p:cNvPr id="6" name="Slide Number Placeholder 5"/>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950078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87AD2F-A516-4FAA-B606-2E9274BC7588}" type="datetime1">
              <a:rPr lang="en-US" smtClean="0"/>
              <a:t>9/21/23</a:t>
            </a:fld>
            <a:endParaRPr lang="en-US"/>
          </a:p>
        </p:txBody>
      </p:sp>
      <p:sp>
        <p:nvSpPr>
          <p:cNvPr id="5" name="Footer Placeholder 4"/>
          <p:cNvSpPr>
            <a:spLocks noGrp="1"/>
          </p:cNvSpPr>
          <p:nvPr>
            <p:ph type="ftr" sz="quarter" idx="11"/>
          </p:nvPr>
        </p:nvSpPr>
        <p:spPr/>
        <p:txBody>
          <a:bodyPr/>
          <a:lstStyle/>
          <a:p>
            <a:r>
              <a:rPr lang="en-US"/>
              <a:t>MedEd1937 Rev D</a:t>
            </a:r>
          </a:p>
        </p:txBody>
      </p:sp>
      <p:sp>
        <p:nvSpPr>
          <p:cNvPr id="6" name="Slide Number Placeholder 5"/>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245061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AC2EE-D541-3C4F-AA60-C353C287F423}"/>
              </a:ext>
            </a:extLst>
          </p:cNvPr>
          <p:cNvSpPr>
            <a:spLocks noGrp="1"/>
          </p:cNvSpPr>
          <p:nvPr>
            <p:ph type="title"/>
          </p:nvPr>
        </p:nvSpPr>
        <p:spPr>
          <a:xfrm>
            <a:off x="609600" y="228600"/>
            <a:ext cx="10972800" cy="655636"/>
          </a:xfrm>
        </p:spPr>
        <p:txBody>
          <a:bodyPr/>
          <a:lstStyle>
            <a:lvl1pPr>
              <a:defRPr>
                <a:solidFill>
                  <a:srgbClr val="0074C8"/>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8498EFC7-4C56-F848-BD23-F6F14FCD5EDA}"/>
              </a:ext>
            </a:extLst>
          </p:cNvPr>
          <p:cNvSpPr>
            <a:spLocks noGrp="1"/>
          </p:cNvSpPr>
          <p:nvPr>
            <p:ph type="body" sz="half" idx="1"/>
          </p:nvPr>
        </p:nvSpPr>
        <p:spPr>
          <a:xfrm>
            <a:off x="609600" y="1041401"/>
            <a:ext cx="5384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D01557D8-205F-3447-B8E3-812FE4837F9A}"/>
              </a:ext>
            </a:extLst>
          </p:cNvPr>
          <p:cNvSpPr>
            <a:spLocks noGrp="1"/>
          </p:cNvSpPr>
          <p:nvPr>
            <p:ph sz="half" idx="2"/>
          </p:nvPr>
        </p:nvSpPr>
        <p:spPr>
          <a:xfrm>
            <a:off x="6197600" y="1041401"/>
            <a:ext cx="5384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56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371600"/>
            <a:ext cx="10871200" cy="4724400"/>
          </a:xfrm>
          <a:prstGeom prst="rect">
            <a:avLst/>
          </a:prstGeom>
        </p:spPr>
        <p:txBody>
          <a:bodyPr/>
          <a:lstStyle>
            <a:lvl1pPr>
              <a:defRPr sz="2000">
                <a:solidFill>
                  <a:srgbClr val="003F4C"/>
                </a:solidFill>
              </a:defRPr>
            </a:lvl1pPr>
            <a:lvl2pPr>
              <a:defRPr sz="1800">
                <a:solidFill>
                  <a:srgbClr val="003F4C"/>
                </a:solidFill>
              </a:defRPr>
            </a:lvl2pPr>
            <a:lvl3pPr>
              <a:defRPr sz="1600">
                <a:solidFill>
                  <a:srgbClr val="003F4C"/>
                </a:solidFill>
              </a:defRPr>
            </a:lvl3pPr>
            <a:lvl4pPr>
              <a:defRPr sz="1400">
                <a:solidFill>
                  <a:srgbClr val="003F4C"/>
                </a:solidFill>
              </a:defRPr>
            </a:lvl4pPr>
            <a:lvl5pPr>
              <a:defRPr sz="1200">
                <a:solidFill>
                  <a:srgbClr val="003F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6122E37-4F2F-4C99-8716-004D330A9530}" type="slidenum">
              <a:rPr lang="en-US" smtClean="0"/>
              <a:pPr/>
              <a:t>‹#›</a:t>
            </a:fld>
            <a:endParaRPr lang="en-US"/>
          </a:p>
        </p:txBody>
      </p:sp>
      <p:sp>
        <p:nvSpPr>
          <p:cNvPr id="7" name="Title Placeholder 11"/>
          <p:cNvSpPr>
            <a:spLocks noGrp="1"/>
          </p:cNvSpPr>
          <p:nvPr>
            <p:ph type="title"/>
          </p:nvPr>
        </p:nvSpPr>
        <p:spPr>
          <a:xfrm>
            <a:off x="609600" y="152400"/>
            <a:ext cx="10972800" cy="762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3892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D31723-BDB6-F14D-9B25-ED29234E2B4F}"/>
              </a:ext>
            </a:extLst>
          </p:cNvPr>
          <p:cNvSpPr>
            <a:spLocks noGrp="1"/>
          </p:cNvSpPr>
          <p:nvPr>
            <p:ph type="title"/>
          </p:nvPr>
        </p:nvSpPr>
        <p:spPr>
          <a:xfrm>
            <a:off x="609600" y="266700"/>
            <a:ext cx="10972800" cy="714812"/>
          </a:xfrm>
        </p:spPr>
        <p:txBody>
          <a:bodyPr anchor="ctr" anchorCtr="0"/>
          <a:lstStyle>
            <a:lvl1pPr>
              <a:defRPr>
                <a:solidFill>
                  <a:srgbClr val="0074C8"/>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79ADA80E-1C26-E745-8142-AD27EA2A6779}"/>
              </a:ext>
            </a:extLst>
          </p:cNvPr>
          <p:cNvSpPr>
            <a:spLocks noGrp="1"/>
          </p:cNvSpPr>
          <p:nvPr>
            <p:ph sz="half" idx="1"/>
          </p:nvPr>
        </p:nvSpPr>
        <p:spPr>
          <a:xfrm>
            <a:off x="609600" y="11660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30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ontent">
  <p:cSld name="1_Title, Text, and Content">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609600" y="228600"/>
            <a:ext cx="10972800" cy="65563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solidFill>
                  <a:srgbClr val="0074C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body" idx="1"/>
          </p:nvPr>
        </p:nvSpPr>
        <p:spPr>
          <a:xfrm>
            <a:off x="609600" y="10414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 name="Google Shape;21;p34"/>
          <p:cNvSpPr txBox="1">
            <a:spLocks noGrp="1"/>
          </p:cNvSpPr>
          <p:nvPr>
            <p:ph type="body" idx="2"/>
          </p:nvPr>
        </p:nvSpPr>
        <p:spPr>
          <a:xfrm>
            <a:off x="6197600" y="10414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145822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51D85-6291-4945-8D75-8526C355C039}" type="datetime1">
              <a:rPr lang="en-US" smtClean="0"/>
              <a:t>9/21/23</a:t>
            </a:fld>
            <a:endParaRPr lang="en-US"/>
          </a:p>
        </p:txBody>
      </p:sp>
      <p:sp>
        <p:nvSpPr>
          <p:cNvPr id="5" name="Footer Placeholder 4"/>
          <p:cNvSpPr>
            <a:spLocks noGrp="1"/>
          </p:cNvSpPr>
          <p:nvPr>
            <p:ph type="ftr" sz="quarter" idx="11"/>
          </p:nvPr>
        </p:nvSpPr>
        <p:spPr/>
        <p:txBody>
          <a:bodyPr/>
          <a:lstStyle/>
          <a:p>
            <a:r>
              <a:rPr lang="en-US"/>
              <a:t>MedEd1937 Rev D</a:t>
            </a:r>
          </a:p>
        </p:txBody>
      </p:sp>
      <p:sp>
        <p:nvSpPr>
          <p:cNvPr id="6" name="Slide Number Placeholder 5"/>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145743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79614D-2183-46E7-814F-6F3ED9EBE30E}" type="datetime1">
              <a:rPr lang="en-US" smtClean="0"/>
              <a:t>9/21/23</a:t>
            </a:fld>
            <a:endParaRPr lang="en-US"/>
          </a:p>
        </p:txBody>
      </p:sp>
      <p:sp>
        <p:nvSpPr>
          <p:cNvPr id="5" name="Footer Placeholder 4"/>
          <p:cNvSpPr>
            <a:spLocks noGrp="1"/>
          </p:cNvSpPr>
          <p:nvPr>
            <p:ph type="ftr" sz="quarter" idx="11"/>
          </p:nvPr>
        </p:nvSpPr>
        <p:spPr/>
        <p:txBody>
          <a:bodyPr/>
          <a:lstStyle/>
          <a:p>
            <a:r>
              <a:rPr lang="en-US"/>
              <a:t>MedEd1937 Rev D</a:t>
            </a:r>
          </a:p>
        </p:txBody>
      </p:sp>
      <p:sp>
        <p:nvSpPr>
          <p:cNvPr id="6" name="Slide Number Placeholder 5"/>
          <p:cNvSpPr>
            <a:spLocks noGrp="1"/>
          </p:cNvSpPr>
          <p:nvPr>
            <p:ph type="sldNum" sz="quarter" idx="12"/>
          </p:nvPr>
        </p:nvSpPr>
        <p:spPr/>
        <p:txBody>
          <a:bodyPr/>
          <a:lstStyle/>
          <a:p>
            <a:fld id="{21D51F98-DEF0-4E23-AE94-24E7CFC19B2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298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976199-9202-40F2-988E-A37A5750A86C}" type="datetime1">
              <a:rPr lang="en-US" smtClean="0"/>
              <a:t>9/21/23</a:t>
            </a:fld>
            <a:endParaRPr lang="en-US"/>
          </a:p>
        </p:txBody>
      </p:sp>
      <p:sp>
        <p:nvSpPr>
          <p:cNvPr id="6" name="Footer Placeholder 5"/>
          <p:cNvSpPr>
            <a:spLocks noGrp="1"/>
          </p:cNvSpPr>
          <p:nvPr>
            <p:ph type="ftr" sz="quarter" idx="11"/>
          </p:nvPr>
        </p:nvSpPr>
        <p:spPr/>
        <p:txBody>
          <a:bodyPr/>
          <a:lstStyle/>
          <a:p>
            <a:r>
              <a:rPr lang="en-US"/>
              <a:t>MedEd1937 Rev D</a:t>
            </a:r>
          </a:p>
        </p:txBody>
      </p:sp>
      <p:sp>
        <p:nvSpPr>
          <p:cNvPr id="7" name="Slide Number Placeholder 6"/>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6230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B66E4C-6E4B-43F7-9206-B71732FFA328}" type="datetime1">
              <a:rPr lang="en-US" smtClean="0"/>
              <a:t>9/21/23</a:t>
            </a:fld>
            <a:endParaRPr lang="en-US"/>
          </a:p>
        </p:txBody>
      </p:sp>
      <p:sp>
        <p:nvSpPr>
          <p:cNvPr id="8" name="Footer Placeholder 7"/>
          <p:cNvSpPr>
            <a:spLocks noGrp="1"/>
          </p:cNvSpPr>
          <p:nvPr>
            <p:ph type="ftr" sz="quarter" idx="11"/>
          </p:nvPr>
        </p:nvSpPr>
        <p:spPr/>
        <p:txBody>
          <a:bodyPr/>
          <a:lstStyle/>
          <a:p>
            <a:r>
              <a:rPr lang="en-US"/>
              <a:t>MedEd1937 Rev D</a:t>
            </a:r>
          </a:p>
        </p:txBody>
      </p:sp>
      <p:sp>
        <p:nvSpPr>
          <p:cNvPr id="9" name="Slide Number Placeholder 8"/>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144147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64FA03-9689-45E6-AC14-73B598DE53D2}" type="datetime1">
              <a:rPr lang="en-US" smtClean="0"/>
              <a:t>9/21/23</a:t>
            </a:fld>
            <a:endParaRPr lang="en-US"/>
          </a:p>
        </p:txBody>
      </p:sp>
      <p:sp>
        <p:nvSpPr>
          <p:cNvPr id="4" name="Footer Placeholder 3"/>
          <p:cNvSpPr>
            <a:spLocks noGrp="1"/>
          </p:cNvSpPr>
          <p:nvPr>
            <p:ph type="ftr" sz="quarter" idx="11"/>
          </p:nvPr>
        </p:nvSpPr>
        <p:spPr/>
        <p:txBody>
          <a:bodyPr/>
          <a:lstStyle/>
          <a:p>
            <a:r>
              <a:rPr lang="en-US"/>
              <a:t>MedEd1937 Rev D</a:t>
            </a:r>
          </a:p>
        </p:txBody>
      </p:sp>
      <p:sp>
        <p:nvSpPr>
          <p:cNvPr id="5" name="Slide Number Placeholder 4"/>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43325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FBB3A8C-071D-4E46-981C-7CA16269B80A}" type="datetime1">
              <a:rPr lang="en-US" smtClean="0"/>
              <a:t>9/21/23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MedEd1937 Rev D</a:t>
            </a:r>
          </a:p>
        </p:txBody>
      </p:sp>
      <p:sp>
        <p:nvSpPr>
          <p:cNvPr id="9" name="Slide Number Placeholder 8"/>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171607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A6A8CEF-8870-453A-A381-CCE2BF6AA29E}" type="datetime1">
              <a:rPr lang="en-US" smtClean="0"/>
              <a:t>9/21/23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MedEd1937 Rev D</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D51F98-DEF0-4E23-AE94-24E7CFC19B28}" type="slidenum">
              <a:rPr lang="en-US" smtClean="0"/>
              <a:t>‹#›</a:t>
            </a:fld>
            <a:endParaRPr lang="en-US"/>
          </a:p>
        </p:txBody>
      </p:sp>
    </p:spTree>
    <p:extLst>
      <p:ext uri="{BB962C8B-B14F-4D97-AF65-F5344CB8AC3E}">
        <p14:creationId xmlns:p14="http://schemas.microsoft.com/office/powerpoint/2010/main" val="239394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41A171-1E9C-4C52-8B7D-4D34F963F6EF}" type="datetime1">
              <a:rPr lang="en-US" smtClean="0"/>
              <a:t>9/21/23</a:t>
            </a:fld>
            <a:endParaRPr lang="en-US"/>
          </a:p>
        </p:txBody>
      </p:sp>
      <p:sp>
        <p:nvSpPr>
          <p:cNvPr id="6" name="Footer Placeholder 5"/>
          <p:cNvSpPr>
            <a:spLocks noGrp="1"/>
          </p:cNvSpPr>
          <p:nvPr>
            <p:ph type="ftr" sz="quarter" idx="11"/>
          </p:nvPr>
        </p:nvSpPr>
        <p:spPr/>
        <p:txBody>
          <a:bodyPr/>
          <a:lstStyle/>
          <a:p>
            <a:r>
              <a:rPr lang="en-US"/>
              <a:t>MedEd1937 Rev D</a:t>
            </a:r>
          </a:p>
        </p:txBody>
      </p:sp>
      <p:sp>
        <p:nvSpPr>
          <p:cNvPr id="7" name="Slide Number Placeholder 6"/>
          <p:cNvSpPr>
            <a:spLocks noGrp="1"/>
          </p:cNvSpPr>
          <p:nvPr>
            <p:ph type="sldNum" sz="quarter" idx="12"/>
          </p:nvPr>
        </p:nvSpPr>
        <p:spPr/>
        <p:txBody>
          <a:bodyPr/>
          <a:lstStyle/>
          <a:p>
            <a:fld id="{21D51F98-DEF0-4E23-AE94-24E7CFC19B28}" type="slidenum">
              <a:rPr lang="en-US" smtClean="0"/>
              <a:t>‹#›</a:t>
            </a:fld>
            <a:endParaRPr lang="en-US"/>
          </a:p>
        </p:txBody>
      </p:sp>
    </p:spTree>
    <p:extLst>
      <p:ext uri="{BB962C8B-B14F-4D97-AF65-F5344CB8AC3E}">
        <p14:creationId xmlns:p14="http://schemas.microsoft.com/office/powerpoint/2010/main" val="205114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1BAB06-3508-4869-B9BF-EB4055BBE393}" type="datetime1">
              <a:rPr lang="en-US" smtClean="0"/>
              <a:t>9/21/23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MedEd1937 Rev D</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D51F98-DEF0-4E23-AE94-24E7CFC19B2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1456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2" r:id="rId13"/>
    <p:sldLayoutId id="2147483723" r:id="rId14"/>
    <p:sldLayoutId id="2147483724" r:id="rId15"/>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chart" Target="../charts/chart3.x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3" Type="http://schemas.openxmlformats.org/officeDocument/2006/relationships/tags" Target="../tags/tag17.xml"/><Relationship Id="rId21" Type="http://schemas.openxmlformats.org/officeDocument/2006/relationships/oleObject" Target="../embeddings/oleObject8.bin"/><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notesSlide" Target="../notesSlides/notesSlide20.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chart" Target="../charts/chart5.xml"/><Relationship Id="rId10" Type="http://schemas.openxmlformats.org/officeDocument/2006/relationships/tags" Target="../tags/tag24.xml"/><Relationship Id="rId19" Type="http://schemas.openxmlformats.org/officeDocument/2006/relationships/slideLayout" Target="../slideLayouts/slideLayout7.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7.emf"/></Relationships>
</file>

<file path=ppt/slides/_rels/slide3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tif"/></Relationships>
</file>

<file path=ppt/slides/_rels/slide3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chart" Target="../charts/chart7.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chart" Target="../charts/chart6.xml"/><Relationship Id="rId5" Type="http://schemas.openxmlformats.org/officeDocument/2006/relationships/image" Target="../media/image31.emf"/><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7.emf"/><Relationship Id="rId5" Type="http://schemas.openxmlformats.org/officeDocument/2006/relationships/oleObject" Target="../embeddings/oleObject10.bin"/><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7.png"/><Relationship Id="rId5" Type="http://schemas.openxmlformats.org/officeDocument/2006/relationships/image" Target="../media/image7.emf"/><Relationship Id="rId4"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7.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emf"/><Relationship Id="rId5" Type="http://schemas.openxmlformats.org/officeDocument/2006/relationships/oleObject" Target="../embeddings/oleObject13.bin"/><Relationship Id="rId4"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8.png"/><Relationship Id="rId5" Type="http://schemas.openxmlformats.org/officeDocument/2006/relationships/image" Target="../media/image31.emf"/><Relationship Id="rId4" Type="http://schemas.openxmlformats.org/officeDocument/2006/relationships/oleObject" Target="../embeddings/oleObject14.bin"/></Relationships>
</file>

<file path=ppt/slides/_rels/slide5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02/ejhf.1312" TargetMode="External"/><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chart" Target="../charts/chart9.xml"/><Relationship Id="rId5" Type="http://schemas.openxmlformats.org/officeDocument/2006/relationships/image" Target="../media/image7.emf"/><Relationship Id="rId4" Type="http://schemas.openxmlformats.org/officeDocument/2006/relationships/oleObject" Target="../embeddings/oleObject15.bin"/><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A201-19D3-4A49-B1F7-A49EC53C920B}"/>
              </a:ext>
            </a:extLst>
          </p:cNvPr>
          <p:cNvSpPr>
            <a:spLocks noGrp="1"/>
          </p:cNvSpPr>
          <p:nvPr>
            <p:ph type="ctrTitle"/>
          </p:nvPr>
        </p:nvSpPr>
        <p:spPr>
          <a:xfrm>
            <a:off x="1066800" y="398479"/>
            <a:ext cx="10058400" cy="3566160"/>
          </a:xfrm>
        </p:spPr>
        <p:txBody>
          <a:bodyPr>
            <a:normAutofit/>
          </a:bodyPr>
          <a:lstStyle/>
          <a:p>
            <a:pPr algn="ctr"/>
            <a:r>
              <a:rPr lang="en-US" sz="6600" b="1" dirty="0">
                <a:solidFill>
                  <a:schemeClr val="accent2"/>
                </a:solidFill>
              </a:rPr>
              <a:t>Central Sleep Apnea and Cardiovascular Disease</a:t>
            </a:r>
          </a:p>
        </p:txBody>
      </p:sp>
      <p:sp>
        <p:nvSpPr>
          <p:cNvPr id="3" name="Subtitle 2">
            <a:extLst>
              <a:ext uri="{FF2B5EF4-FFF2-40B4-BE49-F238E27FC236}">
                <a16:creationId xmlns:a16="http://schemas.microsoft.com/office/drawing/2014/main" id="{2594532D-1032-4F94-B207-EE0E4675788F}"/>
              </a:ext>
            </a:extLst>
          </p:cNvPr>
          <p:cNvSpPr>
            <a:spLocks noGrp="1"/>
          </p:cNvSpPr>
          <p:nvPr>
            <p:ph type="subTitle" idx="1"/>
          </p:nvPr>
        </p:nvSpPr>
        <p:spPr>
          <a:xfrm>
            <a:off x="1524000" y="4487368"/>
            <a:ext cx="9144000" cy="1655762"/>
          </a:xfrm>
        </p:spPr>
        <p:txBody>
          <a:bodyPr/>
          <a:lstStyle/>
          <a:p>
            <a:r>
              <a:rPr lang="en-US" dirty="0"/>
              <a:t>Speaker</a:t>
            </a:r>
          </a:p>
          <a:p>
            <a:r>
              <a:rPr lang="en-US" dirty="0"/>
              <a:t>Institution</a:t>
            </a:r>
          </a:p>
          <a:p>
            <a:r>
              <a:rPr lang="en-US" dirty="0"/>
              <a:t>Date</a:t>
            </a:r>
          </a:p>
        </p:txBody>
      </p:sp>
      <p:sp>
        <p:nvSpPr>
          <p:cNvPr id="5" name="Slide Number Placeholder 4">
            <a:extLst>
              <a:ext uri="{FF2B5EF4-FFF2-40B4-BE49-F238E27FC236}">
                <a16:creationId xmlns:a16="http://schemas.microsoft.com/office/drawing/2014/main" id="{F81FD1ED-7AD0-EC7D-A27E-145823DCB6B3}"/>
              </a:ext>
            </a:extLst>
          </p:cNvPr>
          <p:cNvSpPr>
            <a:spLocks noGrp="1"/>
          </p:cNvSpPr>
          <p:nvPr>
            <p:ph type="sldNum" sz="quarter" idx="12"/>
          </p:nvPr>
        </p:nvSpPr>
        <p:spPr/>
        <p:txBody>
          <a:bodyPr/>
          <a:lstStyle/>
          <a:p>
            <a:fld id="{21D51F98-DEF0-4E23-AE94-24E7CFC19B28}" type="slidenum">
              <a:rPr lang="en-US" smtClean="0"/>
              <a:t>1</a:t>
            </a:fld>
            <a:endParaRPr lang="en-US" dirty="0"/>
          </a:p>
        </p:txBody>
      </p:sp>
      <p:sp>
        <p:nvSpPr>
          <p:cNvPr id="4" name="Footer Placeholder 5">
            <a:extLst>
              <a:ext uri="{FF2B5EF4-FFF2-40B4-BE49-F238E27FC236}">
                <a16:creationId xmlns:a16="http://schemas.microsoft.com/office/drawing/2014/main" id="{D38B5AF5-14C7-03F2-DC4E-F468AEEAC854}"/>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152457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944F-8456-62BC-2355-26F813049EC3}"/>
              </a:ext>
            </a:extLst>
          </p:cNvPr>
          <p:cNvSpPr>
            <a:spLocks noGrp="1"/>
          </p:cNvSpPr>
          <p:nvPr>
            <p:ph type="title"/>
          </p:nvPr>
        </p:nvSpPr>
        <p:spPr>
          <a:xfrm>
            <a:off x="435912" y="188485"/>
            <a:ext cx="10776571" cy="698818"/>
          </a:xfrm>
        </p:spPr>
        <p:txBody>
          <a:bodyPr>
            <a:normAutofit fontScale="90000"/>
          </a:bodyPr>
          <a:lstStyle/>
          <a:p>
            <a:r>
              <a:rPr lang="en-US" sz="3600" b="1" dirty="0">
                <a:solidFill>
                  <a:schemeClr val="accent2"/>
                </a:solidFill>
                <a:latin typeface="+mn-lt"/>
              </a:rPr>
              <a:t>Recommendations for Screening for Obstructive Sleep Apnea</a:t>
            </a:r>
          </a:p>
        </p:txBody>
      </p:sp>
      <p:graphicFrame>
        <p:nvGraphicFramePr>
          <p:cNvPr id="4" name="Table 4">
            <a:extLst>
              <a:ext uri="{FF2B5EF4-FFF2-40B4-BE49-F238E27FC236}">
                <a16:creationId xmlns:a16="http://schemas.microsoft.com/office/drawing/2014/main" id="{955AFB34-B9F1-4011-05A6-438BE22E76AC}"/>
              </a:ext>
            </a:extLst>
          </p:cNvPr>
          <p:cNvGraphicFramePr>
            <a:graphicFrameLocks noGrp="1"/>
          </p:cNvGraphicFramePr>
          <p:nvPr>
            <p:ph idx="1"/>
            <p:extLst>
              <p:ext uri="{D42A27DB-BD31-4B8C-83A1-F6EECF244321}">
                <p14:modId xmlns:p14="http://schemas.microsoft.com/office/powerpoint/2010/main" val="890762542"/>
              </p:ext>
            </p:extLst>
          </p:nvPr>
        </p:nvGraphicFramePr>
        <p:xfrm>
          <a:off x="589837" y="1358786"/>
          <a:ext cx="10776572" cy="4472767"/>
        </p:xfrm>
        <a:graphic>
          <a:graphicData uri="http://schemas.openxmlformats.org/drawingml/2006/table">
            <a:tbl>
              <a:tblPr firstRow="1" bandRow="1">
                <a:tableStyleId>{21E4AEA4-8DFA-4A89-87EB-49C32662AFE0}</a:tableStyleId>
              </a:tblPr>
              <a:tblGrid>
                <a:gridCol w="5388286">
                  <a:extLst>
                    <a:ext uri="{9D8B030D-6E8A-4147-A177-3AD203B41FA5}">
                      <a16:colId xmlns:a16="http://schemas.microsoft.com/office/drawing/2014/main" val="3811344461"/>
                    </a:ext>
                  </a:extLst>
                </a:gridCol>
                <a:gridCol w="5388286">
                  <a:extLst>
                    <a:ext uri="{9D8B030D-6E8A-4147-A177-3AD203B41FA5}">
                      <a16:colId xmlns:a16="http://schemas.microsoft.com/office/drawing/2014/main" val="1131177129"/>
                    </a:ext>
                  </a:extLst>
                </a:gridCol>
              </a:tblGrid>
              <a:tr h="940531">
                <a:tc>
                  <a:txBody>
                    <a:bodyPr/>
                    <a:lstStyle/>
                    <a:p>
                      <a:pPr algn="ctr"/>
                      <a:r>
                        <a:rPr lang="en-US" sz="2200" dirty="0"/>
                        <a:t>Screen for OSA</a:t>
                      </a:r>
                    </a:p>
                  </a:txBody>
                  <a:tcPr/>
                </a:tc>
                <a:tc>
                  <a:txBody>
                    <a:bodyPr/>
                    <a:lstStyle/>
                    <a:p>
                      <a:pPr algn="ctr"/>
                      <a:r>
                        <a:rPr lang="en-US" sz="2200" dirty="0"/>
                        <a:t>Consider sleep study if concerning signs/symptoms of sleep apnea are present</a:t>
                      </a:r>
                    </a:p>
                  </a:txBody>
                  <a:tcPr/>
                </a:tc>
                <a:extLst>
                  <a:ext uri="{0D108BD9-81ED-4DB2-BD59-A6C34878D82A}">
                    <a16:rowId xmlns:a16="http://schemas.microsoft.com/office/drawing/2014/main" val="1638457400"/>
                  </a:ext>
                </a:extLst>
              </a:tr>
              <a:tr h="550216">
                <a:tc>
                  <a:txBody>
                    <a:bodyPr/>
                    <a:lstStyle/>
                    <a:p>
                      <a:r>
                        <a:rPr lang="en-US" sz="2200" dirty="0"/>
                        <a:t>Resistant/poorly controlled hypertension</a:t>
                      </a:r>
                    </a:p>
                  </a:txBody>
                  <a:tcPr/>
                </a:tc>
                <a:tc>
                  <a:txBody>
                    <a:bodyPr/>
                    <a:lstStyle/>
                    <a:p>
                      <a:r>
                        <a:rPr lang="en-US" sz="2200" dirty="0"/>
                        <a:t>NYHA class II – IV HF symptoms</a:t>
                      </a:r>
                    </a:p>
                  </a:txBody>
                  <a:tcPr/>
                </a:tc>
                <a:extLst>
                  <a:ext uri="{0D108BD9-81ED-4DB2-BD59-A6C34878D82A}">
                    <a16:rowId xmlns:a16="http://schemas.microsoft.com/office/drawing/2014/main" val="2637602151"/>
                  </a:ext>
                </a:extLst>
              </a:tr>
              <a:tr h="805452">
                <a:tc>
                  <a:txBody>
                    <a:bodyPr/>
                    <a:lstStyle/>
                    <a:p>
                      <a:r>
                        <a:rPr lang="en-US" sz="2200" dirty="0"/>
                        <a:t>Pulmonary hypertension</a:t>
                      </a:r>
                    </a:p>
                  </a:txBody>
                  <a:tcPr/>
                </a:tc>
                <a:tc>
                  <a:txBody>
                    <a:bodyPr/>
                    <a:lstStyle/>
                    <a:p>
                      <a:r>
                        <a:rPr lang="en-US" sz="2200" dirty="0"/>
                        <a:t>Tachy-brady syndrome</a:t>
                      </a:r>
                    </a:p>
                  </a:txBody>
                  <a:tcPr/>
                </a:tc>
                <a:extLst>
                  <a:ext uri="{0D108BD9-81ED-4DB2-BD59-A6C34878D82A}">
                    <a16:rowId xmlns:a16="http://schemas.microsoft.com/office/drawing/2014/main" val="469005096"/>
                  </a:ext>
                </a:extLst>
              </a:tr>
              <a:tr h="896408">
                <a:tc>
                  <a:txBody>
                    <a:bodyPr/>
                    <a:lstStyle/>
                    <a:p>
                      <a:r>
                        <a:rPr lang="en-US" sz="2200" dirty="0"/>
                        <a:t>Recurrent atrial fibrillation </a:t>
                      </a:r>
                    </a:p>
                    <a:p>
                      <a:r>
                        <a:rPr lang="en-US" sz="2200" dirty="0"/>
                        <a:t>(after either cardioversion or ablation)</a:t>
                      </a:r>
                    </a:p>
                  </a:txBody>
                  <a:tcPr/>
                </a:tc>
                <a:tc>
                  <a:txBody>
                    <a:bodyPr/>
                    <a:lstStyle/>
                    <a:p>
                      <a:r>
                        <a:rPr lang="en-US" sz="2200" dirty="0"/>
                        <a:t>Sick sinus syndrome</a:t>
                      </a:r>
                    </a:p>
                  </a:txBody>
                  <a:tcPr/>
                </a:tc>
                <a:extLst>
                  <a:ext uri="{0D108BD9-81ED-4DB2-BD59-A6C34878D82A}">
                    <a16:rowId xmlns:a16="http://schemas.microsoft.com/office/drawing/2014/main" val="1958035485"/>
                  </a:ext>
                </a:extLst>
              </a:tr>
              <a:tr h="424340">
                <a:tc rowSpan="3">
                  <a:txBody>
                    <a:bodyPr/>
                    <a:lstStyle/>
                    <a:p>
                      <a:endParaRPr lang="en-US" sz="2200" dirty="0"/>
                    </a:p>
                  </a:txBody>
                  <a:tcPr/>
                </a:tc>
                <a:tc>
                  <a:txBody>
                    <a:bodyPr/>
                    <a:lstStyle/>
                    <a:p>
                      <a:r>
                        <a:rPr lang="en-US" sz="2200" dirty="0"/>
                        <a:t>Ventricular tachycardia</a:t>
                      </a:r>
                    </a:p>
                  </a:txBody>
                  <a:tcPr/>
                </a:tc>
                <a:extLst>
                  <a:ext uri="{0D108BD9-81ED-4DB2-BD59-A6C34878D82A}">
                    <a16:rowId xmlns:a16="http://schemas.microsoft.com/office/drawing/2014/main" val="1610023872"/>
                  </a:ext>
                </a:extLst>
              </a:tr>
              <a:tr h="424340">
                <a:tc vMerge="1">
                  <a:txBody>
                    <a:bodyPr/>
                    <a:lstStyle/>
                    <a:p>
                      <a:endParaRPr lang="en-US"/>
                    </a:p>
                  </a:txBody>
                  <a:tcPr/>
                </a:tc>
                <a:tc>
                  <a:txBody>
                    <a:bodyPr/>
                    <a:lstStyle/>
                    <a:p>
                      <a:r>
                        <a:rPr lang="en-US" sz="2200" dirty="0"/>
                        <a:t>Survivors of sudden cardiac death</a:t>
                      </a:r>
                    </a:p>
                  </a:txBody>
                  <a:tcPr/>
                </a:tc>
                <a:extLst>
                  <a:ext uri="{0D108BD9-81ED-4DB2-BD59-A6C34878D82A}">
                    <a16:rowId xmlns:a16="http://schemas.microsoft.com/office/drawing/2014/main" val="4152535370"/>
                  </a:ext>
                </a:extLst>
              </a:tr>
              <a:tr h="424340">
                <a:tc vMerge="1">
                  <a:txBody>
                    <a:bodyPr/>
                    <a:lstStyle/>
                    <a:p>
                      <a:endParaRPr lang="en-US"/>
                    </a:p>
                  </a:txBody>
                  <a:tcPr/>
                </a:tc>
                <a:tc>
                  <a:txBody>
                    <a:bodyPr/>
                    <a:lstStyle/>
                    <a:p>
                      <a:r>
                        <a:rPr lang="en-US" sz="2200" dirty="0"/>
                        <a:t>Stroke</a:t>
                      </a:r>
                    </a:p>
                  </a:txBody>
                  <a:tcPr/>
                </a:tc>
                <a:extLst>
                  <a:ext uri="{0D108BD9-81ED-4DB2-BD59-A6C34878D82A}">
                    <a16:rowId xmlns:a16="http://schemas.microsoft.com/office/drawing/2014/main" val="2107194007"/>
                  </a:ext>
                </a:extLst>
              </a:tr>
            </a:tbl>
          </a:graphicData>
        </a:graphic>
      </p:graphicFrame>
      <p:sp>
        <p:nvSpPr>
          <p:cNvPr id="5" name="Slide Number Placeholder 4">
            <a:extLst>
              <a:ext uri="{FF2B5EF4-FFF2-40B4-BE49-F238E27FC236}">
                <a16:creationId xmlns:a16="http://schemas.microsoft.com/office/drawing/2014/main" id="{F78D02A5-1920-E71B-34BA-C392E9FFB89F}"/>
              </a:ext>
            </a:extLst>
          </p:cNvPr>
          <p:cNvSpPr>
            <a:spLocks noGrp="1"/>
          </p:cNvSpPr>
          <p:nvPr>
            <p:ph type="sldNum" sz="quarter" idx="12"/>
          </p:nvPr>
        </p:nvSpPr>
        <p:spPr/>
        <p:txBody>
          <a:bodyPr/>
          <a:lstStyle/>
          <a:p>
            <a:fld id="{21D51F98-DEF0-4E23-AE94-24E7CFC19B28}" type="slidenum">
              <a:rPr lang="en-US" smtClean="0"/>
              <a:t>10</a:t>
            </a:fld>
            <a:endParaRPr lang="en-US"/>
          </a:p>
        </p:txBody>
      </p:sp>
      <p:sp>
        <p:nvSpPr>
          <p:cNvPr id="7" name="TextBox 6">
            <a:extLst>
              <a:ext uri="{FF2B5EF4-FFF2-40B4-BE49-F238E27FC236}">
                <a16:creationId xmlns:a16="http://schemas.microsoft.com/office/drawing/2014/main" id="{06DB7C57-0FF4-66B9-B3C6-A1FBC352DC5C}"/>
              </a:ext>
            </a:extLst>
          </p:cNvPr>
          <p:cNvSpPr txBox="1"/>
          <p:nvPr/>
        </p:nvSpPr>
        <p:spPr>
          <a:xfrm>
            <a:off x="191758" y="6053130"/>
            <a:ext cx="7239000" cy="276999"/>
          </a:xfrm>
          <a:prstGeom prst="rect">
            <a:avLst/>
          </a:prstGeom>
          <a:noFill/>
        </p:spPr>
        <p:txBody>
          <a:bodyPr wrap="square" rtlCol="0">
            <a:spAutoFit/>
          </a:bodyPr>
          <a:lstStyle/>
          <a:p>
            <a:pPr algn="l"/>
            <a:r>
              <a:rPr lang="en-US" sz="1200" dirty="0">
                <a:latin typeface="+mj-lt"/>
              </a:rPr>
              <a:t>Adapted from AHA Scientific Statement OSA and CVD 2021</a:t>
            </a:r>
          </a:p>
        </p:txBody>
      </p:sp>
      <p:sp>
        <p:nvSpPr>
          <p:cNvPr id="8" name="Footer Placeholder 5">
            <a:extLst>
              <a:ext uri="{FF2B5EF4-FFF2-40B4-BE49-F238E27FC236}">
                <a16:creationId xmlns:a16="http://schemas.microsoft.com/office/drawing/2014/main" id="{BD9C0234-B4DB-B33D-3852-2CB97D92A361}"/>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08871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73088" y="244475"/>
            <a:ext cx="11618912" cy="828675"/>
          </a:xfrm>
        </p:spPr>
        <p:txBody>
          <a:bodyPr>
            <a:normAutofit/>
          </a:bodyPr>
          <a:lstStyle/>
          <a:p>
            <a:r>
              <a:rPr lang="en-US" sz="4000" b="1" dirty="0">
                <a:solidFill>
                  <a:schemeClr val="accent2"/>
                </a:solidFill>
                <a:latin typeface="+mn-lt"/>
              </a:rPr>
              <a:t>Agenda</a:t>
            </a:r>
          </a:p>
        </p:txBody>
      </p:sp>
      <p:sp>
        <p:nvSpPr>
          <p:cNvPr id="6" name="Content Placeholder 5"/>
          <p:cNvSpPr>
            <a:spLocks noGrp="1"/>
          </p:cNvSpPr>
          <p:nvPr>
            <p:ph sz="quarter" idx="4294967295"/>
          </p:nvPr>
        </p:nvSpPr>
        <p:spPr>
          <a:xfrm>
            <a:off x="573088" y="1822450"/>
            <a:ext cx="11618912" cy="3911600"/>
          </a:xfrm>
        </p:spPr>
        <p:txBody>
          <a:bodyPr/>
          <a:lstStyle/>
          <a:p>
            <a:pPr>
              <a:spcBef>
                <a:spcPts val="3600"/>
              </a:spcBef>
            </a:pPr>
            <a:r>
              <a:rPr lang="en-US" dirty="0"/>
              <a:t>Sleep Apnea and Cardiovascular Disease</a:t>
            </a:r>
          </a:p>
          <a:p>
            <a:pPr>
              <a:spcBef>
                <a:spcPts val="3600"/>
              </a:spcBef>
            </a:pPr>
            <a:r>
              <a:rPr lang="en-US" b="1" dirty="0"/>
              <a:t>Central Sleep Apnea Background</a:t>
            </a:r>
          </a:p>
          <a:p>
            <a:pPr>
              <a:spcBef>
                <a:spcPts val="3600"/>
              </a:spcBef>
            </a:pPr>
            <a:r>
              <a:rPr lang="en-US" dirty="0"/>
              <a:t>The </a:t>
            </a:r>
            <a:r>
              <a:rPr lang="en-US" b="1" dirty="0" err="1"/>
              <a:t>rem</a:t>
            </a:r>
            <a:r>
              <a:rPr lang="en-US" dirty="0" err="1"/>
              <a:t>edē</a:t>
            </a:r>
            <a:r>
              <a:rPr lang="en-US" dirty="0"/>
              <a:t>® System Therapy</a:t>
            </a:r>
          </a:p>
          <a:p>
            <a:pPr>
              <a:spcBef>
                <a:spcPts val="3600"/>
              </a:spcBef>
            </a:pPr>
            <a:r>
              <a:rPr lang="en-US" dirty="0"/>
              <a:t>Clinical Results</a:t>
            </a:r>
          </a:p>
          <a:p>
            <a:pPr marL="0" indent="0">
              <a:spcBef>
                <a:spcPts val="3600"/>
              </a:spcBef>
              <a:buNone/>
            </a:pPr>
            <a:endParaRPr lang="en-US" dirty="0"/>
          </a:p>
        </p:txBody>
      </p:sp>
      <p:sp>
        <p:nvSpPr>
          <p:cNvPr id="8" name="Rounded Rectangle 7"/>
          <p:cNvSpPr/>
          <p:nvPr/>
        </p:nvSpPr>
        <p:spPr>
          <a:xfrm>
            <a:off x="468313" y="2390008"/>
            <a:ext cx="5212627" cy="731520"/>
          </a:xfrm>
          <a:prstGeom prst="roundRect">
            <a:avLst/>
          </a:prstGeom>
          <a:solidFill>
            <a:schemeClr val="tx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2A7B4322-3294-A13C-FFDB-755DDEABA599}"/>
              </a:ext>
            </a:extLst>
          </p:cNvPr>
          <p:cNvSpPr>
            <a:spLocks noGrp="1"/>
          </p:cNvSpPr>
          <p:nvPr>
            <p:ph type="sldNum" sz="quarter" idx="12"/>
          </p:nvPr>
        </p:nvSpPr>
        <p:spPr/>
        <p:txBody>
          <a:bodyPr/>
          <a:lstStyle/>
          <a:p>
            <a:fld id="{21D51F98-DEF0-4E23-AE94-24E7CFC19B28}" type="slidenum">
              <a:rPr lang="en-US" smtClean="0"/>
              <a:t>11</a:t>
            </a:fld>
            <a:endParaRPr lang="en-US"/>
          </a:p>
        </p:txBody>
      </p:sp>
      <p:sp>
        <p:nvSpPr>
          <p:cNvPr id="7" name="Footer Placeholder 5">
            <a:extLst>
              <a:ext uri="{FF2B5EF4-FFF2-40B4-BE49-F238E27FC236}">
                <a16:creationId xmlns:a16="http://schemas.microsoft.com/office/drawing/2014/main" id="{140AFFF1-DDAA-7FF1-228F-B38B702D3A6D}"/>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14599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4294967295"/>
          </p:nvPr>
        </p:nvSpPr>
        <p:spPr>
          <a:xfrm>
            <a:off x="417250" y="941615"/>
            <a:ext cx="10871200" cy="4724400"/>
          </a:xfrm>
        </p:spPr>
        <p:txBody>
          <a:bodyPr>
            <a:normAutofit/>
          </a:bodyPr>
          <a:lstStyle/>
          <a:p>
            <a:pPr marL="342900" indent="-342900">
              <a:buClr>
                <a:srgbClr val="003F4C"/>
              </a:buClr>
              <a:buFont typeface="Arial" panose="020B0604020202020204" pitchFamily="34" charset="0"/>
              <a:buChar char="•"/>
            </a:pPr>
            <a:r>
              <a:rPr lang="en-US" sz="2400" dirty="0">
                <a:solidFill>
                  <a:schemeClr val="tx1"/>
                </a:solidFill>
              </a:rPr>
              <a:t>Central sleep apnea results from an </a:t>
            </a:r>
            <a:r>
              <a:rPr lang="en-US" sz="2400" b="1" i="1" dirty="0">
                <a:solidFill>
                  <a:schemeClr val="accent2"/>
                </a:solidFill>
              </a:rPr>
              <a:t>intermittent neural drive </a:t>
            </a:r>
            <a:r>
              <a:rPr lang="en-US" sz="2400" dirty="0">
                <a:solidFill>
                  <a:schemeClr val="tx1"/>
                </a:solidFill>
              </a:rPr>
              <a:t>to breathe</a:t>
            </a:r>
          </a:p>
          <a:p>
            <a:pPr marL="342900" indent="-342900">
              <a:buClr>
                <a:srgbClr val="003F4C"/>
              </a:buClr>
              <a:buFont typeface="Arial" panose="020B0604020202020204" pitchFamily="34" charset="0"/>
              <a:buChar char="•"/>
            </a:pPr>
            <a:r>
              <a:rPr lang="en-US" sz="2400" dirty="0">
                <a:solidFill>
                  <a:schemeClr val="tx1">
                    <a:lumMod val="75000"/>
                  </a:schemeClr>
                </a:solidFill>
              </a:rPr>
              <a:t>Patients with co-morbidities </a:t>
            </a:r>
            <a:r>
              <a:rPr lang="en-US" sz="2400" dirty="0">
                <a:solidFill>
                  <a:schemeClr val="tx1"/>
                </a:solidFill>
              </a:rPr>
              <a:t>such as heart failure, atrial fibrillation and renal disease are at </a:t>
            </a:r>
            <a:r>
              <a:rPr lang="en-US" sz="2400" b="1" i="1" dirty="0">
                <a:solidFill>
                  <a:schemeClr val="accent2"/>
                </a:solidFill>
              </a:rPr>
              <a:t>increased risk </a:t>
            </a:r>
            <a:r>
              <a:rPr lang="en-US" sz="2400" dirty="0">
                <a:solidFill>
                  <a:schemeClr val="tx1"/>
                </a:solidFill>
              </a:rPr>
              <a:t>for CSA</a:t>
            </a:r>
          </a:p>
        </p:txBody>
      </p:sp>
      <p:sp>
        <p:nvSpPr>
          <p:cNvPr id="3" name="Title 2"/>
          <p:cNvSpPr>
            <a:spLocks noGrp="1"/>
          </p:cNvSpPr>
          <p:nvPr>
            <p:ph type="title" idx="4294967295"/>
          </p:nvPr>
        </p:nvSpPr>
        <p:spPr>
          <a:xfrm>
            <a:off x="315650" y="78794"/>
            <a:ext cx="10972800" cy="762000"/>
          </a:xfrm>
        </p:spPr>
        <p:txBody>
          <a:bodyPr>
            <a:normAutofit/>
          </a:bodyPr>
          <a:lstStyle/>
          <a:p>
            <a:r>
              <a:rPr lang="en-US" sz="3600" b="1" dirty="0">
                <a:solidFill>
                  <a:schemeClr val="accent2"/>
                </a:solidFill>
                <a:latin typeface="+mn-lt"/>
              </a:rPr>
              <a:t>Central Sleep Apnea </a:t>
            </a:r>
          </a:p>
        </p:txBody>
      </p:sp>
      <p:pic>
        <p:nvPicPr>
          <p:cNvPr id="8" name="Picture 7">
            <a:extLst>
              <a:ext uri="{FF2B5EF4-FFF2-40B4-BE49-F238E27FC236}">
                <a16:creationId xmlns:a16="http://schemas.microsoft.com/office/drawing/2014/main" id="{310C9A22-768E-408C-AF0F-954BF255CE39}"/>
              </a:ext>
            </a:extLst>
          </p:cNvPr>
          <p:cNvPicPr>
            <a:picLocks noChangeAspect="1"/>
          </p:cNvPicPr>
          <p:nvPr/>
        </p:nvPicPr>
        <p:blipFill rotWithShape="1">
          <a:blip r:embed="rId3"/>
          <a:srcRect t="1410"/>
          <a:stretch/>
        </p:blipFill>
        <p:spPr>
          <a:xfrm>
            <a:off x="1251004" y="2263806"/>
            <a:ext cx="9689991" cy="3878927"/>
          </a:xfrm>
          <a:prstGeom prst="rect">
            <a:avLst/>
          </a:prstGeom>
        </p:spPr>
      </p:pic>
      <p:sp>
        <p:nvSpPr>
          <p:cNvPr id="22" name="Rectangle 21"/>
          <p:cNvSpPr/>
          <p:nvPr/>
        </p:nvSpPr>
        <p:spPr>
          <a:xfrm>
            <a:off x="129886" y="6085815"/>
            <a:ext cx="4119777" cy="246221"/>
          </a:xfrm>
          <a:prstGeom prst="rect">
            <a:avLst/>
          </a:prstGeom>
        </p:spPr>
        <p:txBody>
          <a:bodyPr wrap="square">
            <a:spAutoFit/>
          </a:bodyPr>
          <a:lstStyle/>
          <a:p>
            <a:pPr lvl="0"/>
            <a:r>
              <a:rPr lang="en-US" sz="1000" dirty="0"/>
              <a:t>Costanzo, et al. J Am Coll </a:t>
            </a:r>
            <a:r>
              <a:rPr lang="en-US" sz="1000" dirty="0" err="1"/>
              <a:t>Cardiol</a:t>
            </a:r>
            <a:r>
              <a:rPr lang="en-US" sz="1000" dirty="0"/>
              <a:t> 2015;65:72–84.</a:t>
            </a:r>
          </a:p>
        </p:txBody>
      </p:sp>
      <p:sp>
        <p:nvSpPr>
          <p:cNvPr id="4" name="Slide Number Placeholder 3">
            <a:extLst>
              <a:ext uri="{FF2B5EF4-FFF2-40B4-BE49-F238E27FC236}">
                <a16:creationId xmlns:a16="http://schemas.microsoft.com/office/drawing/2014/main" id="{933280FC-A1C4-F90E-C870-EACEDDFF8E73}"/>
              </a:ext>
            </a:extLst>
          </p:cNvPr>
          <p:cNvSpPr>
            <a:spLocks noGrp="1"/>
          </p:cNvSpPr>
          <p:nvPr>
            <p:ph type="sldNum" sz="quarter" idx="12"/>
          </p:nvPr>
        </p:nvSpPr>
        <p:spPr/>
        <p:txBody>
          <a:bodyPr/>
          <a:lstStyle/>
          <a:p>
            <a:fld id="{21D51F98-DEF0-4E23-AE94-24E7CFC19B28}" type="slidenum">
              <a:rPr lang="en-US" smtClean="0"/>
              <a:t>12</a:t>
            </a:fld>
            <a:endParaRPr lang="en-US"/>
          </a:p>
        </p:txBody>
      </p:sp>
      <p:sp>
        <p:nvSpPr>
          <p:cNvPr id="6" name="Footer Placeholder 5">
            <a:extLst>
              <a:ext uri="{FF2B5EF4-FFF2-40B4-BE49-F238E27FC236}">
                <a16:creationId xmlns:a16="http://schemas.microsoft.com/office/drawing/2014/main" id="{FDDA2898-53EB-7C3C-F51E-7D8C7B3100FB}"/>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908609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4294967295"/>
          </p:nvPr>
        </p:nvSpPr>
        <p:spPr>
          <a:xfrm>
            <a:off x="415315" y="1442672"/>
            <a:ext cx="5711825" cy="4155796"/>
          </a:xfrm>
        </p:spPr>
        <p:txBody>
          <a:bodyPr>
            <a:normAutofit/>
          </a:bodyPr>
          <a:lstStyle/>
          <a:p>
            <a:r>
              <a:rPr lang="en-US" sz="2400" b="0" i="0" dirty="0">
                <a:solidFill>
                  <a:schemeClr val="tx1"/>
                </a:solidFill>
              </a:rPr>
              <a:t>During sleep, respiration is regulated by the brain whose goal is to maintain a constant blood CO₂ </a:t>
            </a:r>
          </a:p>
          <a:p>
            <a:r>
              <a:rPr lang="en-US" sz="2400" b="0" i="0" dirty="0">
                <a:solidFill>
                  <a:schemeClr val="tx1"/>
                </a:solidFill>
              </a:rPr>
              <a:t>To keep CO₂ regulated, the brain sends signals to the diaphragm via phrenic nerves.  These signals control the pattern of breathing</a:t>
            </a:r>
          </a:p>
          <a:p>
            <a:r>
              <a:rPr lang="en-US" sz="2400" b="0" i="0" dirty="0">
                <a:solidFill>
                  <a:schemeClr val="tx1"/>
                </a:solidFill>
              </a:rPr>
              <a:t>In patients with central sleep apnea, the brain develops a respiratory arrhythmia that manifests as an oscillating pattern between hyperventilation and apnea</a:t>
            </a:r>
          </a:p>
        </p:txBody>
      </p:sp>
      <p:sp>
        <p:nvSpPr>
          <p:cNvPr id="8" name="Title 7"/>
          <p:cNvSpPr>
            <a:spLocks noGrp="1"/>
          </p:cNvSpPr>
          <p:nvPr>
            <p:ph type="title" idx="4294967295"/>
          </p:nvPr>
        </p:nvSpPr>
        <p:spPr>
          <a:xfrm>
            <a:off x="399495" y="93300"/>
            <a:ext cx="10972800" cy="762000"/>
          </a:xfrm>
        </p:spPr>
        <p:txBody>
          <a:bodyPr>
            <a:normAutofit/>
          </a:bodyPr>
          <a:lstStyle/>
          <a:p>
            <a:r>
              <a:rPr lang="en-US" sz="3600" b="1" dirty="0">
                <a:solidFill>
                  <a:schemeClr val="accent2"/>
                </a:solidFill>
                <a:latin typeface="+mn-lt"/>
              </a:rPr>
              <a:t>Pathophysiology of Central Sleep Apnea	</a:t>
            </a:r>
          </a:p>
        </p:txBody>
      </p:sp>
      <p:sp>
        <p:nvSpPr>
          <p:cNvPr id="19" name="Rectangle 18"/>
          <p:cNvSpPr/>
          <p:nvPr/>
        </p:nvSpPr>
        <p:spPr>
          <a:xfrm>
            <a:off x="158745" y="5934690"/>
            <a:ext cx="4119777" cy="553998"/>
          </a:xfrm>
          <a:prstGeom prst="rect">
            <a:avLst/>
          </a:prstGeom>
        </p:spPr>
        <p:txBody>
          <a:bodyPr wrap="square">
            <a:spAutoFit/>
          </a:bodyPr>
          <a:lstStyle/>
          <a:p>
            <a:r>
              <a:rPr lang="en-US" sz="1000" dirty="0">
                <a:solidFill>
                  <a:srgbClr val="003F4C"/>
                </a:solidFill>
              </a:rPr>
              <a:t>Dempsey et al. </a:t>
            </a:r>
            <a:r>
              <a:rPr lang="en-US" sz="1000" dirty="0" err="1">
                <a:solidFill>
                  <a:srgbClr val="003F4C"/>
                </a:solidFill>
              </a:rPr>
              <a:t>Physiol</a:t>
            </a:r>
            <a:r>
              <a:rPr lang="en-US" sz="1000" dirty="0">
                <a:solidFill>
                  <a:srgbClr val="003F4C"/>
                </a:solidFill>
              </a:rPr>
              <a:t> Rev 2010; 90:47-112</a:t>
            </a:r>
          </a:p>
          <a:p>
            <a:r>
              <a:rPr lang="en-US" sz="1000" dirty="0">
                <a:solidFill>
                  <a:srgbClr val="003F4C"/>
                </a:solidFill>
              </a:rPr>
              <a:t>Orr et al. </a:t>
            </a:r>
            <a:r>
              <a:rPr lang="en-US" sz="1000" dirty="0" err="1">
                <a:solidFill>
                  <a:srgbClr val="003F4C"/>
                </a:solidFill>
              </a:rPr>
              <a:t>Respirology</a:t>
            </a:r>
            <a:r>
              <a:rPr lang="en-US" sz="1000" dirty="0">
                <a:solidFill>
                  <a:srgbClr val="003F4C"/>
                </a:solidFill>
              </a:rPr>
              <a:t>  2017; 22, 43–52</a:t>
            </a:r>
          </a:p>
          <a:p>
            <a:endParaRPr lang="en-US" sz="1000" dirty="0">
              <a:solidFill>
                <a:srgbClr val="003F4C"/>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399" b="3333"/>
          <a:stretch/>
        </p:blipFill>
        <p:spPr bwMode="auto">
          <a:xfrm>
            <a:off x="6621220" y="1081855"/>
            <a:ext cx="5287748" cy="488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a:cxnSpLocks/>
          </p:cNvCxnSpPr>
          <p:nvPr/>
        </p:nvCxnSpPr>
        <p:spPr>
          <a:xfrm flipV="1">
            <a:off x="7049687" y="4469405"/>
            <a:ext cx="984604" cy="98095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33061" y="5386734"/>
            <a:ext cx="1669583" cy="276999"/>
          </a:xfrm>
          <a:prstGeom prst="rect">
            <a:avLst/>
          </a:prstGeom>
          <a:noFill/>
          <a:ln>
            <a:noFill/>
          </a:ln>
        </p:spPr>
        <p:txBody>
          <a:bodyPr wrap="square" rtlCol="0">
            <a:spAutoFit/>
          </a:bodyPr>
          <a:lstStyle/>
          <a:p>
            <a:pPr algn="ctr"/>
            <a:r>
              <a:rPr lang="en-US" sz="1200" b="1" dirty="0"/>
              <a:t>Phrenic Nerves</a:t>
            </a:r>
          </a:p>
        </p:txBody>
      </p:sp>
      <p:sp>
        <p:nvSpPr>
          <p:cNvPr id="3" name="Slide Number Placeholder 2">
            <a:extLst>
              <a:ext uri="{FF2B5EF4-FFF2-40B4-BE49-F238E27FC236}">
                <a16:creationId xmlns:a16="http://schemas.microsoft.com/office/drawing/2014/main" id="{5C862326-8C1D-A365-A834-96B5350DA4C2}"/>
              </a:ext>
            </a:extLst>
          </p:cNvPr>
          <p:cNvSpPr>
            <a:spLocks noGrp="1"/>
          </p:cNvSpPr>
          <p:nvPr>
            <p:ph type="sldNum" sz="quarter" idx="12"/>
          </p:nvPr>
        </p:nvSpPr>
        <p:spPr/>
        <p:txBody>
          <a:bodyPr/>
          <a:lstStyle/>
          <a:p>
            <a:fld id="{21D51F98-DEF0-4E23-AE94-24E7CFC19B28}" type="slidenum">
              <a:rPr lang="en-US" smtClean="0"/>
              <a:t>13</a:t>
            </a:fld>
            <a:endParaRPr lang="en-US"/>
          </a:p>
        </p:txBody>
      </p:sp>
      <p:sp>
        <p:nvSpPr>
          <p:cNvPr id="7" name="Footer Placeholder 5">
            <a:extLst>
              <a:ext uri="{FF2B5EF4-FFF2-40B4-BE49-F238E27FC236}">
                <a16:creationId xmlns:a16="http://schemas.microsoft.com/office/drawing/2014/main" id="{DD5E2086-E6CF-12AB-B575-9EF10B90370D}"/>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853127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6" imgH="396" progId="TCLayout.ActiveDocument.1">
                  <p:embed/>
                </p:oleObj>
              </mc:Choice>
              <mc:Fallback>
                <p:oleObj name="think-cell Slide" r:id="rId4" imgW="396" imgH="396" progId="TCLayout.ActiveDocument.1">
                  <p:embed/>
                  <p:pic>
                    <p:nvPicPr>
                      <p:cNvPr id="13" name="Object 1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sym typeface="Calibri Light" panose="020F0302020204030204" pitchFamily="34" charset="0"/>
            </a:endParaRPr>
          </a:p>
        </p:txBody>
      </p:sp>
      <p:sp>
        <p:nvSpPr>
          <p:cNvPr id="6" name="Title 5"/>
          <p:cNvSpPr>
            <a:spLocks noGrp="1"/>
          </p:cNvSpPr>
          <p:nvPr>
            <p:ph type="title" idx="4294967295"/>
          </p:nvPr>
        </p:nvSpPr>
        <p:spPr>
          <a:xfrm>
            <a:off x="228949" y="167926"/>
            <a:ext cx="11618912" cy="641350"/>
          </a:xfrm>
        </p:spPr>
        <p:txBody>
          <a:bodyPr>
            <a:noAutofit/>
          </a:bodyPr>
          <a:lstStyle/>
          <a:p>
            <a:pPr>
              <a:buClr>
                <a:srgbClr val="003F4C"/>
              </a:buClr>
            </a:pPr>
            <a:r>
              <a:rPr lang="en-US" sz="3200" b="1" dirty="0">
                <a:solidFill>
                  <a:schemeClr val="accent2"/>
                </a:solidFill>
                <a:latin typeface="+mn-lt"/>
              </a:rPr>
              <a:t>The Difference Between OSA and CSA is Evident in Sleep Studies</a:t>
            </a:r>
          </a:p>
        </p:txBody>
      </p:sp>
      <p:sp>
        <p:nvSpPr>
          <p:cNvPr id="3" name="TextBox 2"/>
          <p:cNvSpPr txBox="1"/>
          <p:nvPr/>
        </p:nvSpPr>
        <p:spPr>
          <a:xfrm>
            <a:off x="2092115" y="913476"/>
            <a:ext cx="40873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63E"/>
                </a:solidFill>
                <a:effectLst/>
                <a:uLnTx/>
                <a:uFillTx/>
                <a:latin typeface="Calibri" panose="020F0502020204030204"/>
                <a:ea typeface="+mn-ea"/>
                <a:cs typeface="+mn-cs"/>
              </a:rPr>
              <a:t>Obstructive Sleep Apnea</a:t>
            </a:r>
          </a:p>
        </p:txBody>
      </p:sp>
      <p:sp>
        <p:nvSpPr>
          <p:cNvPr id="11" name="TextBox 10"/>
          <p:cNvSpPr txBox="1"/>
          <p:nvPr/>
        </p:nvSpPr>
        <p:spPr>
          <a:xfrm>
            <a:off x="7146570" y="920153"/>
            <a:ext cx="41261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63E"/>
                </a:solidFill>
                <a:effectLst/>
                <a:uLnTx/>
                <a:uFillTx/>
                <a:latin typeface="Calibri" panose="020F0502020204030204"/>
                <a:ea typeface="+mn-ea"/>
                <a:cs typeface="+mn-cs"/>
              </a:rPr>
              <a:t>Central Sleep Apnea</a:t>
            </a:r>
          </a:p>
        </p:txBody>
      </p:sp>
      <p:sp>
        <p:nvSpPr>
          <p:cNvPr id="20" name="TextBox 19"/>
          <p:cNvSpPr txBox="1"/>
          <p:nvPr/>
        </p:nvSpPr>
        <p:spPr>
          <a:xfrm>
            <a:off x="126477" y="4339552"/>
            <a:ext cx="9877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63E"/>
                </a:solidFill>
                <a:effectLst/>
                <a:uLnTx/>
                <a:uFillTx/>
                <a:latin typeface="Calibri" panose="020F0502020204030204"/>
                <a:ea typeface="+mn-ea"/>
                <a:cs typeface="+mn-cs"/>
              </a:rPr>
              <a:t>SpO</a:t>
            </a:r>
            <a:r>
              <a:rPr kumimoji="0" lang="en-US" sz="2000" b="1" i="0" u="none" strike="noStrike" kern="1200" cap="none" spc="0" normalizeH="0" baseline="-25000" noProof="0" dirty="0">
                <a:ln>
                  <a:noFill/>
                </a:ln>
                <a:solidFill>
                  <a:srgbClr val="33363E"/>
                </a:solidFill>
                <a:effectLst/>
                <a:uLnTx/>
                <a:uFillTx/>
                <a:latin typeface="Calibri" panose="020F0502020204030204"/>
                <a:ea typeface="+mn-ea"/>
                <a:cs typeface="+mn-cs"/>
              </a:rPr>
              <a:t>2 (%)</a:t>
            </a:r>
          </a:p>
        </p:txBody>
      </p:sp>
      <p:sp>
        <p:nvSpPr>
          <p:cNvPr id="21" name="TextBox 20"/>
          <p:cNvSpPr txBox="1"/>
          <p:nvPr/>
        </p:nvSpPr>
        <p:spPr>
          <a:xfrm>
            <a:off x="126477" y="1679809"/>
            <a:ext cx="9877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63E"/>
                </a:solidFill>
                <a:effectLst/>
                <a:uLnTx/>
                <a:uFillTx/>
                <a:latin typeface="Calibri" panose="020F0502020204030204"/>
                <a:ea typeface="+mn-ea"/>
                <a:cs typeface="+mn-cs"/>
              </a:rPr>
              <a:t>Nasal Flow</a:t>
            </a:r>
            <a:endParaRPr kumimoji="0" lang="en-US" sz="20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sp>
        <p:nvSpPr>
          <p:cNvPr id="23" name="TextBox 22"/>
          <p:cNvSpPr txBox="1"/>
          <p:nvPr/>
        </p:nvSpPr>
        <p:spPr>
          <a:xfrm>
            <a:off x="126477" y="3115350"/>
            <a:ext cx="9877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63E"/>
                </a:solidFill>
                <a:effectLst/>
                <a:uLnTx/>
                <a:uFillTx/>
                <a:latin typeface="Calibri" panose="020F0502020204030204"/>
                <a:ea typeface="+mn-ea"/>
                <a:cs typeface="+mn-cs"/>
              </a:rPr>
              <a:t>Effort</a:t>
            </a:r>
            <a:endParaRPr kumimoji="0" lang="en-US" sz="20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grpSp>
        <p:nvGrpSpPr>
          <p:cNvPr id="9" name="Group 8"/>
          <p:cNvGrpSpPr/>
          <p:nvPr/>
        </p:nvGrpSpPr>
        <p:grpSpPr>
          <a:xfrm>
            <a:off x="1201150" y="4032877"/>
            <a:ext cx="348774" cy="1137703"/>
            <a:chOff x="1162451" y="1883119"/>
            <a:chExt cx="348774" cy="1137703"/>
          </a:xfrm>
        </p:grpSpPr>
        <p:sp>
          <p:nvSpPr>
            <p:cNvPr id="8" name="Rectangle 7"/>
            <p:cNvSpPr/>
            <p:nvPr/>
          </p:nvSpPr>
          <p:spPr>
            <a:xfrm>
              <a:off x="1259848" y="1883119"/>
              <a:ext cx="156551" cy="1430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p:cNvSpPr/>
            <p:nvPr/>
          </p:nvSpPr>
          <p:spPr>
            <a:xfrm>
              <a:off x="1259848" y="2378001"/>
              <a:ext cx="156551" cy="1430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p:cNvSpPr/>
            <p:nvPr/>
          </p:nvSpPr>
          <p:spPr>
            <a:xfrm>
              <a:off x="1259848" y="2877810"/>
              <a:ext cx="156551" cy="1430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p:cNvSpPr txBox="1"/>
            <p:nvPr/>
          </p:nvSpPr>
          <p:spPr>
            <a:xfrm>
              <a:off x="1165021" y="2695997"/>
              <a:ext cx="34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70</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sp>
          <p:nvSpPr>
            <p:cNvPr id="26" name="TextBox 25"/>
            <p:cNvSpPr txBox="1"/>
            <p:nvPr/>
          </p:nvSpPr>
          <p:spPr>
            <a:xfrm>
              <a:off x="1162451" y="2354753"/>
              <a:ext cx="34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80</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sp>
          <p:nvSpPr>
            <p:cNvPr id="29" name="TextBox 28"/>
            <p:cNvSpPr txBox="1"/>
            <p:nvPr/>
          </p:nvSpPr>
          <p:spPr>
            <a:xfrm>
              <a:off x="1165021" y="2013510"/>
              <a:ext cx="34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90</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grpSp>
      <p:sp>
        <p:nvSpPr>
          <p:cNvPr id="32" name="TextBox 31"/>
          <p:cNvSpPr txBox="1"/>
          <p:nvPr/>
        </p:nvSpPr>
        <p:spPr>
          <a:xfrm>
            <a:off x="126477" y="6056729"/>
            <a:ext cx="5370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Pham, et al High Alt Med Biol 2017; 18: 11-19</a:t>
            </a:r>
          </a:p>
        </p:txBody>
      </p:sp>
      <p:sp>
        <p:nvSpPr>
          <p:cNvPr id="38" name="Content Placeholder 17"/>
          <p:cNvSpPr txBox="1">
            <a:spLocks/>
          </p:cNvSpPr>
          <p:nvPr/>
        </p:nvSpPr>
        <p:spPr>
          <a:xfrm>
            <a:off x="7165957" y="5193201"/>
            <a:ext cx="4447592" cy="799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600"/>
              </a:spcBef>
              <a:spcAft>
                <a:spcPts val="0"/>
              </a:spcAft>
              <a:buClr>
                <a:srgbClr val="003F4C"/>
              </a:buClr>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Abdomen does not move; no breath attempted</a:t>
            </a:r>
          </a:p>
          <a:p>
            <a:pPr marL="171450" marR="0" lvl="0" indent="-171450" algn="l" defTabSz="914400" rtl="0" eaLnBrk="1" fontAlgn="auto" latinLnBrk="0" hangingPunct="1">
              <a:lnSpc>
                <a:spcPct val="90000"/>
              </a:lnSpc>
              <a:spcBef>
                <a:spcPts val="600"/>
              </a:spcBef>
              <a:spcAft>
                <a:spcPts val="0"/>
              </a:spcAft>
              <a:buClr>
                <a:srgbClr val="003F4C"/>
              </a:buClr>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Limited or no airflow due to lack of attempted breath, resulting in oxygen desaturation</a:t>
            </a:r>
          </a:p>
        </p:txBody>
      </p:sp>
      <p:sp>
        <p:nvSpPr>
          <p:cNvPr id="39" name="Content Placeholder 17"/>
          <p:cNvSpPr txBox="1">
            <a:spLocks/>
          </p:cNvSpPr>
          <p:nvPr/>
        </p:nvSpPr>
        <p:spPr>
          <a:xfrm>
            <a:off x="2154845" y="5193201"/>
            <a:ext cx="4051167" cy="799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600"/>
              </a:spcBef>
              <a:spcAft>
                <a:spcPts val="0"/>
              </a:spcAft>
              <a:buClr>
                <a:srgbClr val="003F4C"/>
              </a:buClr>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Abdomen moves as a breath is attempted</a:t>
            </a:r>
          </a:p>
          <a:p>
            <a:pPr marL="171450" marR="0" lvl="0" indent="-171450" algn="l" defTabSz="914400" rtl="0" eaLnBrk="1" fontAlgn="auto" latinLnBrk="0" hangingPunct="1">
              <a:lnSpc>
                <a:spcPct val="90000"/>
              </a:lnSpc>
              <a:spcBef>
                <a:spcPts val="600"/>
              </a:spcBef>
              <a:spcAft>
                <a:spcPts val="0"/>
              </a:spcAft>
              <a:buClr>
                <a:srgbClr val="003F4C"/>
              </a:buClr>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Airflow blocked or reduced due to obstruction, resulting in oxygen desaturation</a:t>
            </a:r>
          </a:p>
        </p:txBody>
      </p:sp>
      <p:pic>
        <p:nvPicPr>
          <p:cNvPr id="40" name="Picture 39"/>
          <p:cNvPicPr>
            <a:picLocks noChangeAspect="1"/>
          </p:cNvPicPr>
          <p:nvPr/>
        </p:nvPicPr>
        <p:blipFill rotWithShape="1">
          <a:blip r:embed="rId6" cstate="hqprint">
            <a:extLst>
              <a:ext uri="{28A0092B-C50C-407E-A947-70E740481C1C}">
                <a14:useLocalDpi xmlns:a14="http://schemas.microsoft.com/office/drawing/2010/main"/>
              </a:ext>
            </a:extLst>
          </a:blip>
          <a:srcRect l="17116" r="9029"/>
          <a:stretch/>
        </p:blipFill>
        <p:spPr>
          <a:xfrm>
            <a:off x="1715114" y="1580359"/>
            <a:ext cx="4587038" cy="3425530"/>
          </a:xfrm>
          <a:prstGeom prst="rect">
            <a:avLst/>
          </a:prstGeom>
        </p:spPr>
      </p:pic>
      <p:pic>
        <p:nvPicPr>
          <p:cNvPr id="41" name="Picture 40"/>
          <p:cNvPicPr>
            <a:picLocks noChangeAspect="1"/>
          </p:cNvPicPr>
          <p:nvPr/>
        </p:nvPicPr>
        <p:blipFill rotWithShape="1">
          <a:blip r:embed="rId7" cstate="hqprint">
            <a:extLst>
              <a:ext uri="{28A0092B-C50C-407E-A947-70E740481C1C}">
                <a14:useLocalDpi xmlns:a14="http://schemas.microsoft.com/office/drawing/2010/main"/>
              </a:ext>
            </a:extLst>
          </a:blip>
          <a:srcRect l="19304" r="11467"/>
          <a:stretch/>
        </p:blipFill>
        <p:spPr>
          <a:xfrm>
            <a:off x="6899134" y="1510954"/>
            <a:ext cx="4620988" cy="3429000"/>
          </a:xfrm>
          <a:prstGeom prst="rect">
            <a:avLst/>
          </a:prstGeom>
        </p:spPr>
      </p:pic>
      <p:sp>
        <p:nvSpPr>
          <p:cNvPr id="42" name="TextBox 41"/>
          <p:cNvSpPr txBox="1"/>
          <p:nvPr/>
        </p:nvSpPr>
        <p:spPr>
          <a:xfrm>
            <a:off x="838479" y="2786222"/>
            <a:ext cx="9877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Abdomen</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sp>
        <p:nvSpPr>
          <p:cNvPr id="43" name="TextBox 42"/>
          <p:cNvSpPr txBox="1"/>
          <p:nvPr/>
        </p:nvSpPr>
        <p:spPr>
          <a:xfrm>
            <a:off x="838479" y="3534124"/>
            <a:ext cx="9877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Thorax</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grpSp>
        <p:nvGrpSpPr>
          <p:cNvPr id="44" name="Group 43"/>
          <p:cNvGrpSpPr/>
          <p:nvPr/>
        </p:nvGrpSpPr>
        <p:grpSpPr>
          <a:xfrm>
            <a:off x="6426256" y="4032877"/>
            <a:ext cx="348774" cy="1137703"/>
            <a:chOff x="1162451" y="1883119"/>
            <a:chExt cx="348774" cy="1137703"/>
          </a:xfrm>
        </p:grpSpPr>
        <p:sp>
          <p:nvSpPr>
            <p:cNvPr id="45" name="Rectangle 44"/>
            <p:cNvSpPr/>
            <p:nvPr/>
          </p:nvSpPr>
          <p:spPr>
            <a:xfrm>
              <a:off x="1259848" y="1883119"/>
              <a:ext cx="156551" cy="1430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p:cNvSpPr/>
            <p:nvPr/>
          </p:nvSpPr>
          <p:spPr>
            <a:xfrm>
              <a:off x="1259848" y="2378001"/>
              <a:ext cx="156551" cy="1430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p:cNvSpPr/>
            <p:nvPr/>
          </p:nvSpPr>
          <p:spPr>
            <a:xfrm>
              <a:off x="1259848" y="2877810"/>
              <a:ext cx="156551" cy="1430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Box 47"/>
            <p:cNvSpPr txBox="1"/>
            <p:nvPr/>
          </p:nvSpPr>
          <p:spPr>
            <a:xfrm>
              <a:off x="1165021" y="2695997"/>
              <a:ext cx="34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70</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sp>
          <p:nvSpPr>
            <p:cNvPr id="49" name="TextBox 48"/>
            <p:cNvSpPr txBox="1"/>
            <p:nvPr/>
          </p:nvSpPr>
          <p:spPr>
            <a:xfrm>
              <a:off x="1162451" y="2354753"/>
              <a:ext cx="34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80</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sp>
          <p:nvSpPr>
            <p:cNvPr id="50" name="TextBox 49"/>
            <p:cNvSpPr txBox="1"/>
            <p:nvPr/>
          </p:nvSpPr>
          <p:spPr>
            <a:xfrm>
              <a:off x="1165021" y="2013510"/>
              <a:ext cx="34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90</a:t>
              </a:r>
              <a:endParaRPr kumimoji="0" lang="en-US" sz="1200" b="1" i="0" u="none" strike="noStrike" kern="1200" cap="none" spc="0" normalizeH="0" baseline="-25000" noProof="0" dirty="0">
                <a:ln>
                  <a:noFill/>
                </a:ln>
                <a:solidFill>
                  <a:srgbClr val="33363E"/>
                </a:solidFill>
                <a:effectLst/>
                <a:uLnTx/>
                <a:uFillTx/>
                <a:latin typeface="Calibri" panose="020F0502020204030204"/>
                <a:ea typeface="+mn-ea"/>
                <a:cs typeface="+mn-cs"/>
              </a:endParaRPr>
            </a:p>
          </p:txBody>
        </p:sp>
      </p:grpSp>
      <p:sp>
        <p:nvSpPr>
          <p:cNvPr id="2" name="Rectangle 1"/>
          <p:cNvSpPr/>
          <p:nvPr/>
        </p:nvSpPr>
        <p:spPr>
          <a:xfrm>
            <a:off x="6444721" y="913476"/>
            <a:ext cx="5403140" cy="518019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0786DD-53D2-CD14-E062-117C4670DF2B}"/>
              </a:ext>
            </a:extLst>
          </p:cNvPr>
          <p:cNvSpPr>
            <a:spLocks noGrp="1"/>
          </p:cNvSpPr>
          <p:nvPr>
            <p:ph type="sldNum" sz="quarter" idx="12"/>
          </p:nvPr>
        </p:nvSpPr>
        <p:spPr/>
        <p:txBody>
          <a:bodyPr/>
          <a:lstStyle/>
          <a:p>
            <a:fld id="{21D51F98-DEF0-4E23-AE94-24E7CFC19B28}" type="slidenum">
              <a:rPr lang="en-US" smtClean="0"/>
              <a:t>14</a:t>
            </a:fld>
            <a:endParaRPr lang="en-US"/>
          </a:p>
        </p:txBody>
      </p:sp>
      <p:sp>
        <p:nvSpPr>
          <p:cNvPr id="12" name="Footer Placeholder 5">
            <a:extLst>
              <a:ext uri="{FF2B5EF4-FFF2-40B4-BE49-F238E27FC236}">
                <a16:creationId xmlns:a16="http://schemas.microsoft.com/office/drawing/2014/main" id="{1345B587-E0C8-F596-1FE0-DB972E08D9C2}"/>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05381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36456" y="5524303"/>
            <a:ext cx="6377851" cy="86177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err="1">
                <a:ln>
                  <a:noFill/>
                </a:ln>
                <a:solidFill>
                  <a:srgbClr val="33363E"/>
                </a:solidFill>
                <a:effectLst/>
                <a:uLnTx/>
                <a:uFillTx/>
                <a:latin typeface="Calibri" panose="020F0502020204030204"/>
                <a:ea typeface="+mn-ea"/>
                <a:cs typeface="+mn-cs"/>
              </a:rPr>
              <a:t>Javaheri</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 and Dempsey, Comprehensive Physiology 2013;3:141-163; </a:t>
            </a:r>
            <a:endParaRPr lang="en-US" sz="1000" dirty="0">
              <a:solidFill>
                <a:srgbClr val="33363E"/>
              </a:solidFill>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err="1">
                <a:ln>
                  <a:noFill/>
                </a:ln>
                <a:solidFill>
                  <a:srgbClr val="33363E"/>
                </a:solidFill>
                <a:effectLst/>
                <a:uLnTx/>
                <a:uFillTx/>
                <a:latin typeface="Calibri" panose="020F0502020204030204"/>
                <a:ea typeface="+mn-ea"/>
                <a:cs typeface="+mn-cs"/>
              </a:rPr>
              <a:t>Dymedex</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 data on file, 2014.; </a:t>
            </a:r>
            <a:endParaRPr lang="en-US" sz="1000" dirty="0">
              <a:solidFill>
                <a:srgbClr val="33363E"/>
              </a:solidFill>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err="1">
                <a:ln>
                  <a:noFill/>
                </a:ln>
                <a:solidFill>
                  <a:srgbClr val="33363E"/>
                </a:solidFill>
                <a:effectLst/>
                <a:uLnTx/>
                <a:uFillTx/>
                <a:latin typeface="Calibri" panose="020F0502020204030204"/>
                <a:ea typeface="+mn-ea"/>
                <a:cs typeface="+mn-cs"/>
              </a:rPr>
              <a:t>Bekfani</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 and Abraham, </a:t>
            </a:r>
            <a:r>
              <a:rPr kumimoji="0" lang="en-US" sz="1000" b="0" i="0" u="none" strike="noStrike" kern="1200" cap="none" spc="0" normalizeH="0" baseline="0" noProof="0" dirty="0" err="1">
                <a:ln>
                  <a:noFill/>
                </a:ln>
                <a:solidFill>
                  <a:srgbClr val="33363E"/>
                </a:solidFill>
                <a:effectLst/>
                <a:uLnTx/>
                <a:uFillTx/>
                <a:latin typeface="Calibri" panose="020F0502020204030204"/>
                <a:ea typeface="+mn-ea"/>
                <a:cs typeface="+mn-cs"/>
              </a:rPr>
              <a:t>Europace</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 2016; 18:1123-24; </a:t>
            </a:r>
            <a:endParaRPr lang="en-US" sz="1000" dirty="0">
              <a:solidFill>
                <a:srgbClr val="33363E"/>
              </a:solidFill>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Tung et al. J Am Heart Assoc. 2017;6:e004500. DOI: 10.1161/JAHA.116.004500 </a:t>
            </a:r>
            <a:endParaRPr lang="en-US" sz="1000" dirty="0">
              <a:solidFill>
                <a:srgbClr val="33363E"/>
              </a:solidFill>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Bitter T, et. al. </a:t>
            </a:r>
            <a:r>
              <a:rPr kumimoji="0" lang="en-US" sz="1000" b="0" i="0" u="none" strike="noStrike" kern="1200" cap="none" spc="0" normalizeH="0" baseline="0" noProof="0" dirty="0" err="1">
                <a:ln>
                  <a:noFill/>
                </a:ln>
                <a:solidFill>
                  <a:srgbClr val="33363E"/>
                </a:solidFill>
                <a:effectLst/>
                <a:uLnTx/>
                <a:uFillTx/>
                <a:latin typeface="Calibri" panose="020F0502020204030204"/>
                <a:ea typeface="+mn-ea"/>
                <a:cs typeface="+mn-cs"/>
              </a:rPr>
              <a:t>Dtsch</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srgbClr val="33363E"/>
                </a:solidFill>
                <a:effectLst/>
                <a:uLnTx/>
                <a:uFillTx/>
                <a:latin typeface="Calibri" panose="020F0502020204030204"/>
                <a:ea typeface="+mn-ea"/>
                <a:cs typeface="+mn-cs"/>
              </a:rPr>
              <a:t>Arztebl</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 Int. 2009;106(10):164–170.</a:t>
            </a:r>
          </a:p>
        </p:txBody>
      </p:sp>
      <p:graphicFrame>
        <p:nvGraphicFramePr>
          <p:cNvPr id="4" name="Object 3" hidden="1"/>
          <p:cNvGraphicFramePr>
            <a:graphicFrameLocks noChangeAspect="1"/>
          </p:cNvGraphicFramePr>
          <p:nvPr>
            <p:custDataLst>
              <p:tags r:id="rId1"/>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96" imgH="396" progId="TCLayout.ActiveDocument.1">
                  <p:embed/>
                </p:oleObj>
              </mc:Choice>
              <mc:Fallback>
                <p:oleObj name="think-cell Slide" r:id="rId4" imgW="396" imgH="396" progId="TCLayout.ActiveDocument.1">
                  <p:embed/>
                  <p:pic>
                    <p:nvPicPr>
                      <p:cNvPr id="4" name="Object 3" hidden="1"/>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1"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sym typeface="Calibri Light" panose="020F0302020204030204" pitchFamily="34" charset="0"/>
            </a:endParaRPr>
          </a:p>
        </p:txBody>
      </p:sp>
      <p:sp>
        <p:nvSpPr>
          <p:cNvPr id="2" name="Title 1"/>
          <p:cNvSpPr>
            <a:spLocks noGrp="1"/>
          </p:cNvSpPr>
          <p:nvPr>
            <p:ph type="title" idx="4294967295"/>
          </p:nvPr>
        </p:nvSpPr>
        <p:spPr>
          <a:xfrm>
            <a:off x="431800" y="344488"/>
            <a:ext cx="11760200" cy="660400"/>
          </a:xfrm>
        </p:spPr>
        <p:txBody>
          <a:bodyPr>
            <a:noAutofit/>
          </a:bodyPr>
          <a:lstStyle/>
          <a:p>
            <a:pPr>
              <a:defRPr/>
            </a:pPr>
            <a:r>
              <a:rPr lang="en-US" sz="3200" b="1" dirty="0">
                <a:solidFill>
                  <a:schemeClr val="accent2"/>
                </a:solidFill>
                <a:latin typeface="+mn-lt"/>
              </a:rPr>
              <a:t>Most Patients with CSA also have Concomitant Cardiovascular Conditions</a:t>
            </a:r>
          </a:p>
        </p:txBody>
      </p:sp>
      <p:graphicFrame>
        <p:nvGraphicFramePr>
          <p:cNvPr id="15" name="Chart 14"/>
          <p:cNvGraphicFramePr/>
          <p:nvPr/>
        </p:nvGraphicFramePr>
        <p:xfrm>
          <a:off x="-1211679" y="1198512"/>
          <a:ext cx="7649131" cy="5315171"/>
        </p:xfrm>
        <a:graphic>
          <a:graphicData uri="http://schemas.openxmlformats.org/drawingml/2006/chart">
            <c:chart xmlns:c="http://schemas.openxmlformats.org/drawingml/2006/chart" xmlns:r="http://schemas.openxmlformats.org/officeDocument/2006/relationships" r:id="rId6"/>
          </a:graphicData>
        </a:graphic>
      </p:graphicFrame>
      <p:sp>
        <p:nvSpPr>
          <p:cNvPr id="11" name="Content Placeholder 5"/>
          <p:cNvSpPr txBox="1">
            <a:spLocks/>
          </p:cNvSpPr>
          <p:nvPr/>
        </p:nvSpPr>
        <p:spPr>
          <a:xfrm>
            <a:off x="547979" y="1198512"/>
            <a:ext cx="4762850" cy="387915"/>
          </a:xfrm>
          <a:prstGeom prst="rect">
            <a:avLst/>
          </a:prstGeom>
          <a:solidFill>
            <a:schemeClr val="bg1"/>
          </a:solidFill>
        </p:spPr>
        <p:txBody>
          <a:bodyPr vert="horz" lIns="91440" tIns="45720" rIns="91440" bIns="45720" rtlCol="0" anchor="t">
            <a:noAutofit/>
          </a:bodyPr>
          <a:lstStyle>
            <a:defPPr>
              <a:defRPr lang="en-US"/>
            </a:defPPr>
            <a:lvl1pPr marL="342900" indent="-342900">
              <a:lnSpc>
                <a:spcPct val="100000"/>
              </a:lnSpc>
              <a:spcBef>
                <a:spcPts val="0"/>
              </a:spcBef>
              <a:spcAft>
                <a:spcPts val="2000"/>
              </a:spcAft>
              <a:buClr>
                <a:schemeClr val="accent1"/>
              </a:buClr>
              <a:buSzPct val="90000"/>
              <a:buFont typeface="Arial" panose="020B0604020202020204" pitchFamily="34" charset="0"/>
              <a:buChar char="•"/>
              <a:defRPr sz="2200">
                <a:solidFill>
                  <a:schemeClr val="tx1">
                    <a:lumMod val="75000"/>
                    <a:lumOff val="25000"/>
                  </a:schemeClr>
                </a:solidFill>
              </a:defRPr>
            </a:lvl1pPr>
            <a:lvl2pPr marL="685800" indent="-228600">
              <a:lnSpc>
                <a:spcPct val="90000"/>
              </a:lnSpc>
              <a:spcBef>
                <a:spcPts val="500"/>
              </a:spcBef>
              <a:buClr>
                <a:schemeClr val="accent6">
                  <a:lumMod val="75000"/>
                </a:schemeClr>
              </a:buClr>
              <a:buSzPct val="80000"/>
              <a:buFont typeface="Arial" charset="0"/>
              <a:buChar char="•"/>
              <a:defRPr sz="2200"/>
            </a:lvl2pPr>
            <a:lvl3pPr marL="1143000" indent="-228600">
              <a:lnSpc>
                <a:spcPct val="90000"/>
              </a:lnSpc>
              <a:spcBef>
                <a:spcPts val="500"/>
              </a:spcBef>
              <a:buClr>
                <a:schemeClr val="accent1"/>
              </a:buClr>
              <a:buSzPct val="70000"/>
              <a:buFont typeface="Wingdings" charset="2"/>
              <a:buChar char="§"/>
              <a:defRPr sz="2000"/>
            </a:lvl3pPr>
            <a:lvl4pPr marL="1600200" indent="-228600">
              <a:lnSpc>
                <a:spcPct val="90000"/>
              </a:lnSpc>
              <a:spcBef>
                <a:spcPts val="500"/>
              </a:spcBef>
              <a:buClr>
                <a:schemeClr val="accent6">
                  <a:lumMod val="75000"/>
                </a:schemeClr>
              </a:buClr>
              <a:buSzPct val="70000"/>
              <a:buFont typeface="Arial" charset="0"/>
              <a:buChar char="•"/>
            </a:lvl4pPr>
            <a:lvl5pPr marL="2057400" indent="-228600">
              <a:lnSpc>
                <a:spcPct val="90000"/>
              </a:lnSpc>
              <a:spcBef>
                <a:spcPts val="500"/>
              </a:spcBef>
              <a:buClr>
                <a:schemeClr val="accent5"/>
              </a:buClr>
              <a:buSzPct val="60000"/>
              <a:buFont typeface="Wingdings" charset="2"/>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00AEB5"/>
              </a:buClr>
              <a:buSzPct val="90000"/>
              <a:buFont typeface="Arial" panose="020B0604020202020204" pitchFamily="34" charset="0"/>
              <a:buNone/>
              <a:tabLst/>
              <a:defRPr/>
            </a:pPr>
            <a:r>
              <a:rPr kumimoji="0" lang="en-US" sz="2100" b="1"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Etiology of Central Sleep Apnea</a:t>
            </a:r>
            <a:r>
              <a:rPr kumimoji="0" lang="en-US" sz="2100" b="1" i="0" u="none" strike="noStrike" kern="1200" cap="none" spc="0" normalizeH="0" baseline="30000" noProof="0" dirty="0">
                <a:ln>
                  <a:noFill/>
                </a:ln>
                <a:solidFill>
                  <a:srgbClr val="33363E">
                    <a:lumMod val="50000"/>
                  </a:srgbClr>
                </a:solidFill>
                <a:effectLst/>
                <a:uLnTx/>
                <a:uFillTx/>
                <a:latin typeface="Calibri" panose="020F0502020204030204"/>
                <a:ea typeface="+mn-ea"/>
                <a:cs typeface="+mn-cs"/>
              </a:rPr>
              <a:t>1,2</a:t>
            </a:r>
          </a:p>
          <a:p>
            <a:pPr marL="0" marR="0" lvl="0" indent="0" algn="l" defTabSz="914400" rtl="0" eaLnBrk="1" fontAlgn="auto" latinLnBrk="0" hangingPunct="1">
              <a:lnSpc>
                <a:spcPct val="100000"/>
              </a:lnSpc>
              <a:spcBef>
                <a:spcPts val="0"/>
              </a:spcBef>
              <a:spcAft>
                <a:spcPts val="0"/>
              </a:spcAft>
              <a:buClr>
                <a:srgbClr val="00AEB5"/>
              </a:buClr>
              <a:buSzPct val="90000"/>
              <a:buFont typeface="Arial" panose="020B0604020202020204" pitchFamily="34" charset="0"/>
              <a:buNone/>
              <a:tabLst/>
              <a:defRPr/>
            </a:pPr>
            <a:endParaRPr kumimoji="0" lang="en-US" sz="2100" b="1"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endParaRPr>
          </a:p>
        </p:txBody>
      </p:sp>
      <p:sp>
        <p:nvSpPr>
          <p:cNvPr id="12" name="Content Placeholder 5"/>
          <p:cNvSpPr txBox="1">
            <a:spLocks/>
          </p:cNvSpPr>
          <p:nvPr/>
        </p:nvSpPr>
        <p:spPr>
          <a:xfrm>
            <a:off x="5430209" y="1004888"/>
            <a:ext cx="6484098" cy="5048413"/>
          </a:xfrm>
          <a:prstGeom prst="rect">
            <a:avLst/>
          </a:prstGeom>
          <a:noFill/>
        </p:spPr>
        <p:txBody>
          <a:bodyPr vert="horz" lIns="91440" tIns="45720" rIns="91440" bIns="45720" rtlCol="0" anchor="t">
            <a:noAutofit/>
          </a:bodyPr>
          <a:lstStyle>
            <a:defPPr>
              <a:defRPr lang="en-US"/>
            </a:defPPr>
            <a:lvl1pPr marL="342900" indent="-342900">
              <a:lnSpc>
                <a:spcPct val="100000"/>
              </a:lnSpc>
              <a:spcBef>
                <a:spcPts val="0"/>
              </a:spcBef>
              <a:spcAft>
                <a:spcPts val="2000"/>
              </a:spcAft>
              <a:buClr>
                <a:schemeClr val="accent1"/>
              </a:buClr>
              <a:buSzPct val="90000"/>
              <a:buFont typeface="Arial" panose="020B0604020202020204" pitchFamily="34" charset="0"/>
              <a:buChar char="•"/>
              <a:defRPr sz="2200">
                <a:solidFill>
                  <a:schemeClr val="tx1">
                    <a:lumMod val="75000"/>
                    <a:lumOff val="25000"/>
                  </a:schemeClr>
                </a:solidFill>
              </a:defRPr>
            </a:lvl1pPr>
            <a:lvl2pPr marL="685800" indent="-228600">
              <a:lnSpc>
                <a:spcPct val="90000"/>
              </a:lnSpc>
              <a:spcBef>
                <a:spcPts val="500"/>
              </a:spcBef>
              <a:buClr>
                <a:schemeClr val="accent6">
                  <a:lumMod val="75000"/>
                </a:schemeClr>
              </a:buClr>
              <a:buSzPct val="80000"/>
              <a:buFont typeface="Arial" charset="0"/>
              <a:buChar char="•"/>
              <a:defRPr sz="2200"/>
            </a:lvl2pPr>
            <a:lvl3pPr marL="1143000" indent="-228600">
              <a:lnSpc>
                <a:spcPct val="90000"/>
              </a:lnSpc>
              <a:spcBef>
                <a:spcPts val="500"/>
              </a:spcBef>
              <a:buClr>
                <a:schemeClr val="accent1"/>
              </a:buClr>
              <a:buSzPct val="70000"/>
              <a:buFont typeface="Wingdings" charset="2"/>
              <a:buChar char="§"/>
              <a:defRPr sz="2000"/>
            </a:lvl3pPr>
            <a:lvl4pPr marL="1600200" indent="-228600">
              <a:lnSpc>
                <a:spcPct val="90000"/>
              </a:lnSpc>
              <a:spcBef>
                <a:spcPts val="500"/>
              </a:spcBef>
              <a:buClr>
                <a:schemeClr val="accent6">
                  <a:lumMod val="75000"/>
                </a:schemeClr>
              </a:buClr>
              <a:buSzPct val="70000"/>
              <a:buFont typeface="Arial" charset="0"/>
              <a:buChar char="•"/>
            </a:lvl4pPr>
            <a:lvl5pPr marL="2057400" indent="-228600">
              <a:lnSpc>
                <a:spcPct val="90000"/>
              </a:lnSpc>
              <a:spcBef>
                <a:spcPts val="500"/>
              </a:spcBef>
              <a:buClr>
                <a:schemeClr val="accent5"/>
              </a:buClr>
              <a:buSzPct val="60000"/>
              <a:buFont typeface="Wingdings" charset="2"/>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1200"/>
              </a:spcAft>
              <a:buSzPct val="90000"/>
              <a:buNone/>
              <a:tabLst/>
              <a:defRPr/>
            </a:pPr>
            <a:r>
              <a:rPr kumimoji="0" lang="en-US" b="1"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Heart Failure</a:t>
            </a:r>
            <a:r>
              <a:rPr kumimoji="0" lang="en-US" b="1" i="0" u="none" strike="noStrike" kern="1200" cap="none" spc="0" normalizeH="0" baseline="30000" noProof="0" dirty="0">
                <a:ln>
                  <a:noFill/>
                </a:ln>
                <a:solidFill>
                  <a:srgbClr val="33363E">
                    <a:lumMod val="50000"/>
                  </a:srgbClr>
                </a:solidFill>
                <a:effectLst/>
                <a:uLnTx/>
                <a:uFillTx/>
                <a:latin typeface="Calibri" panose="020F0502020204030204"/>
                <a:ea typeface="+mn-ea"/>
                <a:cs typeface="+mn-cs"/>
              </a:rPr>
              <a:t>2,3</a:t>
            </a:r>
            <a:endParaRPr kumimoji="0" lang="en-US" b="1"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1200"/>
              </a:spcAft>
              <a:buSzPct val="90000"/>
              <a:tabLst/>
              <a:defRPr/>
            </a:pPr>
            <a:r>
              <a:rPr kumimoji="0" lang="en-US" b="0"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CSA occurs in 30–50% of patients with heart failure with reduced left ventricular ejection fraction (LVEF) and in 18–30% of HF patients with preserved LVEF</a:t>
            </a:r>
          </a:p>
          <a:p>
            <a:pPr marR="0" lvl="0" algn="l" defTabSz="914400" rtl="0" eaLnBrk="1" fontAlgn="auto" latinLnBrk="0" hangingPunct="1">
              <a:lnSpc>
                <a:spcPct val="100000"/>
              </a:lnSpc>
              <a:spcBef>
                <a:spcPts val="0"/>
              </a:spcBef>
              <a:spcAft>
                <a:spcPts val="1500"/>
              </a:spcAft>
              <a:buSzPct val="90000"/>
              <a:tabLst/>
              <a:defRPr/>
            </a:pPr>
            <a:r>
              <a:rPr kumimoji="0" lang="en-US" b="0"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70%+ of CSA patients have heart failure and/or reduced left ventricular ejection fraction (LVEF)</a:t>
            </a:r>
          </a:p>
          <a:p>
            <a:pPr marL="0" marR="0" lvl="0" indent="0" algn="l" defTabSz="914400" rtl="0" eaLnBrk="1" fontAlgn="auto" latinLnBrk="0" hangingPunct="1">
              <a:lnSpc>
                <a:spcPct val="100000"/>
              </a:lnSpc>
              <a:spcBef>
                <a:spcPts val="1200"/>
              </a:spcBef>
              <a:spcAft>
                <a:spcPts val="1200"/>
              </a:spcAft>
              <a:buSzPct val="90000"/>
              <a:buNone/>
              <a:tabLst/>
              <a:defRPr/>
            </a:pPr>
            <a:r>
              <a:rPr kumimoji="0" lang="en-US" b="1"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Atrial Fibrillation</a:t>
            </a:r>
            <a:r>
              <a:rPr kumimoji="0" lang="en-US" b="1" i="0" u="none" strike="noStrike" kern="1200" cap="none" spc="0" normalizeH="0" baseline="30000" noProof="0" dirty="0">
                <a:ln>
                  <a:noFill/>
                </a:ln>
                <a:solidFill>
                  <a:srgbClr val="33363E">
                    <a:lumMod val="50000"/>
                  </a:srgbClr>
                </a:solidFill>
                <a:effectLst/>
                <a:uLnTx/>
                <a:uFillTx/>
                <a:latin typeface="Calibri" panose="020F0502020204030204"/>
                <a:ea typeface="+mn-ea"/>
                <a:cs typeface="+mn-cs"/>
              </a:rPr>
              <a:t>2,4,5</a:t>
            </a:r>
            <a:endParaRPr kumimoji="0" lang="en-US" b="1"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1500"/>
              </a:spcAft>
              <a:buSzPct val="90000"/>
              <a:tabLst/>
              <a:defRPr/>
            </a:pPr>
            <a:r>
              <a:rPr kumimoji="0" lang="en-US" b="0"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CSA occurs in 10-30% of patients with atrial fibrillation</a:t>
            </a:r>
          </a:p>
          <a:p>
            <a:pPr marR="0" lvl="0" algn="l" defTabSz="914400" rtl="0" eaLnBrk="1" fontAlgn="auto" latinLnBrk="0" hangingPunct="1">
              <a:lnSpc>
                <a:spcPct val="100000"/>
              </a:lnSpc>
              <a:spcBef>
                <a:spcPts val="0"/>
              </a:spcBef>
              <a:spcAft>
                <a:spcPts val="1500"/>
              </a:spcAft>
              <a:buSzPct val="90000"/>
              <a:tabLst/>
              <a:defRPr/>
            </a:pPr>
            <a:r>
              <a:rPr kumimoji="0" lang="en-US" b="0" i="0" u="none" strike="noStrike" kern="1200" cap="none" spc="0" normalizeH="0" baseline="0" noProof="0" dirty="0">
                <a:ln>
                  <a:noFill/>
                </a:ln>
                <a:solidFill>
                  <a:srgbClr val="33363E">
                    <a:lumMod val="50000"/>
                  </a:srgbClr>
                </a:solidFill>
                <a:effectLst/>
                <a:uLnTx/>
                <a:uFillTx/>
                <a:latin typeface="Calibri" panose="020F0502020204030204"/>
                <a:ea typeface="+mn-ea"/>
                <a:cs typeface="+mn-cs"/>
              </a:rPr>
              <a:t>20+% of CSA patients have atrial fibrillation</a:t>
            </a:r>
          </a:p>
        </p:txBody>
      </p:sp>
      <p:sp>
        <p:nvSpPr>
          <p:cNvPr id="6" name="Slide Number Placeholder 5">
            <a:extLst>
              <a:ext uri="{FF2B5EF4-FFF2-40B4-BE49-F238E27FC236}">
                <a16:creationId xmlns:a16="http://schemas.microsoft.com/office/drawing/2014/main" id="{E2E80FF7-9A18-E05D-9A4F-E9E202E540F0}"/>
              </a:ext>
            </a:extLst>
          </p:cNvPr>
          <p:cNvSpPr>
            <a:spLocks noGrp="1"/>
          </p:cNvSpPr>
          <p:nvPr>
            <p:ph type="sldNum" sz="quarter" idx="12"/>
          </p:nvPr>
        </p:nvSpPr>
        <p:spPr/>
        <p:txBody>
          <a:bodyPr/>
          <a:lstStyle/>
          <a:p>
            <a:fld id="{21D51F98-DEF0-4E23-AE94-24E7CFC19B28}" type="slidenum">
              <a:rPr lang="en-US" smtClean="0"/>
              <a:t>15</a:t>
            </a:fld>
            <a:endParaRPr lang="en-US"/>
          </a:p>
        </p:txBody>
      </p:sp>
      <p:sp>
        <p:nvSpPr>
          <p:cNvPr id="9" name="Footer Placeholder 5">
            <a:extLst>
              <a:ext uri="{FF2B5EF4-FFF2-40B4-BE49-F238E27FC236}">
                <a16:creationId xmlns:a16="http://schemas.microsoft.com/office/drawing/2014/main" id="{20404DD3-8908-F876-E0D9-C763AA095AC4}"/>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39286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3"/>
          <p:cNvSpPr>
            <a:spLocks noGrp="1"/>
          </p:cNvSpPr>
          <p:nvPr>
            <p:ph type="title" idx="4294967295"/>
          </p:nvPr>
        </p:nvSpPr>
        <p:spPr>
          <a:xfrm>
            <a:off x="341745" y="169956"/>
            <a:ext cx="10972800" cy="762000"/>
          </a:xfrm>
        </p:spPr>
        <p:txBody>
          <a:bodyPr>
            <a:noAutofit/>
          </a:bodyPr>
          <a:lstStyle/>
          <a:p>
            <a:r>
              <a:rPr lang="en-US" sz="3200" b="1" dirty="0">
                <a:solidFill>
                  <a:schemeClr val="accent2"/>
                </a:solidFill>
                <a:latin typeface="+mn-lt"/>
              </a:rPr>
              <a:t>Sleep Disordered Breathing is Common in Heart Failure</a:t>
            </a:r>
            <a:br>
              <a:rPr lang="en-US" sz="3600" b="1" dirty="0">
                <a:solidFill>
                  <a:schemeClr val="accent2"/>
                </a:solidFill>
                <a:latin typeface="+mn-lt"/>
              </a:rPr>
            </a:br>
            <a:r>
              <a:rPr lang="en-US" sz="2800" b="1" i="1" dirty="0">
                <a:solidFill>
                  <a:schemeClr val="accent2"/>
                </a:solidFill>
                <a:latin typeface="+mn-lt"/>
              </a:rPr>
              <a:t>Untreated CSA symptoms can overlap HF symptoms</a:t>
            </a:r>
            <a:endParaRPr lang="en-US" sz="3200" b="1" i="1" dirty="0">
              <a:solidFill>
                <a:schemeClr val="accent2"/>
              </a:solidFill>
              <a:latin typeface="+mn-lt"/>
            </a:endParaRPr>
          </a:p>
        </p:txBody>
      </p:sp>
      <p:sp>
        <p:nvSpPr>
          <p:cNvPr id="7174" name="Slide Number Placeholder 10"/>
          <p:cNvSpPr txBox="1">
            <a:spLocks/>
          </p:cNvSpPr>
          <p:nvPr/>
        </p:nvSpPr>
        <p:spPr bwMode="auto">
          <a:xfrm>
            <a:off x="10058400" y="6381750"/>
            <a:ext cx="533400" cy="400050"/>
          </a:xfrm>
          <a:prstGeom prst="rect">
            <a:avLst/>
          </a:prstGeom>
          <a:noFill/>
          <a:ln w="9525">
            <a:noFill/>
            <a:miter lim="800000"/>
            <a:headEnd/>
            <a:tailEnd/>
          </a:ln>
        </p:spPr>
        <p:txBody>
          <a:bodyPr/>
          <a:lstStyle/>
          <a:p>
            <a:pPr algn="r" eaLnBrk="0" hangingPunct="0"/>
            <a:endParaRPr lang="en-GB" dirty="0">
              <a:solidFill>
                <a:schemeClr val="bg1"/>
              </a:solidFill>
            </a:endParaRPr>
          </a:p>
        </p:txBody>
      </p:sp>
      <p:graphicFrame>
        <p:nvGraphicFramePr>
          <p:cNvPr id="7" name="Chart 6"/>
          <p:cNvGraphicFramePr/>
          <p:nvPr>
            <p:extLst>
              <p:ext uri="{D42A27DB-BD31-4B8C-83A1-F6EECF244321}">
                <p14:modId xmlns:p14="http://schemas.microsoft.com/office/powerpoint/2010/main" val="2681186410"/>
              </p:ext>
            </p:extLst>
          </p:nvPr>
        </p:nvGraphicFramePr>
        <p:xfrm>
          <a:off x="577133" y="1056316"/>
          <a:ext cx="4554675" cy="482505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4"/>
          <p:cNvSpPr txBox="1">
            <a:spLocks noChangeArrowheads="1"/>
          </p:cNvSpPr>
          <p:nvPr/>
        </p:nvSpPr>
        <p:spPr bwMode="auto">
          <a:xfrm>
            <a:off x="265195" y="5881373"/>
            <a:ext cx="2667000" cy="400110"/>
          </a:xfrm>
          <a:prstGeom prst="rect">
            <a:avLst/>
          </a:prstGeom>
          <a:noFill/>
          <a:ln w="9525">
            <a:noFill/>
            <a:miter lim="800000"/>
            <a:headEnd/>
            <a:tailEnd/>
          </a:ln>
        </p:spPr>
        <p:txBody>
          <a:bodyPr wrap="square">
            <a:spAutoFit/>
          </a:bodyPr>
          <a:lstStyle/>
          <a:p>
            <a:r>
              <a:rPr lang="en-US" sz="1000" dirty="0">
                <a:latin typeface="Calibri" pitchFamily="34" charset="0"/>
                <a:cs typeface="Calibri" pitchFamily="34" charset="0"/>
              </a:rPr>
              <a:t>Roger et al.  Circulation 2011;123:e18-209</a:t>
            </a:r>
          </a:p>
          <a:p>
            <a:r>
              <a:rPr lang="en-US" sz="1000" dirty="0">
                <a:latin typeface="Calibri" pitchFamily="34" charset="0"/>
                <a:cs typeface="Calibri" pitchFamily="34" charset="0"/>
              </a:rPr>
              <a:t>Oldenburg et al. </a:t>
            </a:r>
            <a:r>
              <a:rPr lang="en-US" sz="1000" dirty="0" err="1">
                <a:latin typeface="Calibri" pitchFamily="34" charset="0"/>
                <a:cs typeface="Calibri" pitchFamily="34" charset="0"/>
              </a:rPr>
              <a:t>Eur</a:t>
            </a:r>
            <a:r>
              <a:rPr lang="en-US" sz="1000" dirty="0">
                <a:latin typeface="Calibri" pitchFamily="34" charset="0"/>
                <a:cs typeface="Calibri" pitchFamily="34" charset="0"/>
              </a:rPr>
              <a:t> J Heart Fail;20079:251-7</a:t>
            </a:r>
          </a:p>
        </p:txBody>
      </p:sp>
      <p:sp>
        <p:nvSpPr>
          <p:cNvPr id="9" name="Content Placeholder 3">
            <a:extLst>
              <a:ext uri="{FF2B5EF4-FFF2-40B4-BE49-F238E27FC236}">
                <a16:creationId xmlns:a16="http://schemas.microsoft.com/office/drawing/2014/main" id="{5A9AF5D6-7BCA-44D1-BE0F-F3318E72C2EC}"/>
              </a:ext>
            </a:extLst>
          </p:cNvPr>
          <p:cNvSpPr txBox="1">
            <a:spLocks/>
          </p:cNvSpPr>
          <p:nvPr/>
        </p:nvSpPr>
        <p:spPr>
          <a:xfrm>
            <a:off x="5951188" y="1071569"/>
            <a:ext cx="6061304" cy="5020975"/>
          </a:xfrm>
          <a:prstGeom prst="rect">
            <a:avLst/>
          </a:prstGeom>
          <a:solidFill>
            <a:schemeClr val="bg1"/>
          </a:solidFill>
        </p:spPr>
        <p:txBody>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Many patients with CSA complain of symptoms which </a:t>
            </a:r>
            <a:r>
              <a:rPr lang="en-US" altLang="en-US" sz="2000" dirty="0"/>
              <a:t>may be multifactorial:</a:t>
            </a:r>
          </a:p>
          <a:p>
            <a:pPr lvl="1"/>
            <a:r>
              <a:rPr lang="en-US" altLang="en-US" sz="2000" dirty="0"/>
              <a:t>Fatigue</a:t>
            </a:r>
          </a:p>
          <a:p>
            <a:pPr lvl="2"/>
            <a:r>
              <a:rPr lang="en-US" altLang="en-US" sz="1800" dirty="0"/>
              <a:t>Low cardiac index</a:t>
            </a:r>
          </a:p>
          <a:p>
            <a:pPr lvl="2"/>
            <a:r>
              <a:rPr lang="en-US" altLang="en-US" sz="1800" dirty="0"/>
              <a:t>Medication side-effects</a:t>
            </a:r>
          </a:p>
          <a:p>
            <a:pPr lvl="2"/>
            <a:r>
              <a:rPr lang="en-US" altLang="en-US" sz="1800" dirty="0"/>
              <a:t>Depression</a:t>
            </a:r>
          </a:p>
          <a:p>
            <a:pPr lvl="2"/>
            <a:r>
              <a:rPr lang="en-US" altLang="en-US" sz="1800" dirty="0"/>
              <a:t>Co-existent medical problems</a:t>
            </a:r>
          </a:p>
          <a:p>
            <a:pPr lvl="1"/>
            <a:r>
              <a:rPr lang="en-US" altLang="en-US" sz="2000" dirty="0"/>
              <a:t>Frequent hospitalizations</a:t>
            </a:r>
          </a:p>
          <a:p>
            <a:pPr lvl="1"/>
            <a:r>
              <a:rPr lang="en-US" altLang="en-US" sz="2000" dirty="0"/>
              <a:t>Nocturia</a:t>
            </a:r>
          </a:p>
          <a:p>
            <a:pPr lvl="1"/>
            <a:r>
              <a:rPr lang="en-US" altLang="en-US" sz="2000" dirty="0"/>
              <a:t>Frequent awakenings</a:t>
            </a:r>
          </a:p>
          <a:p>
            <a:r>
              <a:rPr lang="en-US" altLang="en-US" sz="2000" dirty="0"/>
              <a:t>CSA patients often have apneas observed by bed partners</a:t>
            </a:r>
          </a:p>
          <a:p>
            <a:r>
              <a:rPr lang="en-US" altLang="en-US" sz="2000" dirty="0"/>
              <a:t>CSA patients frequently do not snore</a:t>
            </a:r>
          </a:p>
          <a:p>
            <a:r>
              <a:rPr lang="en-US" altLang="en-US" sz="2000" dirty="0"/>
              <a:t>CSA patients frequently are not aware that they have arousals</a:t>
            </a:r>
          </a:p>
        </p:txBody>
      </p:sp>
      <p:sp>
        <p:nvSpPr>
          <p:cNvPr id="12" name="TextBox 11">
            <a:extLst>
              <a:ext uri="{FF2B5EF4-FFF2-40B4-BE49-F238E27FC236}">
                <a16:creationId xmlns:a16="http://schemas.microsoft.com/office/drawing/2014/main" id="{0608AAC4-6894-40AF-8310-A27DFD4DB298}"/>
              </a:ext>
            </a:extLst>
          </p:cNvPr>
          <p:cNvSpPr txBox="1"/>
          <p:nvPr/>
        </p:nvSpPr>
        <p:spPr>
          <a:xfrm>
            <a:off x="9423838" y="5923267"/>
            <a:ext cx="2768162" cy="400110"/>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Costanzo et al., JACC </a:t>
            </a:r>
            <a:r>
              <a:rPr lang="en-US" sz="1000" dirty="0">
                <a:solidFill>
                  <a:prstClr val="black"/>
                </a:solidFill>
              </a:rPr>
              <a:t>2015; 65(1):72-84</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Arzt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JACC: Heart Fail 2016</a:t>
            </a:r>
            <a:r>
              <a:rPr lang="en-US" sz="1000" dirty="0">
                <a:solidFill>
                  <a:prstClr val="black"/>
                </a:solidFill>
              </a:rPr>
              <a:t>; 4(2):116-125</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728ED5C-526E-4E51-9FE4-D2A49E39CD2C}"/>
              </a:ext>
            </a:extLst>
          </p:cNvPr>
          <p:cNvSpPr>
            <a:spLocks noGrp="1"/>
          </p:cNvSpPr>
          <p:nvPr>
            <p:ph type="sldNum" sz="quarter" idx="12"/>
          </p:nvPr>
        </p:nvSpPr>
        <p:spPr/>
        <p:txBody>
          <a:bodyPr/>
          <a:lstStyle/>
          <a:p>
            <a:fld id="{21D51F98-DEF0-4E23-AE94-24E7CFC19B28}" type="slidenum">
              <a:rPr lang="en-US" smtClean="0"/>
              <a:t>16</a:t>
            </a:fld>
            <a:endParaRPr lang="en-US"/>
          </a:p>
        </p:txBody>
      </p:sp>
      <p:sp>
        <p:nvSpPr>
          <p:cNvPr id="5" name="Footer Placeholder 5">
            <a:extLst>
              <a:ext uri="{FF2B5EF4-FFF2-40B4-BE49-F238E27FC236}">
                <a16:creationId xmlns:a16="http://schemas.microsoft.com/office/drawing/2014/main" id="{AEAE5E6F-3DFD-EBC0-73DC-0EF8897B04C5}"/>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96392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50FAE6A9-9B8F-4844-9CE6-2FC7789FE250}"/>
              </a:ext>
            </a:extLst>
          </p:cNvPr>
          <p:cNvSpPr/>
          <p:nvPr/>
        </p:nvSpPr>
        <p:spPr>
          <a:xfrm>
            <a:off x="1171647" y="4051200"/>
            <a:ext cx="2397100" cy="1569093"/>
          </a:xfrm>
          <a:prstGeom prst="roundRect">
            <a:avLst>
              <a:gd name="adj" fmla="val 5780"/>
            </a:avLst>
          </a:prstGeom>
          <a:solidFill>
            <a:srgbClr val="FFFF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4"/>
          <p:cNvSpPr txBox="1">
            <a:spLocks noChangeArrowheads="1"/>
          </p:cNvSpPr>
          <p:nvPr/>
        </p:nvSpPr>
        <p:spPr bwMode="auto">
          <a:xfrm>
            <a:off x="221649" y="6223754"/>
            <a:ext cx="2667000" cy="2154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Oldenburg et al. Eur J Heart Fail; 2007; 9:251-7</a:t>
            </a:r>
          </a:p>
        </p:txBody>
      </p:sp>
      <p:sp>
        <p:nvSpPr>
          <p:cNvPr id="14" name="Rounded Rectangle 11">
            <a:extLst>
              <a:ext uri="{FF2B5EF4-FFF2-40B4-BE49-F238E27FC236}">
                <a16:creationId xmlns:a16="http://schemas.microsoft.com/office/drawing/2014/main" id="{D82A0572-24B6-4B2D-8D15-187E4988969D}"/>
              </a:ext>
            </a:extLst>
          </p:cNvPr>
          <p:cNvSpPr/>
          <p:nvPr/>
        </p:nvSpPr>
        <p:spPr>
          <a:xfrm>
            <a:off x="4597795" y="1450749"/>
            <a:ext cx="2397100" cy="1569093"/>
          </a:xfrm>
          <a:prstGeom prst="roundRect">
            <a:avLst>
              <a:gd name="adj" fmla="val 578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3">
            <a:extLst>
              <a:ext uri="{FF2B5EF4-FFF2-40B4-BE49-F238E27FC236}">
                <a16:creationId xmlns:a16="http://schemas.microsoft.com/office/drawing/2014/main" id="{C5B41838-0482-4585-B2DA-B8D88B3FA6C5}"/>
              </a:ext>
            </a:extLst>
          </p:cNvPr>
          <p:cNvSpPr>
            <a:spLocks/>
          </p:cNvSpPr>
          <p:nvPr/>
        </p:nvSpPr>
        <p:spPr bwMode="auto">
          <a:xfrm>
            <a:off x="2047050" y="4835747"/>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21">
            <a:extLst>
              <a:ext uri="{FF2B5EF4-FFF2-40B4-BE49-F238E27FC236}">
                <a16:creationId xmlns:a16="http://schemas.microsoft.com/office/drawing/2014/main" id="{BE48A869-039F-4453-92A7-65A91DDCDACB}"/>
              </a:ext>
            </a:extLst>
          </p:cNvPr>
          <p:cNvSpPr>
            <a:spLocks/>
          </p:cNvSpPr>
          <p:nvPr/>
        </p:nvSpPr>
        <p:spPr bwMode="auto">
          <a:xfrm>
            <a:off x="1799310" y="4302966"/>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2"/>
          </a:solidFill>
          <a:ln w="9525">
            <a:solidFill>
              <a:schemeClr val="accent2"/>
            </a:solid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2">
            <a:extLst>
              <a:ext uri="{FF2B5EF4-FFF2-40B4-BE49-F238E27FC236}">
                <a16:creationId xmlns:a16="http://schemas.microsoft.com/office/drawing/2014/main" id="{CAFF824E-2BD6-4982-95BA-7B527EC47393}"/>
              </a:ext>
            </a:extLst>
          </p:cNvPr>
          <p:cNvSpPr>
            <a:spLocks/>
          </p:cNvSpPr>
          <p:nvPr/>
        </p:nvSpPr>
        <p:spPr bwMode="auto">
          <a:xfrm>
            <a:off x="2047050" y="4302966"/>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2"/>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30">
            <a:extLst>
              <a:ext uri="{FF2B5EF4-FFF2-40B4-BE49-F238E27FC236}">
                <a16:creationId xmlns:a16="http://schemas.microsoft.com/office/drawing/2014/main" id="{398355AD-1741-470C-9E76-DE2B3D2CCDCD}"/>
              </a:ext>
            </a:extLst>
          </p:cNvPr>
          <p:cNvSpPr>
            <a:spLocks/>
          </p:cNvSpPr>
          <p:nvPr/>
        </p:nvSpPr>
        <p:spPr bwMode="auto">
          <a:xfrm>
            <a:off x="2542532" y="4302966"/>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gradFill flip="none" rotWithShape="1">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14">
            <a:extLst>
              <a:ext uri="{FF2B5EF4-FFF2-40B4-BE49-F238E27FC236}">
                <a16:creationId xmlns:a16="http://schemas.microsoft.com/office/drawing/2014/main" id="{04C5A7AD-2626-49F8-AAC6-AAA71BFC5657}"/>
              </a:ext>
            </a:extLst>
          </p:cNvPr>
          <p:cNvSpPr>
            <a:spLocks/>
          </p:cNvSpPr>
          <p:nvPr/>
        </p:nvSpPr>
        <p:spPr bwMode="auto">
          <a:xfrm>
            <a:off x="2790272" y="4835747"/>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D28F4EA3-B7EC-4763-9659-D9F2E1518C9A}"/>
              </a:ext>
            </a:extLst>
          </p:cNvPr>
          <p:cNvSpPr>
            <a:spLocks/>
          </p:cNvSpPr>
          <p:nvPr/>
        </p:nvSpPr>
        <p:spPr bwMode="auto">
          <a:xfrm>
            <a:off x="2790272" y="4302966"/>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ontent Placeholder 1">
            <a:extLst>
              <a:ext uri="{FF2B5EF4-FFF2-40B4-BE49-F238E27FC236}">
                <a16:creationId xmlns:a16="http://schemas.microsoft.com/office/drawing/2014/main" id="{69D20FD8-2052-49AA-BEB3-4E3B9070F131}"/>
              </a:ext>
            </a:extLst>
          </p:cNvPr>
          <p:cNvSpPr txBox="1">
            <a:spLocks/>
          </p:cNvSpPr>
          <p:nvPr/>
        </p:nvSpPr>
        <p:spPr>
          <a:xfrm>
            <a:off x="4631065" y="1521114"/>
            <a:ext cx="2377467" cy="389857"/>
          </a:xfrm>
          <a:prstGeom prst="rect">
            <a:avLst/>
          </a:prstGeom>
        </p:spPr>
        <p:txBody>
          <a:bodyPr vert="horz" lIns="60511" tIns="30256" rIns="60511" bIns="30256" rtlCol="0">
            <a:noAutofit/>
          </a:bodyPr>
          <a:lstStyle>
            <a:lvl1pPr marL="194310" indent="-194310" algn="l" defTabSz="777240" rtl="0" eaLnBrk="1" latinLnBrk="0" hangingPunct="1">
              <a:lnSpc>
                <a:spcPct val="90000"/>
              </a:lnSpc>
              <a:spcBef>
                <a:spcPts val="850"/>
              </a:spcBef>
              <a:buClr>
                <a:schemeClr val="accent1"/>
              </a:buClr>
              <a:buSzPct val="90000"/>
              <a:buFont typeface="Wingdings" charset="2"/>
              <a:buChar char="§"/>
              <a:defRPr sz="204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Clr>
                <a:schemeClr val="tx1"/>
              </a:buClr>
              <a:buSzPct val="80000"/>
              <a:buFont typeface="Arial" charset="0"/>
              <a:buChar char="•"/>
              <a:defRPr sz="187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Clr>
                <a:schemeClr val="accent1"/>
              </a:buClr>
              <a:buSzPct val="70000"/>
              <a:buFont typeface="Wingdings" charset="2"/>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Clr>
                <a:schemeClr val="tx1"/>
              </a:buClr>
              <a:buSzPct val="70000"/>
              <a:buFont typeface="Arial"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Clr>
                <a:schemeClr val="accent5"/>
              </a:buClr>
              <a:buSzPct val="60000"/>
              <a:buFont typeface="Wingdings" charset="2"/>
              <a:buChar char="§"/>
              <a:defRPr sz="136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90000"/>
              </a:lnSpc>
              <a:spcBef>
                <a:spcPts val="850"/>
              </a:spcBef>
              <a:spcAft>
                <a:spcPts val="0"/>
              </a:spcAft>
              <a:buClr>
                <a:srgbClr val="4472C4"/>
              </a:buClr>
              <a:buSzPct val="90000"/>
              <a:buFont typeface="Wingdings" charset="2"/>
              <a:buNone/>
              <a:tabLst/>
              <a:defRPr/>
            </a:pPr>
            <a:r>
              <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rPr>
              <a:t>For every 10 heart failure patients…</a:t>
            </a:r>
          </a:p>
        </p:txBody>
      </p:sp>
      <p:sp>
        <p:nvSpPr>
          <p:cNvPr id="26" name="Freeform 13">
            <a:extLst>
              <a:ext uri="{FF2B5EF4-FFF2-40B4-BE49-F238E27FC236}">
                <a16:creationId xmlns:a16="http://schemas.microsoft.com/office/drawing/2014/main" id="{2699E188-AA15-4C99-A5FB-076FD468371F}"/>
              </a:ext>
            </a:extLst>
          </p:cNvPr>
          <p:cNvSpPr>
            <a:spLocks/>
          </p:cNvSpPr>
          <p:nvPr/>
        </p:nvSpPr>
        <p:spPr bwMode="auto">
          <a:xfrm>
            <a:off x="1799310" y="4835747"/>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4">
            <a:extLst>
              <a:ext uri="{FF2B5EF4-FFF2-40B4-BE49-F238E27FC236}">
                <a16:creationId xmlns:a16="http://schemas.microsoft.com/office/drawing/2014/main" id="{CCE3ADA4-1B93-43E6-B887-47FC45D2F3CD}"/>
              </a:ext>
            </a:extLst>
          </p:cNvPr>
          <p:cNvSpPr>
            <a:spLocks/>
          </p:cNvSpPr>
          <p:nvPr/>
        </p:nvSpPr>
        <p:spPr bwMode="auto">
          <a:xfrm>
            <a:off x="2542532" y="4835747"/>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5">
            <a:extLst>
              <a:ext uri="{FF2B5EF4-FFF2-40B4-BE49-F238E27FC236}">
                <a16:creationId xmlns:a16="http://schemas.microsoft.com/office/drawing/2014/main" id="{FAF630F5-095F-4415-B2B0-D370E9111B62}"/>
              </a:ext>
            </a:extLst>
          </p:cNvPr>
          <p:cNvSpPr>
            <a:spLocks/>
          </p:cNvSpPr>
          <p:nvPr/>
        </p:nvSpPr>
        <p:spPr bwMode="auto">
          <a:xfrm>
            <a:off x="2294791" y="4835747"/>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1">
            <a:extLst>
              <a:ext uri="{FF2B5EF4-FFF2-40B4-BE49-F238E27FC236}">
                <a16:creationId xmlns:a16="http://schemas.microsoft.com/office/drawing/2014/main" id="{99E59342-B651-43C8-87F2-9C9B76051010}"/>
              </a:ext>
            </a:extLst>
          </p:cNvPr>
          <p:cNvSpPr>
            <a:spLocks/>
          </p:cNvSpPr>
          <p:nvPr/>
        </p:nvSpPr>
        <p:spPr bwMode="auto">
          <a:xfrm>
            <a:off x="6024186" y="2374602"/>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8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2">
            <a:extLst>
              <a:ext uri="{FF2B5EF4-FFF2-40B4-BE49-F238E27FC236}">
                <a16:creationId xmlns:a16="http://schemas.microsoft.com/office/drawing/2014/main" id="{3B8288B8-E1B9-4131-9BEA-FA41C97727DE}"/>
              </a:ext>
            </a:extLst>
          </p:cNvPr>
          <p:cNvSpPr>
            <a:spLocks/>
          </p:cNvSpPr>
          <p:nvPr/>
        </p:nvSpPr>
        <p:spPr bwMode="auto">
          <a:xfrm>
            <a:off x="6296865" y="2374602"/>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8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0">
            <a:extLst>
              <a:ext uri="{FF2B5EF4-FFF2-40B4-BE49-F238E27FC236}">
                <a16:creationId xmlns:a16="http://schemas.microsoft.com/office/drawing/2014/main" id="{85F5028A-62B3-4C16-AE29-9A7A43F1A740}"/>
              </a:ext>
            </a:extLst>
          </p:cNvPr>
          <p:cNvSpPr>
            <a:spLocks/>
          </p:cNvSpPr>
          <p:nvPr/>
        </p:nvSpPr>
        <p:spPr bwMode="auto">
          <a:xfrm>
            <a:off x="5751508" y="2374602"/>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gradFill flip="none" rotWithShape="1">
            <a:gsLst>
              <a:gs pos="0">
                <a:schemeClr val="accent1"/>
              </a:gs>
              <a:gs pos="86000">
                <a:schemeClr val="accent3">
                  <a:lumMod val="60000"/>
                  <a:lumOff val="40000"/>
                </a:schemeClr>
              </a:gs>
            </a:gsLst>
            <a:lin ang="0" scaled="1"/>
            <a:tileRect/>
          </a:gra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14">
            <a:extLst>
              <a:ext uri="{FF2B5EF4-FFF2-40B4-BE49-F238E27FC236}">
                <a16:creationId xmlns:a16="http://schemas.microsoft.com/office/drawing/2014/main" id="{D3E1CC78-9A52-416D-B841-5C9476EE21EF}"/>
              </a:ext>
            </a:extLst>
          </p:cNvPr>
          <p:cNvSpPr>
            <a:spLocks/>
          </p:cNvSpPr>
          <p:nvPr/>
        </p:nvSpPr>
        <p:spPr bwMode="auto">
          <a:xfrm>
            <a:off x="5477494" y="1856608"/>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5">
            <a:extLst>
              <a:ext uri="{FF2B5EF4-FFF2-40B4-BE49-F238E27FC236}">
                <a16:creationId xmlns:a16="http://schemas.microsoft.com/office/drawing/2014/main" id="{0B1500AE-FFAA-41C1-8FD8-FE4B609D389A}"/>
              </a:ext>
            </a:extLst>
          </p:cNvPr>
          <p:cNvSpPr>
            <a:spLocks/>
          </p:cNvSpPr>
          <p:nvPr/>
        </p:nvSpPr>
        <p:spPr bwMode="auto">
          <a:xfrm>
            <a:off x="5750618" y="1856608"/>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6">
            <a:extLst>
              <a:ext uri="{FF2B5EF4-FFF2-40B4-BE49-F238E27FC236}">
                <a16:creationId xmlns:a16="http://schemas.microsoft.com/office/drawing/2014/main" id="{A98EF187-16DE-429D-B948-E0128D1BE2FF}"/>
              </a:ext>
            </a:extLst>
          </p:cNvPr>
          <p:cNvSpPr>
            <a:spLocks/>
          </p:cNvSpPr>
          <p:nvPr/>
        </p:nvSpPr>
        <p:spPr bwMode="auto">
          <a:xfrm>
            <a:off x="6023742" y="1856608"/>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7">
            <a:extLst>
              <a:ext uri="{FF2B5EF4-FFF2-40B4-BE49-F238E27FC236}">
                <a16:creationId xmlns:a16="http://schemas.microsoft.com/office/drawing/2014/main" id="{E040BCD6-E503-4836-98C1-82577F90C7CB}"/>
              </a:ext>
            </a:extLst>
          </p:cNvPr>
          <p:cNvSpPr>
            <a:spLocks/>
          </p:cNvSpPr>
          <p:nvPr/>
        </p:nvSpPr>
        <p:spPr bwMode="auto">
          <a:xfrm>
            <a:off x="6296865" y="1856608"/>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E3A574-88E8-400A-9688-F666FD5C634B}"/>
              </a:ext>
            </a:extLst>
          </p:cNvPr>
          <p:cNvSpPr txBox="1"/>
          <p:nvPr/>
        </p:nvSpPr>
        <p:spPr>
          <a:xfrm>
            <a:off x="4450044" y="3010645"/>
            <a:ext cx="26117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&gt;7 of them will have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some form of SDB</a:t>
            </a:r>
          </a:p>
        </p:txBody>
      </p:sp>
      <p:sp>
        <p:nvSpPr>
          <p:cNvPr id="50" name="Freeform 18">
            <a:extLst>
              <a:ext uri="{FF2B5EF4-FFF2-40B4-BE49-F238E27FC236}">
                <a16:creationId xmlns:a16="http://schemas.microsoft.com/office/drawing/2014/main" id="{80C317A5-E1B7-4EA8-8C96-6ED92D3B24CA}"/>
              </a:ext>
            </a:extLst>
          </p:cNvPr>
          <p:cNvSpPr>
            <a:spLocks/>
          </p:cNvSpPr>
          <p:nvPr/>
        </p:nvSpPr>
        <p:spPr bwMode="auto">
          <a:xfrm>
            <a:off x="2294791" y="4302966"/>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2"/>
          </a:soli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Rounded Rectangle 11">
            <a:extLst>
              <a:ext uri="{FF2B5EF4-FFF2-40B4-BE49-F238E27FC236}">
                <a16:creationId xmlns:a16="http://schemas.microsoft.com/office/drawing/2014/main" id="{7FFCE95C-4CBB-41FE-856D-92A569F973E8}"/>
              </a:ext>
            </a:extLst>
          </p:cNvPr>
          <p:cNvSpPr/>
          <p:nvPr/>
        </p:nvSpPr>
        <p:spPr>
          <a:xfrm>
            <a:off x="8060712" y="4063959"/>
            <a:ext cx="2397100" cy="1569093"/>
          </a:xfrm>
          <a:prstGeom prst="roundRect">
            <a:avLst>
              <a:gd name="adj" fmla="val 5780"/>
            </a:avLst>
          </a:prstGeom>
          <a:solidFill>
            <a:srgbClr val="FFFFFF">
              <a:alpha val="80000"/>
            </a:srgb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Freeform 13">
            <a:extLst>
              <a:ext uri="{FF2B5EF4-FFF2-40B4-BE49-F238E27FC236}">
                <a16:creationId xmlns:a16="http://schemas.microsoft.com/office/drawing/2014/main" id="{1AB40A15-8444-4863-AAEE-C5D16B6B9D73}"/>
              </a:ext>
            </a:extLst>
          </p:cNvPr>
          <p:cNvSpPr>
            <a:spLocks/>
          </p:cNvSpPr>
          <p:nvPr/>
        </p:nvSpPr>
        <p:spPr bwMode="auto">
          <a:xfrm>
            <a:off x="8894337" y="4857075"/>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02E51735-C076-4520-A3BE-D1D95D4394B6}"/>
              </a:ext>
            </a:extLst>
          </p:cNvPr>
          <p:cNvSpPr>
            <a:spLocks/>
          </p:cNvSpPr>
          <p:nvPr/>
        </p:nvSpPr>
        <p:spPr bwMode="auto">
          <a:xfrm>
            <a:off x="8643027" y="4319229"/>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lumMod val="40000"/>
              <a:lumOff val="60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4F01D42E-088C-4EF8-AEC5-4E35C85F18C0}"/>
              </a:ext>
            </a:extLst>
          </p:cNvPr>
          <p:cNvSpPr>
            <a:spLocks/>
          </p:cNvSpPr>
          <p:nvPr/>
        </p:nvSpPr>
        <p:spPr bwMode="auto">
          <a:xfrm>
            <a:off x="8899360" y="4319229"/>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lumMod val="40000"/>
              <a:lumOff val="60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30">
            <a:extLst>
              <a:ext uri="{FF2B5EF4-FFF2-40B4-BE49-F238E27FC236}">
                <a16:creationId xmlns:a16="http://schemas.microsoft.com/office/drawing/2014/main" id="{B575C858-9413-4502-80C2-74E8F3AEC6D7}"/>
              </a:ext>
            </a:extLst>
          </p:cNvPr>
          <p:cNvSpPr>
            <a:spLocks/>
          </p:cNvSpPr>
          <p:nvPr/>
        </p:nvSpPr>
        <p:spPr bwMode="auto">
          <a:xfrm>
            <a:off x="9379061" y="4319229"/>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14">
            <a:extLst>
              <a:ext uri="{FF2B5EF4-FFF2-40B4-BE49-F238E27FC236}">
                <a16:creationId xmlns:a16="http://schemas.microsoft.com/office/drawing/2014/main" id="{113C03E6-C45A-46E4-B74A-5F7CFA98B5EF}"/>
              </a:ext>
            </a:extLst>
          </p:cNvPr>
          <p:cNvSpPr>
            <a:spLocks/>
          </p:cNvSpPr>
          <p:nvPr/>
        </p:nvSpPr>
        <p:spPr bwMode="auto">
          <a:xfrm>
            <a:off x="9633989" y="4857075"/>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16">
            <a:extLst>
              <a:ext uri="{FF2B5EF4-FFF2-40B4-BE49-F238E27FC236}">
                <a16:creationId xmlns:a16="http://schemas.microsoft.com/office/drawing/2014/main" id="{164F79C8-CFDE-44C7-8C02-4A08CCEF0F7F}"/>
              </a:ext>
            </a:extLst>
          </p:cNvPr>
          <p:cNvSpPr>
            <a:spLocks/>
          </p:cNvSpPr>
          <p:nvPr/>
        </p:nvSpPr>
        <p:spPr bwMode="auto">
          <a:xfrm>
            <a:off x="9633989" y="4319229"/>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FEED7181-1397-4DB4-8F10-AABC861AFC4C}"/>
              </a:ext>
            </a:extLst>
          </p:cNvPr>
          <p:cNvSpPr>
            <a:spLocks/>
          </p:cNvSpPr>
          <p:nvPr/>
        </p:nvSpPr>
        <p:spPr bwMode="auto">
          <a:xfrm>
            <a:off x="8643027" y="4857075"/>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14">
            <a:extLst>
              <a:ext uri="{FF2B5EF4-FFF2-40B4-BE49-F238E27FC236}">
                <a16:creationId xmlns:a16="http://schemas.microsoft.com/office/drawing/2014/main" id="{B9412FBC-D332-4F2A-BC1C-7B4D37EF7520}"/>
              </a:ext>
            </a:extLst>
          </p:cNvPr>
          <p:cNvSpPr>
            <a:spLocks/>
          </p:cNvSpPr>
          <p:nvPr/>
        </p:nvSpPr>
        <p:spPr bwMode="auto">
          <a:xfrm>
            <a:off x="9385525" y="4857075"/>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15">
            <a:extLst>
              <a:ext uri="{FF2B5EF4-FFF2-40B4-BE49-F238E27FC236}">
                <a16:creationId xmlns:a16="http://schemas.microsoft.com/office/drawing/2014/main" id="{389A293E-3F8D-4063-B22B-2AA2CB1FD6C8}"/>
              </a:ext>
            </a:extLst>
          </p:cNvPr>
          <p:cNvSpPr>
            <a:spLocks/>
          </p:cNvSpPr>
          <p:nvPr/>
        </p:nvSpPr>
        <p:spPr bwMode="auto">
          <a:xfrm>
            <a:off x="9134513" y="4857075"/>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bg1">
              <a:lumMod val="75000"/>
            </a:schemeClr>
          </a:solidFill>
          <a:ln w="9525">
            <a:noFill/>
            <a:round/>
            <a:headEnd/>
            <a:tailEnd/>
          </a:ln>
        </p:spPr>
        <p:txBody>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18">
            <a:extLst>
              <a:ext uri="{FF2B5EF4-FFF2-40B4-BE49-F238E27FC236}">
                <a16:creationId xmlns:a16="http://schemas.microsoft.com/office/drawing/2014/main" id="{883C542A-DA9A-49C1-A871-6A6BC5BD882E}"/>
              </a:ext>
            </a:extLst>
          </p:cNvPr>
          <p:cNvSpPr>
            <a:spLocks/>
          </p:cNvSpPr>
          <p:nvPr/>
        </p:nvSpPr>
        <p:spPr bwMode="auto">
          <a:xfrm>
            <a:off x="9131407" y="4319229"/>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lumMod val="40000"/>
              <a:lumOff val="60000"/>
            </a:schemeClr>
          </a:soli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BBAD862B-8FD5-4E02-8DB0-77516C0F25E0}"/>
              </a:ext>
            </a:extLst>
          </p:cNvPr>
          <p:cNvSpPr txBox="1"/>
          <p:nvPr/>
        </p:nvSpPr>
        <p:spPr>
          <a:xfrm>
            <a:off x="984935" y="5620293"/>
            <a:ext cx="26117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 4 of them will have Obstructive Sleep Apnea</a:t>
            </a:r>
          </a:p>
        </p:txBody>
      </p:sp>
      <p:sp>
        <p:nvSpPr>
          <p:cNvPr id="78" name="TextBox 77">
            <a:extLst>
              <a:ext uri="{FF2B5EF4-FFF2-40B4-BE49-F238E27FC236}">
                <a16:creationId xmlns:a16="http://schemas.microsoft.com/office/drawing/2014/main" id="{594EC5BD-C2EE-44D7-9AC3-36FE3416CCA8}"/>
              </a:ext>
            </a:extLst>
          </p:cNvPr>
          <p:cNvSpPr txBox="1"/>
          <p:nvPr/>
        </p:nvSpPr>
        <p:spPr>
          <a:xfrm>
            <a:off x="7953401" y="5620293"/>
            <a:ext cx="26117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4 of them will have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Central Sleep Apnea</a:t>
            </a:r>
          </a:p>
        </p:txBody>
      </p:sp>
      <p:sp>
        <p:nvSpPr>
          <p:cNvPr id="3" name="TextBox 2">
            <a:extLst>
              <a:ext uri="{FF2B5EF4-FFF2-40B4-BE49-F238E27FC236}">
                <a16:creationId xmlns:a16="http://schemas.microsoft.com/office/drawing/2014/main" id="{B0D858B6-25EC-43F9-97FC-2FB2A7B99D90}"/>
              </a:ext>
            </a:extLst>
          </p:cNvPr>
          <p:cNvSpPr txBox="1"/>
          <p:nvPr/>
        </p:nvSpPr>
        <p:spPr>
          <a:xfrm>
            <a:off x="391528" y="967297"/>
            <a:ext cx="405316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use of screening tools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may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help identify who needs a sleep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Epworth Sleepiness Score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STOP-BANG (&gt;3)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Generic tool to assess for fatigue, apneas,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9" name="TextBox 78">
            <a:extLst>
              <a:ext uri="{FF2B5EF4-FFF2-40B4-BE49-F238E27FC236}">
                <a16:creationId xmlns:a16="http://schemas.microsoft.com/office/drawing/2014/main" id="{3181C925-E03D-4E02-8EFE-1CC8B5B869E5}"/>
              </a:ext>
            </a:extLst>
          </p:cNvPr>
          <p:cNvSpPr txBox="1"/>
          <p:nvPr/>
        </p:nvSpPr>
        <p:spPr>
          <a:xfrm>
            <a:off x="7401087" y="992891"/>
            <a:ext cx="43145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Think about SDB when patients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Ongoing fatigue despite medical mgt and HF stability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Excessive Nocturia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Frequent awakenings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Recurrent hospitalizations</a:t>
            </a:r>
          </a:p>
        </p:txBody>
      </p:sp>
      <p:sp>
        <p:nvSpPr>
          <p:cNvPr id="81" name="TextBox 80">
            <a:extLst>
              <a:ext uri="{FF2B5EF4-FFF2-40B4-BE49-F238E27FC236}">
                <a16:creationId xmlns:a16="http://schemas.microsoft.com/office/drawing/2014/main" id="{C9B6A64D-D541-4E8E-900E-29EA4D38DBB7}"/>
              </a:ext>
            </a:extLst>
          </p:cNvPr>
          <p:cNvSpPr txBox="1"/>
          <p:nvPr/>
        </p:nvSpPr>
        <p:spPr>
          <a:xfrm>
            <a:off x="10045807" y="5992922"/>
            <a:ext cx="2768162"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Costanzo et al., JACC </a:t>
            </a:r>
            <a:r>
              <a:rPr lang="en-US" sz="800" dirty="0">
                <a:solidFill>
                  <a:prstClr val="black"/>
                </a:solidFill>
              </a:rPr>
              <a:t>2015; 65(1):72-84</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Arzt</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et al., JACC: Heart Fail 2016</a:t>
            </a:r>
            <a:r>
              <a:rPr lang="en-US" sz="800" dirty="0">
                <a:solidFill>
                  <a:prstClr val="black"/>
                </a:solidFill>
              </a:rPr>
              <a:t>; 4(2):116-125</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
            <a:extLst>
              <a:ext uri="{FF2B5EF4-FFF2-40B4-BE49-F238E27FC236}">
                <a16:creationId xmlns:a16="http://schemas.microsoft.com/office/drawing/2014/main" id="{38CF9FB5-F1C6-4544-8075-74E542936E70}"/>
              </a:ext>
            </a:extLst>
          </p:cNvPr>
          <p:cNvSpPr txBox="1">
            <a:spLocks noChangeArrowheads="1"/>
          </p:cNvSpPr>
          <p:nvPr/>
        </p:nvSpPr>
        <p:spPr bwMode="auto">
          <a:xfrm>
            <a:off x="231752" y="6085068"/>
            <a:ext cx="2667000" cy="2154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Labarca et al.</a:t>
            </a:r>
            <a:r>
              <a:rPr kumimoji="0" lang="it-IT" sz="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Sleep Medicine 2019; 61: 82-87</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6" name="Arrow: Bent 5">
            <a:extLst>
              <a:ext uri="{FF2B5EF4-FFF2-40B4-BE49-F238E27FC236}">
                <a16:creationId xmlns:a16="http://schemas.microsoft.com/office/drawing/2014/main" id="{99E15E43-69AC-4B55-8C8E-CF690F9B7ACF}"/>
              </a:ext>
            </a:extLst>
          </p:cNvPr>
          <p:cNvSpPr/>
          <p:nvPr/>
        </p:nvSpPr>
        <p:spPr>
          <a:xfrm rot="5400000">
            <a:off x="7644793" y="2128101"/>
            <a:ext cx="1263670" cy="2563466"/>
          </a:xfrm>
          <a:prstGeom prst="bentArrow">
            <a:avLst>
              <a:gd name="adj1" fmla="val 13083"/>
              <a:gd name="adj2" fmla="val 25000"/>
              <a:gd name="adj3" fmla="val 25000"/>
              <a:gd name="adj4" fmla="val 4375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Arrow: Bent 54">
            <a:extLst>
              <a:ext uri="{FF2B5EF4-FFF2-40B4-BE49-F238E27FC236}">
                <a16:creationId xmlns:a16="http://schemas.microsoft.com/office/drawing/2014/main" id="{0D850B9E-ECF1-48CD-B456-96074B358F9D}"/>
              </a:ext>
            </a:extLst>
          </p:cNvPr>
          <p:cNvSpPr/>
          <p:nvPr/>
        </p:nvSpPr>
        <p:spPr>
          <a:xfrm rot="5400000" flipV="1">
            <a:off x="2693535" y="2115334"/>
            <a:ext cx="1263670" cy="2549500"/>
          </a:xfrm>
          <a:prstGeom prst="bentArrow">
            <a:avLst>
              <a:gd name="adj1" fmla="val 13083"/>
              <a:gd name="adj2" fmla="val 25000"/>
              <a:gd name="adj3" fmla="val 25000"/>
              <a:gd name="adj4" fmla="val 4375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B211AF-7679-4D56-9BC9-058435D3FB80}"/>
              </a:ext>
            </a:extLst>
          </p:cNvPr>
          <p:cNvSpPr txBox="1"/>
          <p:nvPr/>
        </p:nvSpPr>
        <p:spPr>
          <a:xfrm>
            <a:off x="3936026" y="3533865"/>
            <a:ext cx="387419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When to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First HF patient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Post-discharge follow up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office within 7-10 days of discharge from a HF-related admission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During admission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Avg HF admission is 4-5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Screening with ODI or HSAT near end of visit</a:t>
            </a:r>
          </a:p>
        </p:txBody>
      </p:sp>
      <p:sp>
        <p:nvSpPr>
          <p:cNvPr id="53" name="Title 3"/>
          <p:cNvSpPr txBox="1">
            <a:spLocks/>
          </p:cNvSpPr>
          <p:nvPr/>
        </p:nvSpPr>
        <p:spPr>
          <a:xfrm>
            <a:off x="261213" y="181472"/>
            <a:ext cx="10972800" cy="641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chemeClr val="accent2"/>
                </a:solidFill>
                <a:effectLst/>
                <a:uLnTx/>
                <a:uFillTx/>
                <a:latin typeface="Calibri" panose="020F0502020204030204"/>
                <a:ea typeface="+mj-ea"/>
                <a:cs typeface="+mj-cs"/>
              </a:rPr>
              <a:t>Screening Patients for Sleep Disordered Breathing</a:t>
            </a:r>
          </a:p>
        </p:txBody>
      </p:sp>
      <p:sp>
        <p:nvSpPr>
          <p:cNvPr id="54" name="Freeform 18">
            <a:extLst>
              <a:ext uri="{FF2B5EF4-FFF2-40B4-BE49-F238E27FC236}">
                <a16:creationId xmlns:a16="http://schemas.microsoft.com/office/drawing/2014/main" id="{36387740-3010-4962-9BF4-F2F186CFA297}"/>
              </a:ext>
            </a:extLst>
          </p:cNvPr>
          <p:cNvSpPr>
            <a:spLocks/>
          </p:cNvSpPr>
          <p:nvPr/>
        </p:nvSpPr>
        <p:spPr bwMode="auto">
          <a:xfrm>
            <a:off x="5206152" y="2374602"/>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9">
            <a:extLst>
              <a:ext uri="{FF2B5EF4-FFF2-40B4-BE49-F238E27FC236}">
                <a16:creationId xmlns:a16="http://schemas.microsoft.com/office/drawing/2014/main" id="{D048F652-5920-488E-BFF0-24972D9C1682}"/>
              </a:ext>
            </a:extLst>
          </p:cNvPr>
          <p:cNvSpPr>
            <a:spLocks/>
          </p:cNvSpPr>
          <p:nvPr/>
        </p:nvSpPr>
        <p:spPr bwMode="auto">
          <a:xfrm>
            <a:off x="5478830" y="2374602"/>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8">
            <a:extLst>
              <a:ext uri="{FF2B5EF4-FFF2-40B4-BE49-F238E27FC236}">
                <a16:creationId xmlns:a16="http://schemas.microsoft.com/office/drawing/2014/main" id="{36387740-3010-4962-9BF4-F2F186CFA297}"/>
              </a:ext>
            </a:extLst>
          </p:cNvPr>
          <p:cNvSpPr>
            <a:spLocks/>
          </p:cNvSpPr>
          <p:nvPr/>
        </p:nvSpPr>
        <p:spPr bwMode="auto">
          <a:xfrm>
            <a:off x="5204370" y="1856608"/>
            <a:ext cx="197037" cy="470851"/>
          </a:xfrm>
          <a:custGeom>
            <a:avLst/>
            <a:gdLst>
              <a:gd name="T0" fmla="*/ 13344091 w 6132"/>
              <a:gd name="T1" fmla="*/ 10441401 h 16980"/>
              <a:gd name="T2" fmla="*/ 14439013 w 6132"/>
              <a:gd name="T3" fmla="*/ 10808942 h 16980"/>
              <a:gd name="T4" fmla="*/ 15478309 w 6132"/>
              <a:gd name="T5" fmla="*/ 11467619 h 16980"/>
              <a:gd name="T6" fmla="*/ 16450295 w 6132"/>
              <a:gd name="T7" fmla="*/ 12408541 h 16980"/>
              <a:gd name="T8" fmla="*/ 17214401 w 6132"/>
              <a:gd name="T9" fmla="*/ 13481773 h 16980"/>
              <a:gd name="T10" fmla="*/ 17709159 w 6132"/>
              <a:gd name="T11" fmla="*/ 14605004 h 16980"/>
              <a:gd name="T12" fmla="*/ 17937493 w 6132"/>
              <a:gd name="T13" fmla="*/ 15789994 h 16980"/>
              <a:gd name="T14" fmla="*/ 17922884 w 6132"/>
              <a:gd name="T15" fmla="*/ 28795453 h 16980"/>
              <a:gd name="T16" fmla="*/ 17720901 w 6132"/>
              <a:gd name="T17" fmla="*/ 29724608 h 16980"/>
              <a:gd name="T18" fmla="*/ 17322724 w 6132"/>
              <a:gd name="T19" fmla="*/ 30571448 h 16980"/>
              <a:gd name="T20" fmla="*/ 16731329 w 6132"/>
              <a:gd name="T21" fmla="*/ 31344758 h 16980"/>
              <a:gd name="T22" fmla="*/ 15970146 w 6132"/>
              <a:gd name="T23" fmla="*/ 32000508 h 16980"/>
              <a:gd name="T24" fmla="*/ 15062602 w 6132"/>
              <a:gd name="T25" fmla="*/ 32509198 h 16980"/>
              <a:gd name="T26" fmla="*/ 14014483 w 6132"/>
              <a:gd name="T27" fmla="*/ 32867899 h 16980"/>
              <a:gd name="T28" fmla="*/ 4168927 w 6132"/>
              <a:gd name="T29" fmla="*/ 32935519 h 16980"/>
              <a:gd name="T30" fmla="*/ 3003722 w 6132"/>
              <a:gd name="T31" fmla="*/ 32515054 h 16980"/>
              <a:gd name="T32" fmla="*/ 2104943 w 6132"/>
              <a:gd name="T33" fmla="*/ 32053432 h 16980"/>
              <a:gd name="T34" fmla="*/ 1334994 w 6132"/>
              <a:gd name="T35" fmla="*/ 31503585 h 16980"/>
              <a:gd name="T36" fmla="*/ 723146 w 6132"/>
              <a:gd name="T37" fmla="*/ 30883136 h 16980"/>
              <a:gd name="T38" fmla="*/ 295697 w 6132"/>
              <a:gd name="T39" fmla="*/ 30230369 h 16980"/>
              <a:gd name="T40" fmla="*/ 55622 w 6132"/>
              <a:gd name="T41" fmla="*/ 29542302 h 16980"/>
              <a:gd name="T42" fmla="*/ 2922 w 6132"/>
              <a:gd name="T43" fmla="*/ 16034064 h 16980"/>
              <a:gd name="T44" fmla="*/ 166867 w 6132"/>
              <a:gd name="T45" fmla="*/ 14637376 h 16980"/>
              <a:gd name="T46" fmla="*/ 608925 w 6132"/>
              <a:gd name="T47" fmla="*/ 13408297 h 16980"/>
              <a:gd name="T48" fmla="*/ 1326228 w 6132"/>
              <a:gd name="T49" fmla="*/ 12352689 h 16980"/>
              <a:gd name="T50" fmla="*/ 2309902 w 6132"/>
              <a:gd name="T51" fmla="*/ 11479386 h 16980"/>
              <a:gd name="T52" fmla="*/ 3495559 w 6132"/>
              <a:gd name="T53" fmla="*/ 10853081 h 16980"/>
              <a:gd name="T54" fmla="*/ 4889097 w 6132"/>
              <a:gd name="T55" fmla="*/ 10479630 h 16980"/>
              <a:gd name="T56" fmla="*/ 6475906 w 6132"/>
              <a:gd name="T57" fmla="*/ 10356104 h 16980"/>
              <a:gd name="T58" fmla="*/ 6768627 w 6132"/>
              <a:gd name="T59" fmla="*/ 10332625 h 16980"/>
              <a:gd name="T60" fmla="*/ 7661564 w 6132"/>
              <a:gd name="T61" fmla="*/ 10323786 h 16980"/>
              <a:gd name="T62" fmla="*/ 7863602 w 6132"/>
              <a:gd name="T63" fmla="*/ 10085627 h 16980"/>
              <a:gd name="T64" fmla="*/ 7032131 w 6132"/>
              <a:gd name="T65" fmla="*/ 9768029 h 16980"/>
              <a:gd name="T66" fmla="*/ 6197794 w 6132"/>
              <a:gd name="T67" fmla="*/ 9285801 h 16980"/>
              <a:gd name="T68" fmla="*/ 5471726 w 6132"/>
              <a:gd name="T69" fmla="*/ 8674191 h 16980"/>
              <a:gd name="T70" fmla="*/ 4859825 w 6132"/>
              <a:gd name="T71" fmla="*/ 7936181 h 16980"/>
              <a:gd name="T72" fmla="*/ 4409002 w 6132"/>
              <a:gd name="T73" fmla="*/ 7115803 h 16980"/>
              <a:gd name="T74" fmla="*/ 4122070 w 6132"/>
              <a:gd name="T75" fmla="*/ 6242499 h 16980"/>
              <a:gd name="T76" fmla="*/ 4002059 w 6132"/>
              <a:gd name="T77" fmla="*/ 5304506 h 16980"/>
              <a:gd name="T78" fmla="*/ 4069369 w 6132"/>
              <a:gd name="T79" fmla="*/ 4195974 h 16980"/>
              <a:gd name="T80" fmla="*/ 4370910 w 6132"/>
              <a:gd name="T81" fmla="*/ 3140364 h 16980"/>
              <a:gd name="T82" fmla="*/ 4906682 w 6132"/>
              <a:gd name="T83" fmla="*/ 2181765 h 16980"/>
              <a:gd name="T84" fmla="*/ 5679553 w 6132"/>
              <a:gd name="T85" fmla="*/ 1317301 h 16980"/>
              <a:gd name="T86" fmla="*/ 6578332 w 6132"/>
              <a:gd name="T87" fmla="*/ 643928 h 16980"/>
              <a:gd name="T88" fmla="*/ 7576670 w 6132"/>
              <a:gd name="T89" fmla="*/ 208768 h 16980"/>
              <a:gd name="T90" fmla="*/ 8671588 w 6132"/>
              <a:gd name="T91" fmla="*/ 11767 h 16980"/>
              <a:gd name="T92" fmla="*/ 9825105 w 6132"/>
              <a:gd name="T93" fmla="*/ 52924 h 16980"/>
              <a:gd name="T94" fmla="*/ 10893673 w 6132"/>
              <a:gd name="T95" fmla="*/ 326384 h 16980"/>
              <a:gd name="T96" fmla="*/ 11865659 w 6132"/>
              <a:gd name="T97" fmla="*/ 843912 h 16980"/>
              <a:gd name="T98" fmla="*/ 12743931 w 6132"/>
              <a:gd name="T99" fmla="*/ 1593689 h 16980"/>
              <a:gd name="T100" fmla="*/ 13431908 w 6132"/>
              <a:gd name="T101" fmla="*/ 2490525 h 16980"/>
              <a:gd name="T102" fmla="*/ 13891551 w 6132"/>
              <a:gd name="T103" fmla="*/ 3481443 h 16980"/>
              <a:gd name="T104" fmla="*/ 14111119 w 6132"/>
              <a:gd name="T105" fmla="*/ 4572353 h 16980"/>
              <a:gd name="T106" fmla="*/ 14105275 w 6132"/>
              <a:gd name="T107" fmla="*/ 5636746 h 16980"/>
              <a:gd name="T108" fmla="*/ 13912057 w 6132"/>
              <a:gd name="T109" fmla="*/ 6586506 h 16980"/>
              <a:gd name="T110" fmla="*/ 13537309 w 6132"/>
              <a:gd name="T111" fmla="*/ 7471577 h 16980"/>
              <a:gd name="T112" fmla="*/ 12972265 w 6132"/>
              <a:gd name="T113" fmla="*/ 8303722 h 16980"/>
              <a:gd name="T114" fmla="*/ 12272601 w 6132"/>
              <a:gd name="T115" fmla="*/ 9015324 h 16980"/>
              <a:gd name="T116" fmla="*/ 11473326 w 6132"/>
              <a:gd name="T117" fmla="*/ 9562188 h 16980"/>
              <a:gd name="T118" fmla="*/ 10571626 w 6132"/>
              <a:gd name="T119" fmla="*/ 9941550 h 16980"/>
              <a:gd name="T120" fmla="*/ 10147098 w 6132"/>
              <a:gd name="T121" fmla="*/ 10232633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32"/>
              <a:gd name="T184" fmla="*/ 0 h 16980"/>
              <a:gd name="T185" fmla="*/ 6132 w 6132"/>
              <a:gd name="T186" fmla="*/ 16980 h 16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chemeClr val="accent1"/>
          </a:solidFill>
          <a:ln w="9525">
            <a:noFill/>
            <a:round/>
            <a:headEnd/>
            <a:tailEnd/>
          </a:ln>
        </p:spPr>
        <p:txBody>
          <a:bodyPr/>
          <a:lstStyle/>
          <a:p>
            <a:pPr marL="0" marR="0" lvl="0" indent="0" algn="l" defTabSz="674255" rtl="0" eaLnBrk="1" fontAlgn="auto" latinLnBrk="0" hangingPunct="1">
              <a:lnSpc>
                <a:spcPct val="100000"/>
              </a:lnSpc>
              <a:spcBef>
                <a:spcPts val="0"/>
              </a:spcBef>
              <a:spcAft>
                <a:spcPts val="0"/>
              </a:spcAft>
              <a:buClrTx/>
              <a:buSzTx/>
              <a:buFontTx/>
              <a:buNone/>
              <a:tabLst/>
              <a:defRPr/>
            </a:pPr>
            <a:endParaRPr kumimoji="0" lang="en-GB" sz="15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F8FBBEC-B02A-F7AB-D194-C008A215DB64}"/>
              </a:ext>
            </a:extLst>
          </p:cNvPr>
          <p:cNvSpPr>
            <a:spLocks noGrp="1"/>
          </p:cNvSpPr>
          <p:nvPr>
            <p:ph type="sldNum" sz="quarter" idx="12"/>
          </p:nvPr>
        </p:nvSpPr>
        <p:spPr/>
        <p:txBody>
          <a:bodyPr/>
          <a:lstStyle/>
          <a:p>
            <a:fld id="{21D51F98-DEF0-4E23-AE94-24E7CFC19B28}" type="slidenum">
              <a:rPr lang="en-US" smtClean="0"/>
              <a:t>17</a:t>
            </a:fld>
            <a:endParaRPr lang="en-US"/>
          </a:p>
        </p:txBody>
      </p:sp>
      <p:sp>
        <p:nvSpPr>
          <p:cNvPr id="10" name="Footer Placeholder 5">
            <a:extLst>
              <a:ext uri="{FF2B5EF4-FFF2-40B4-BE49-F238E27FC236}">
                <a16:creationId xmlns:a16="http://schemas.microsoft.com/office/drawing/2014/main" id="{2F42F96B-7F8D-79FE-DA91-F79D948B0AFD}"/>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165459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400" b="1" dirty="0">
              <a:latin typeface="Calibri" panose="020F0502020204030204" pitchFamily="34" charset="0"/>
              <a:ea typeface="+mj-ea"/>
              <a:cs typeface="+mj-cs"/>
              <a:sym typeface="Calibri" panose="020F0502020204030204" pitchFamily="34" charset="0"/>
            </a:endParaRPr>
          </a:p>
        </p:txBody>
      </p:sp>
      <p:sp>
        <p:nvSpPr>
          <p:cNvPr id="21" name="Title 20"/>
          <p:cNvSpPr>
            <a:spLocks noGrp="1"/>
          </p:cNvSpPr>
          <p:nvPr>
            <p:ph type="title" idx="4294967295"/>
          </p:nvPr>
        </p:nvSpPr>
        <p:spPr>
          <a:xfrm>
            <a:off x="264037" y="144847"/>
            <a:ext cx="11725039" cy="828675"/>
          </a:xfrm>
        </p:spPr>
        <p:txBody>
          <a:bodyPr>
            <a:noAutofit/>
          </a:bodyPr>
          <a:lstStyle/>
          <a:p>
            <a:r>
              <a:rPr lang="en-US" sz="2800" b="1" dirty="0">
                <a:solidFill>
                  <a:schemeClr val="accent2"/>
                </a:solidFill>
                <a:latin typeface="+mn-lt"/>
              </a:rPr>
              <a:t>Untreated CSA causes </a:t>
            </a:r>
            <a:r>
              <a:rPr lang="en-US" sz="2800" b="1" u="sng" dirty="0">
                <a:solidFill>
                  <a:schemeClr val="accent2"/>
                </a:solidFill>
                <a:latin typeface="+mn-lt"/>
              </a:rPr>
              <a:t>life altering levels of fatigue </a:t>
            </a:r>
            <a:r>
              <a:rPr lang="en-US" sz="2800" b="1" dirty="0">
                <a:solidFill>
                  <a:schemeClr val="accent2"/>
                </a:solidFill>
                <a:latin typeface="+mn-lt"/>
              </a:rPr>
              <a:t>as well as increased health risks for patients with heart failure and atrial fibrillation</a:t>
            </a:r>
          </a:p>
        </p:txBody>
      </p:sp>
      <p:pic>
        <p:nvPicPr>
          <p:cNvPr id="39" name="Picture 3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4037" y="1854544"/>
            <a:ext cx="3421305" cy="2683254"/>
          </a:xfrm>
          <a:prstGeom prst="rect">
            <a:avLst/>
          </a:prstGeom>
        </p:spPr>
      </p:pic>
      <p:sp>
        <p:nvSpPr>
          <p:cNvPr id="56" name="Rectangle 55"/>
          <p:cNvSpPr/>
          <p:nvPr/>
        </p:nvSpPr>
        <p:spPr>
          <a:xfrm>
            <a:off x="6239180" y="3672518"/>
            <a:ext cx="5696027" cy="383182"/>
          </a:xfrm>
          <a:prstGeom prst="rect">
            <a:avLst/>
          </a:prstGeom>
        </p:spPr>
        <p:txBody>
          <a:bodyPr wrap="square">
            <a:spAutoFit/>
          </a:bodyPr>
          <a:lstStyle/>
          <a:p>
            <a:pPr algn="ctr">
              <a:lnSpc>
                <a:spcPct val="105000"/>
              </a:lnSpc>
              <a:spcBef>
                <a:spcPts val="1200"/>
              </a:spcBef>
              <a:buClr>
                <a:srgbClr val="003F4C"/>
              </a:buClr>
              <a:defRPr/>
            </a:pPr>
            <a:r>
              <a:rPr lang="en-US" b="1" dirty="0">
                <a:solidFill>
                  <a:schemeClr val="bg1"/>
                </a:solidFill>
              </a:rPr>
              <a:t>Untreated CSA increases health risks</a:t>
            </a:r>
          </a:p>
        </p:txBody>
      </p:sp>
      <p:sp>
        <p:nvSpPr>
          <p:cNvPr id="58" name="TextBox 57"/>
          <p:cNvSpPr txBox="1"/>
          <p:nvPr/>
        </p:nvSpPr>
        <p:spPr>
          <a:xfrm>
            <a:off x="8476928" y="2380563"/>
            <a:ext cx="3478507" cy="2785378"/>
          </a:xfrm>
          <a:prstGeom prst="rect">
            <a:avLst/>
          </a:prstGeom>
          <a:noFill/>
        </p:spPr>
        <p:txBody>
          <a:bodyPr wrap="square" rtlCol="0">
            <a:spAutoFit/>
          </a:bodyPr>
          <a:lstStyle>
            <a:defPPr>
              <a:defRPr lang="en-US"/>
            </a:defPPr>
            <a:lvl1pPr marL="285750" indent="-285750">
              <a:spcBef>
                <a:spcPts val="600"/>
              </a:spcBef>
              <a:buFont typeface="Arial" panose="020B0604020202020204" pitchFamily="34" charset="0"/>
              <a:buChar char="•"/>
              <a:defRPr sz="1600"/>
            </a:lvl1pPr>
          </a:lstStyle>
          <a:p>
            <a:pPr marL="174625" indent="-174625"/>
            <a:r>
              <a:rPr lang="en-US" sz="1800" dirty="0"/>
              <a:t>Significantly higher rates of</a:t>
            </a:r>
            <a:r>
              <a:rPr lang="en-US" sz="1800" b="1" dirty="0"/>
              <a:t> </a:t>
            </a:r>
            <a:r>
              <a:rPr lang="en-US" sz="1800" dirty="0"/>
              <a:t>heart failure and atrial fibrillation</a:t>
            </a:r>
            <a:r>
              <a:rPr lang="en-US" sz="1800" baseline="30000" dirty="0"/>
              <a:t>1,6</a:t>
            </a:r>
            <a:endParaRPr lang="en-US" sz="1800" dirty="0"/>
          </a:p>
          <a:p>
            <a:pPr marL="174625" indent="-174625"/>
            <a:r>
              <a:rPr lang="en-US" sz="2000" b="1" dirty="0"/>
              <a:t>2x</a:t>
            </a:r>
            <a:r>
              <a:rPr lang="en-US" sz="1800" dirty="0"/>
              <a:t> more likely to have a HF-related readmission within 6 months</a:t>
            </a:r>
            <a:r>
              <a:rPr lang="en-US" sz="1800" baseline="30000" dirty="0"/>
              <a:t>7</a:t>
            </a:r>
          </a:p>
          <a:p>
            <a:pPr marL="174625" indent="-174625"/>
            <a:r>
              <a:rPr lang="en-US" sz="2000" b="1" dirty="0"/>
              <a:t>2x</a:t>
            </a:r>
            <a:r>
              <a:rPr lang="en-US" sz="1800" dirty="0"/>
              <a:t> the mortality rate in HF patients</a:t>
            </a:r>
            <a:r>
              <a:rPr lang="en-US" sz="1800" baseline="30000" dirty="0"/>
              <a:t>8</a:t>
            </a:r>
          </a:p>
          <a:p>
            <a:pPr marL="0" indent="0">
              <a:buNone/>
            </a:pPr>
            <a:endParaRPr lang="en-US" sz="1800" baseline="30000" dirty="0"/>
          </a:p>
        </p:txBody>
      </p:sp>
      <p:sp>
        <p:nvSpPr>
          <p:cNvPr id="6" name="Rectangle 5"/>
          <p:cNvSpPr/>
          <p:nvPr/>
        </p:nvSpPr>
        <p:spPr>
          <a:xfrm>
            <a:off x="397217" y="1095968"/>
            <a:ext cx="3827900" cy="738664"/>
          </a:xfrm>
          <a:prstGeom prst="rect">
            <a:avLst/>
          </a:prstGeom>
        </p:spPr>
        <p:txBody>
          <a:bodyPr wrap="square">
            <a:spAutoFit/>
          </a:bodyPr>
          <a:lstStyle/>
          <a:p>
            <a:pPr>
              <a:lnSpc>
                <a:spcPct val="105000"/>
              </a:lnSpc>
              <a:spcBef>
                <a:spcPts val="1200"/>
              </a:spcBef>
              <a:buClr>
                <a:srgbClr val="003F4C"/>
              </a:buClr>
              <a:defRPr/>
            </a:pPr>
            <a:r>
              <a:rPr lang="en-US" sz="2000" b="1" dirty="0"/>
              <a:t>CSA is due to a loss of neural drive to breathe during sleep</a:t>
            </a:r>
            <a:r>
              <a:rPr lang="en-US" sz="2000" b="1" baseline="30000" dirty="0"/>
              <a:t>1</a:t>
            </a:r>
          </a:p>
        </p:txBody>
      </p:sp>
      <p:sp>
        <p:nvSpPr>
          <p:cNvPr id="9" name="Rectangle 8"/>
          <p:cNvSpPr/>
          <p:nvPr/>
        </p:nvSpPr>
        <p:spPr>
          <a:xfrm>
            <a:off x="8476927" y="1095968"/>
            <a:ext cx="3612153" cy="1048749"/>
          </a:xfrm>
          <a:prstGeom prst="rect">
            <a:avLst/>
          </a:prstGeom>
        </p:spPr>
        <p:txBody>
          <a:bodyPr wrap="square">
            <a:spAutoFit/>
          </a:bodyPr>
          <a:lstStyle/>
          <a:p>
            <a:pPr>
              <a:lnSpc>
                <a:spcPct val="105000"/>
              </a:lnSpc>
              <a:spcBef>
                <a:spcPts val="1200"/>
              </a:spcBef>
              <a:buClr>
                <a:srgbClr val="003F4C"/>
              </a:buClr>
              <a:defRPr/>
            </a:pPr>
            <a:r>
              <a:rPr lang="en-US" sz="2000" b="1" dirty="0"/>
              <a:t>Untreated CSA significantly increases health risks for these patients</a:t>
            </a:r>
          </a:p>
        </p:txBody>
      </p:sp>
      <p:sp>
        <p:nvSpPr>
          <p:cNvPr id="25" name="Rounded Rectangle 24"/>
          <p:cNvSpPr/>
          <p:nvPr/>
        </p:nvSpPr>
        <p:spPr>
          <a:xfrm>
            <a:off x="409592" y="5205765"/>
            <a:ext cx="11269532" cy="632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CSA patients often go untreated due to few scientifically proven, FDA-approved therapeutic options</a:t>
            </a:r>
          </a:p>
        </p:txBody>
      </p:sp>
      <p:sp>
        <p:nvSpPr>
          <p:cNvPr id="10" name="Right Arrow 9"/>
          <p:cNvSpPr/>
          <p:nvPr/>
        </p:nvSpPr>
        <p:spPr>
          <a:xfrm>
            <a:off x="3838817" y="2980634"/>
            <a:ext cx="496388" cy="431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9567" y="4477829"/>
            <a:ext cx="4101888" cy="738664"/>
          </a:xfrm>
          <a:prstGeom prst="rect">
            <a:avLst/>
          </a:prstGeom>
        </p:spPr>
        <p:txBody>
          <a:bodyPr wrap="square">
            <a:spAutoFit/>
          </a:bodyPr>
          <a:lstStyle/>
          <a:p>
            <a:pPr algn="ctr"/>
            <a:r>
              <a:rPr lang="en-US" sz="1400" dirty="0">
                <a:ea typeface="Calibri" panose="020F0502020204030204" pitchFamily="34" charset="0"/>
                <a:cs typeface="Arial" panose="020B0604020202020204" pitchFamily="34" charset="0"/>
              </a:rPr>
              <a:t>CSA patients undergo </a:t>
            </a:r>
            <a:r>
              <a:rPr lang="en-US" sz="1400" b="1" u="sng" dirty="0">
                <a:ea typeface="Calibri" panose="020F0502020204030204" pitchFamily="34" charset="0"/>
                <a:cs typeface="Arial" panose="020B0604020202020204" pitchFamily="34" charset="0"/>
              </a:rPr>
              <a:t>hundreds</a:t>
            </a:r>
            <a:r>
              <a:rPr lang="en-US" sz="1400" dirty="0">
                <a:ea typeface="Calibri" panose="020F0502020204030204" pitchFamily="34" charset="0"/>
                <a:cs typeface="Arial" panose="020B0604020202020204" pitchFamily="34" charset="0"/>
              </a:rPr>
              <a:t> of repeated cycles of oxygen desaturation, arousals and surges in sympathetic drive</a:t>
            </a:r>
            <a:endParaRPr lang="en-US" sz="1400" dirty="0"/>
          </a:p>
        </p:txBody>
      </p:sp>
      <p:sp>
        <p:nvSpPr>
          <p:cNvPr id="28" name="Right Arrow 27"/>
          <p:cNvSpPr/>
          <p:nvPr/>
        </p:nvSpPr>
        <p:spPr>
          <a:xfrm>
            <a:off x="7843671" y="2980634"/>
            <a:ext cx="496388" cy="431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415576A-5354-4E8E-BA24-5DF48417FB44}"/>
              </a:ext>
            </a:extLst>
          </p:cNvPr>
          <p:cNvSpPr txBox="1"/>
          <p:nvPr/>
        </p:nvSpPr>
        <p:spPr>
          <a:xfrm>
            <a:off x="4397140" y="2466138"/>
            <a:ext cx="3294438" cy="1785104"/>
          </a:xfrm>
          <a:prstGeom prst="rect">
            <a:avLst/>
          </a:prstGeom>
          <a:noFill/>
          <a:ln w="57150">
            <a:solidFill>
              <a:schemeClr val="accent1"/>
            </a:solidFill>
          </a:ln>
        </p:spPr>
        <p:txBody>
          <a:bodyPr wrap="square" rtlCol="0">
            <a:spAutoFit/>
          </a:bodyPr>
          <a:lstStyle/>
          <a:p>
            <a:pPr marL="285750" indent="-285750">
              <a:spcBef>
                <a:spcPts val="600"/>
              </a:spcBef>
              <a:buFont typeface="Arial" panose="020B0604020202020204" pitchFamily="34" charset="0"/>
              <a:buChar char="•"/>
              <a:defRPr/>
            </a:pPr>
            <a:r>
              <a:rPr lang="en-US" dirty="0">
                <a:solidFill>
                  <a:srgbClr val="33363E"/>
                </a:solidFill>
              </a:rPr>
              <a:t>Severe fatigue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rPr>
              <a:t>Excessive daytime sleepiness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rPr>
              <a:t>Cognitive impairment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rPr>
              <a:t>Depression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rPr>
              <a:t>Memory deficits </a:t>
            </a:r>
          </a:p>
        </p:txBody>
      </p:sp>
      <p:sp>
        <p:nvSpPr>
          <p:cNvPr id="20" name="Rectangle 19">
            <a:extLst>
              <a:ext uri="{FF2B5EF4-FFF2-40B4-BE49-F238E27FC236}">
                <a16:creationId xmlns:a16="http://schemas.microsoft.com/office/drawing/2014/main" id="{524D074B-A214-4208-B91F-49A67A5BAEAB}"/>
              </a:ext>
            </a:extLst>
          </p:cNvPr>
          <p:cNvSpPr/>
          <p:nvPr/>
        </p:nvSpPr>
        <p:spPr>
          <a:xfrm>
            <a:off x="4333705" y="1146128"/>
            <a:ext cx="3421305" cy="1061829"/>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2000" b="1" i="0" u="none" strike="noStrike" kern="1200" cap="none" spc="0" normalizeH="0" baseline="0" noProof="0" dirty="0">
                <a:ln>
                  <a:noFill/>
                </a:ln>
                <a:solidFill>
                  <a:srgbClr val="33363E"/>
                </a:solidFill>
                <a:effectLst/>
                <a:uLnTx/>
                <a:uFillTx/>
                <a:latin typeface="Calibri" panose="020F0502020204030204"/>
                <a:ea typeface="+mn-ea"/>
                <a:cs typeface="+mn-cs"/>
              </a:rPr>
              <a:t>Nighttime sleep disruptions significantly diminish quality of life</a:t>
            </a:r>
            <a:r>
              <a:rPr kumimoji="0" lang="en-US" sz="2000" b="1" i="0" u="none" strike="noStrike" kern="1200" cap="none" spc="0" normalizeH="0" baseline="30000" noProof="0" dirty="0">
                <a:ln>
                  <a:noFill/>
                </a:ln>
                <a:solidFill>
                  <a:srgbClr val="33363E"/>
                </a:solidFill>
                <a:effectLst/>
                <a:uLnTx/>
                <a:uFillTx/>
                <a:latin typeface="Calibri" panose="020F0502020204030204"/>
                <a:ea typeface="+mn-ea"/>
                <a:cs typeface="+mn-cs"/>
              </a:rPr>
              <a:t>2,3,4,5</a:t>
            </a:r>
          </a:p>
        </p:txBody>
      </p:sp>
      <p:sp>
        <p:nvSpPr>
          <p:cNvPr id="26" name="Rectangle 25">
            <a:extLst>
              <a:ext uri="{FF2B5EF4-FFF2-40B4-BE49-F238E27FC236}">
                <a16:creationId xmlns:a16="http://schemas.microsoft.com/office/drawing/2014/main" id="{F0A8AFA2-CB5A-4751-8B0F-C934551B7642}"/>
              </a:ext>
            </a:extLst>
          </p:cNvPr>
          <p:cNvSpPr/>
          <p:nvPr/>
        </p:nvSpPr>
        <p:spPr>
          <a:xfrm>
            <a:off x="123883" y="5787317"/>
            <a:ext cx="4273257" cy="635785"/>
          </a:xfrm>
          <a:prstGeom prst="rect">
            <a:avLst/>
          </a:prstGeom>
        </p:spPr>
        <p:txBody>
          <a:bodyPr vert="horz" lIns="91440" tIns="45720" rIns="91440" bIns="45720" rtlCol="0" anchor="ct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err="1">
                <a:ln>
                  <a:noFill/>
                </a:ln>
                <a:solidFill>
                  <a:srgbClr val="33363E"/>
                </a:solidFill>
                <a:effectLst/>
                <a:uLnTx/>
                <a:uFillTx/>
                <a:latin typeface="Calibri" panose="020F0502020204030204"/>
                <a:ea typeface="+mn-ea"/>
                <a:cs typeface="+mn-cs"/>
              </a:rPr>
              <a:t>Bekfani</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 and Abraham, </a:t>
            </a:r>
            <a:r>
              <a:rPr kumimoji="0" lang="en-US" sz="800" b="0" i="0" u="none" strike="noStrike" kern="1200" cap="none" spc="0" normalizeH="0" baseline="0" noProof="0" dirty="0" err="1">
                <a:ln>
                  <a:noFill/>
                </a:ln>
                <a:solidFill>
                  <a:srgbClr val="33363E"/>
                </a:solidFill>
                <a:effectLst/>
                <a:uLnTx/>
                <a:uFillTx/>
                <a:latin typeface="Calibri" panose="020F0502020204030204"/>
                <a:ea typeface="+mn-ea"/>
                <a:cs typeface="+mn-cs"/>
              </a:rPr>
              <a:t>Europace</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 2016; 18:1123-24 </a:t>
            </a:r>
          </a:p>
          <a:p>
            <a:pPr marL="228600" indent="-228600">
              <a:buFontTx/>
              <a:buAutoNum type="arabicPeriod"/>
              <a:defRPr/>
            </a:pP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Dempsey JA. Exp </a:t>
            </a:r>
            <a:r>
              <a:rPr kumimoji="0" lang="en-US" sz="800" b="0" i="0" u="none" strike="noStrike" kern="1200" cap="none" spc="0" normalizeH="0" baseline="0" noProof="0" dirty="0" err="1">
                <a:ln>
                  <a:noFill/>
                </a:ln>
                <a:solidFill>
                  <a:srgbClr val="33363E"/>
                </a:solidFill>
                <a:effectLst/>
                <a:uLnTx/>
                <a:uFillTx/>
                <a:latin typeface="Calibri" panose="020F0502020204030204"/>
                <a:ea typeface="+mn-ea"/>
                <a:cs typeface="+mn-cs"/>
              </a:rPr>
              <a:t>Physiol</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 </a:t>
            </a:r>
            <a:r>
              <a:rPr lang="en-US" sz="800" dirty="0">
                <a:solidFill>
                  <a:srgbClr val="33363E"/>
                </a:solidFill>
              </a:rPr>
              <a:t>2005; </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90: 13–24, </a:t>
            </a:r>
          </a:p>
          <a:p>
            <a:pPr marL="228600" indent="-228600">
              <a:buFontTx/>
              <a:buAutoNum type="arabicPeriod"/>
              <a:defRPr/>
            </a:pPr>
            <a:r>
              <a:rPr kumimoji="0" lang="en-US" sz="800" b="0" i="0" u="none" strike="noStrike" kern="1200" cap="none" spc="0" normalizeH="0" baseline="0" noProof="0" dirty="0" err="1">
                <a:ln>
                  <a:noFill/>
                </a:ln>
                <a:solidFill>
                  <a:srgbClr val="33363E"/>
                </a:solidFill>
                <a:effectLst/>
                <a:uLnTx/>
                <a:uFillTx/>
                <a:latin typeface="Calibri" panose="020F0502020204030204"/>
                <a:ea typeface="+mn-ea"/>
                <a:cs typeface="+mn-cs"/>
              </a:rPr>
              <a:t>Javaheri</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 S., Dempsey J.A. </a:t>
            </a:r>
            <a:r>
              <a:rPr kumimoji="0" lang="en-US" sz="800" b="0" i="0" u="none" strike="noStrike" kern="1200" cap="none" spc="0" normalizeH="0" baseline="0" noProof="0" dirty="0" err="1">
                <a:ln>
                  <a:noFill/>
                </a:ln>
                <a:solidFill>
                  <a:srgbClr val="33363E"/>
                </a:solidFill>
                <a:effectLst/>
                <a:uLnTx/>
                <a:uFillTx/>
                <a:latin typeface="Calibri" panose="020F0502020204030204"/>
                <a:ea typeface="+mn-ea"/>
                <a:cs typeface="+mn-cs"/>
              </a:rPr>
              <a:t>Compr</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 Physiol. 2013; 3:141–163 </a:t>
            </a:r>
          </a:p>
          <a:p>
            <a:pPr marL="228600" indent="-228600">
              <a:buFontTx/>
              <a:buAutoNum type="arabicPeriod"/>
              <a:defRPr/>
            </a:pPr>
            <a:r>
              <a:rPr kumimoji="0" lang="en-US" sz="800" b="0" i="0" u="none" strike="noStrike" kern="1200" cap="none" spc="0" normalizeH="0" baseline="0" noProof="0" dirty="0">
                <a:ln>
                  <a:noFill/>
                </a:ln>
                <a:solidFill>
                  <a:srgbClr val="33363E"/>
                </a:solidFill>
                <a:effectLst/>
                <a:uLnTx/>
                <a:uFillTx/>
                <a:latin typeface="Arial" panose="020B0604020202020204" pitchFamily="34" charset="0"/>
                <a:ea typeface="Times New Roman" panose="02020603050405020304" pitchFamily="18" charset="0"/>
                <a:cs typeface="+mn-cs"/>
              </a:rPr>
              <a:t>Brenner, S., et al. Trends Cardiovasc. Med. 2008; 18, 240–247. </a:t>
            </a:r>
            <a:endParaRPr lang="en-US" sz="800" dirty="0">
              <a:solidFill>
                <a:srgbClr val="33363E"/>
              </a:solidFill>
              <a:latin typeface="Arial" panose="020B0604020202020204" pitchFamily="34" charset="0"/>
              <a:ea typeface="Times New Roman" panose="02020603050405020304" pitchFamily="18" charset="0"/>
            </a:endParaRPr>
          </a:p>
        </p:txBody>
      </p:sp>
      <p:sp>
        <p:nvSpPr>
          <p:cNvPr id="27" name="TextBox 26">
            <a:extLst>
              <a:ext uri="{FF2B5EF4-FFF2-40B4-BE49-F238E27FC236}">
                <a16:creationId xmlns:a16="http://schemas.microsoft.com/office/drawing/2014/main" id="{A6E768D3-51A3-4715-9190-CF97964E921C}"/>
              </a:ext>
            </a:extLst>
          </p:cNvPr>
          <p:cNvSpPr txBox="1"/>
          <p:nvPr/>
        </p:nvSpPr>
        <p:spPr>
          <a:xfrm>
            <a:off x="8476927" y="5787546"/>
            <a:ext cx="4273257" cy="584775"/>
          </a:xfrm>
          <a:prstGeom prst="rect">
            <a:avLst/>
          </a:prstGeom>
          <a:noFill/>
        </p:spPr>
        <p:txBody>
          <a:bodyPr wrap="square" rtlCol="0">
            <a:spAutoFit/>
          </a:bodyPr>
          <a:lstStyle/>
          <a:p>
            <a:pPr marL="228600" indent="-228600">
              <a:buFont typeface="+mj-lt"/>
              <a:buAutoNum type="arabicPeriod" startAt="5"/>
              <a:defRPr/>
            </a:pPr>
            <a:r>
              <a:rPr lang="en-US" sz="800" dirty="0" err="1">
                <a:solidFill>
                  <a:srgbClr val="33363E"/>
                </a:solidFill>
                <a:ea typeface="Times New Roman" panose="02020603050405020304" pitchFamily="18" charset="0"/>
              </a:rPr>
              <a:t>Flemons</a:t>
            </a:r>
            <a:r>
              <a:rPr lang="en-US" sz="800" dirty="0">
                <a:solidFill>
                  <a:srgbClr val="33363E"/>
                </a:solidFill>
                <a:ea typeface="Times New Roman" panose="02020603050405020304" pitchFamily="18" charset="0"/>
              </a:rPr>
              <a:t> WW, Tsai W. J Allergy Clin Immunol 1997; 99:S750-S756</a:t>
            </a:r>
          </a:p>
          <a:p>
            <a:pPr marL="228600" indent="-228600">
              <a:buFontTx/>
              <a:buAutoNum type="arabicPeriod" startAt="5"/>
              <a:defRPr/>
            </a:pPr>
            <a:r>
              <a:rPr lang="en-US" sz="800" dirty="0">
                <a:solidFill>
                  <a:srgbClr val="33363E"/>
                </a:solidFill>
              </a:rPr>
              <a:t>Tung et al. J Am Heart Assoc. 2017;  </a:t>
            </a:r>
            <a:r>
              <a:rPr lang="pt-BR" sz="800" dirty="0">
                <a:solidFill>
                  <a:srgbClr val="33363E"/>
                </a:solidFill>
              </a:rPr>
              <a:t>e004500. DOI: 10.1161/JAHA.116.004500.</a:t>
            </a:r>
          </a:p>
          <a:p>
            <a:pPr marL="228600" indent="-228600">
              <a:buFontTx/>
              <a:buAutoNum type="arabicPeriod" startAt="5"/>
              <a:defRPr/>
            </a:pPr>
            <a:r>
              <a:rPr lang="en-US" sz="800" dirty="0">
                <a:solidFill>
                  <a:srgbClr val="33363E"/>
                </a:solidFill>
              </a:rPr>
              <a:t>Khayat et al.  J Card Fail 2012; 18:534-540. </a:t>
            </a:r>
          </a:p>
          <a:p>
            <a:pPr marL="228600" indent="-228600">
              <a:buFontTx/>
              <a:buAutoNum type="arabicPeriod" startAt="5"/>
              <a:defRPr/>
            </a:pPr>
            <a:r>
              <a:rPr lang="en-US" sz="800" dirty="0">
                <a:solidFill>
                  <a:srgbClr val="33363E"/>
                </a:solidFill>
              </a:rPr>
              <a:t>Khayat et al.  Eur Heart J 2015; 23:1463-1469. </a:t>
            </a:r>
            <a:endParaRPr lang="en-US" dirty="0"/>
          </a:p>
        </p:txBody>
      </p:sp>
      <p:sp>
        <p:nvSpPr>
          <p:cNvPr id="5" name="Slide Number Placeholder 4">
            <a:extLst>
              <a:ext uri="{FF2B5EF4-FFF2-40B4-BE49-F238E27FC236}">
                <a16:creationId xmlns:a16="http://schemas.microsoft.com/office/drawing/2014/main" id="{525C1DA9-E1CB-7AFA-D787-79C3AB76621B}"/>
              </a:ext>
            </a:extLst>
          </p:cNvPr>
          <p:cNvSpPr>
            <a:spLocks noGrp="1"/>
          </p:cNvSpPr>
          <p:nvPr>
            <p:ph type="sldNum" sz="quarter" idx="12"/>
          </p:nvPr>
        </p:nvSpPr>
        <p:spPr/>
        <p:txBody>
          <a:bodyPr/>
          <a:lstStyle/>
          <a:p>
            <a:fld id="{21D51F98-DEF0-4E23-AE94-24E7CFC19B28}" type="slidenum">
              <a:rPr lang="en-US" smtClean="0"/>
              <a:t>18</a:t>
            </a:fld>
            <a:endParaRPr lang="en-US"/>
          </a:p>
        </p:txBody>
      </p:sp>
      <p:sp>
        <p:nvSpPr>
          <p:cNvPr id="8" name="Footer Placeholder 5">
            <a:extLst>
              <a:ext uri="{FF2B5EF4-FFF2-40B4-BE49-F238E27FC236}">
                <a16:creationId xmlns:a16="http://schemas.microsoft.com/office/drawing/2014/main" id="{959C6D2E-D695-936B-65A0-5773736914EA}"/>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42366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 grpId="0"/>
      <p:bldP spid="9" grpId="0"/>
      <p:bldP spid="25" grpId="0" animBg="1"/>
      <p:bldP spid="10" grpId="0" animBg="1"/>
      <p:bldP spid="11" grpId="0"/>
      <p:bldP spid="28" grpId="0" animBg="1"/>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6" imgH="396" progId="TCLayout.ActiveDocument.1">
                  <p:embed/>
                </p:oleObj>
              </mc:Choice>
              <mc:Fallback>
                <p:oleObj name="think-cell Slide" r:id="rId4" imgW="396" imgH="39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21" name="Title 20"/>
          <p:cNvSpPr>
            <a:spLocks noGrp="1"/>
          </p:cNvSpPr>
          <p:nvPr>
            <p:ph type="title" idx="4294967295"/>
          </p:nvPr>
        </p:nvSpPr>
        <p:spPr>
          <a:xfrm>
            <a:off x="404413" y="224838"/>
            <a:ext cx="11618912" cy="582613"/>
          </a:xfrm>
        </p:spPr>
        <p:txBody>
          <a:bodyPr>
            <a:normAutofit/>
          </a:bodyPr>
          <a:lstStyle/>
          <a:p>
            <a:r>
              <a:rPr lang="en-US" sz="3200" b="1" dirty="0">
                <a:solidFill>
                  <a:schemeClr val="accent2"/>
                </a:solidFill>
                <a:latin typeface="+mn-lt"/>
              </a:rPr>
              <a:t>Sleep Disordered Breathing is a Predictor of Mortality in HF Patients</a:t>
            </a:r>
          </a:p>
        </p:txBody>
      </p:sp>
      <p:sp>
        <p:nvSpPr>
          <p:cNvPr id="37" name="TextBox 36"/>
          <p:cNvSpPr txBox="1"/>
          <p:nvPr/>
        </p:nvSpPr>
        <p:spPr>
          <a:xfrm>
            <a:off x="2488837" y="1064140"/>
            <a:ext cx="699541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rPr>
              <a:t>Survival – Heart failure (LVEF&lt; 45%) with CSA patients vs. heart failure with normal breathing in NIH sponsored study</a:t>
            </a:r>
            <a:endParaRPr kumimoji="0" lang="en-US" sz="14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39" name="Rectangle 38"/>
          <p:cNvSpPr/>
          <p:nvPr/>
        </p:nvSpPr>
        <p:spPr>
          <a:xfrm>
            <a:off x="8310798" y="2219292"/>
            <a:ext cx="2793181" cy="1185152"/>
          </a:xfrm>
          <a:prstGeom prst="rect">
            <a:avLst/>
          </a:prstGeom>
          <a:solidFill>
            <a:schemeClr val="accent1"/>
          </a:solidFill>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HF combined with CSA is associated with a 2-fold increase in risk of death</a:t>
            </a:r>
          </a:p>
        </p:txBody>
      </p:sp>
      <p:sp>
        <p:nvSpPr>
          <p:cNvPr id="40" name="TextBox 39"/>
          <p:cNvSpPr txBox="1"/>
          <p:nvPr/>
        </p:nvSpPr>
        <p:spPr>
          <a:xfrm>
            <a:off x="145622" y="6152072"/>
            <a:ext cx="671571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63E"/>
                </a:solidFill>
                <a:effectLst/>
                <a:uLnTx/>
                <a:uFillTx/>
                <a:latin typeface="Calibri" panose="020F0502020204030204"/>
                <a:ea typeface="+mn-ea"/>
                <a:cs typeface="+mn-cs"/>
              </a:rPr>
              <a:t>Khayat et al.  Eur Heart J 2015;  36:1463-9   </a:t>
            </a:r>
          </a:p>
        </p:txBody>
      </p:sp>
      <p:pic>
        <p:nvPicPr>
          <p:cNvPr id="30" name="Picture 6" descr="Cove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385909" y="1705851"/>
            <a:ext cx="6698742" cy="43470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nvGraphicFramePr>
        <p:xfrm>
          <a:off x="8365862" y="3603500"/>
          <a:ext cx="2683051" cy="944880"/>
        </p:xfrm>
        <a:graphic>
          <a:graphicData uri="http://schemas.openxmlformats.org/drawingml/2006/table">
            <a:tbl>
              <a:tblPr/>
              <a:tblGrid>
                <a:gridCol w="1337167">
                  <a:extLst>
                    <a:ext uri="{9D8B030D-6E8A-4147-A177-3AD203B41FA5}">
                      <a16:colId xmlns:a16="http://schemas.microsoft.com/office/drawing/2014/main" val="3354708161"/>
                    </a:ext>
                  </a:extLst>
                </a:gridCol>
                <a:gridCol w="1345884">
                  <a:extLst>
                    <a:ext uri="{9D8B030D-6E8A-4147-A177-3AD203B41FA5}">
                      <a16:colId xmlns:a16="http://schemas.microsoft.com/office/drawing/2014/main" val="3810015123"/>
                    </a:ext>
                  </a:extLst>
                </a:gridCol>
              </a:tblGrid>
              <a:tr h="203105">
                <a:tc gridSpan="2">
                  <a:txBody>
                    <a:bodyPr/>
                    <a:lstStyle/>
                    <a:p>
                      <a:pPr algn="ctr" fontAlgn="base"/>
                      <a:r>
                        <a:rPr lang="en-US" sz="1100" b="1" dirty="0">
                          <a:solidFill>
                            <a:schemeClr val="bg1"/>
                          </a:solidFill>
                          <a:effectLst/>
                          <a:latin typeface="inherit"/>
                        </a:rPr>
                        <a:t>Hazard ratios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053" cap="flat" cmpd="sng" algn="ctr">
                      <a:solidFill>
                        <a:srgbClr val="CFD5E4"/>
                      </a:solidFill>
                      <a:prstDash val="solid"/>
                      <a:round/>
                      <a:headEnd type="none" w="med" len="med"/>
                      <a:tailEnd type="none" w="med" len="med"/>
                    </a:lnB>
                    <a:solidFill>
                      <a:schemeClr val="tx1">
                        <a:lumMod val="60000"/>
                        <a:lumOff val="40000"/>
                      </a:schemeClr>
                    </a:solidFill>
                  </a:tcPr>
                </a:tc>
                <a:tc hMerge="1">
                  <a:txBody>
                    <a:bodyPr/>
                    <a:lstStyle/>
                    <a:p>
                      <a:endParaRPr lang="en-US"/>
                    </a:p>
                  </a:txBody>
                  <a:tcPr/>
                </a:tc>
                <a:extLst>
                  <a:ext uri="{0D108BD9-81ED-4DB2-BD59-A6C34878D82A}">
                    <a16:rowId xmlns:a16="http://schemas.microsoft.com/office/drawing/2014/main" val="222784313"/>
                  </a:ext>
                </a:extLst>
              </a:tr>
              <a:tr h="172639">
                <a:tc>
                  <a:txBody>
                    <a:bodyPr/>
                    <a:lstStyle/>
                    <a:p>
                      <a:pPr algn="l" fontAlgn="base"/>
                      <a:r>
                        <a:rPr lang="en-US" sz="1100" b="1" dirty="0">
                          <a:effectLst/>
                          <a:latin typeface="inherit"/>
                        </a:rPr>
                        <a:t>CSA vs. no</a:t>
                      </a:r>
                      <a:r>
                        <a:rPr lang="en-US" sz="1100" b="1" baseline="0" dirty="0">
                          <a:effectLst/>
                          <a:latin typeface="inherit"/>
                        </a:rPr>
                        <a:t> or minimal </a:t>
                      </a:r>
                      <a:r>
                        <a:rPr lang="en-US" sz="1100" b="1" dirty="0">
                          <a:effectLst/>
                          <a:latin typeface="inherit"/>
                        </a:rPr>
                        <a:t>SDB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053" cap="flat" cmpd="sng" algn="ctr">
                      <a:solidFill>
                        <a:srgbClr val="CFD5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5F9"/>
                    </a:solidFill>
                  </a:tcPr>
                </a:tc>
                <a:tc>
                  <a:txBody>
                    <a:bodyPr/>
                    <a:lstStyle/>
                    <a:p>
                      <a:pPr algn="l" fontAlgn="base"/>
                      <a:r>
                        <a:rPr lang="en-US" sz="1100" b="1" dirty="0">
                          <a:effectLst/>
                          <a:latin typeface="inherit"/>
                        </a:rPr>
                        <a:t>OSA vs. no</a:t>
                      </a:r>
                      <a:r>
                        <a:rPr lang="en-US" sz="1100" b="1" baseline="0" dirty="0">
                          <a:effectLst/>
                          <a:latin typeface="inherit"/>
                        </a:rPr>
                        <a:t> or minimal </a:t>
                      </a:r>
                      <a:r>
                        <a:rPr lang="en-US" sz="1100" b="1" dirty="0">
                          <a:effectLst/>
                          <a:latin typeface="inherit"/>
                        </a:rPr>
                        <a:t>SDB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053" cap="flat" cmpd="sng" algn="ctr">
                      <a:solidFill>
                        <a:srgbClr val="CFD5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5F9"/>
                    </a:solidFill>
                  </a:tcPr>
                </a:tc>
                <a:extLst>
                  <a:ext uri="{0D108BD9-81ED-4DB2-BD59-A6C34878D82A}">
                    <a16:rowId xmlns:a16="http://schemas.microsoft.com/office/drawing/2014/main" val="2853940471"/>
                  </a:ext>
                </a:extLst>
              </a:tr>
              <a:tr h="182795">
                <a:tc>
                  <a:txBody>
                    <a:bodyPr/>
                    <a:lstStyle/>
                    <a:p>
                      <a:pPr algn="l" fontAlgn="base"/>
                      <a:r>
                        <a:rPr lang="en-US" sz="1100" b="1" dirty="0">
                          <a:effectLst/>
                          <a:latin typeface="inherit"/>
                        </a:rPr>
                        <a:t>2.17 </a:t>
                      </a:r>
                      <a:r>
                        <a:rPr lang="en-US" sz="1100" b="1" i="1" dirty="0">
                          <a:effectLst/>
                          <a:latin typeface="inherit"/>
                        </a:rPr>
                        <a:t>p</a:t>
                      </a:r>
                      <a:r>
                        <a:rPr lang="en-US" sz="1100" b="1" dirty="0">
                          <a:effectLst/>
                          <a:latin typeface="inherit"/>
                        </a:rPr>
                        <a:t> &lt; 0.001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100" b="1" dirty="0">
                          <a:effectLst/>
                          <a:latin typeface="inherit"/>
                        </a:rPr>
                        <a:t>2.00 </a:t>
                      </a:r>
                      <a:r>
                        <a:rPr lang="en-US" sz="1100" b="1" i="1" dirty="0">
                          <a:effectLst/>
                          <a:latin typeface="inherit"/>
                        </a:rPr>
                        <a:t>p</a:t>
                      </a:r>
                      <a:r>
                        <a:rPr lang="en-US" sz="1100" b="1" dirty="0">
                          <a:effectLst/>
                          <a:latin typeface="inherit"/>
                        </a:rPr>
                        <a:t> &lt; 0.001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4544456"/>
                  </a:ext>
                </a:extLst>
              </a:tr>
            </a:tbl>
          </a:graphicData>
        </a:graphic>
      </p:graphicFrame>
      <p:sp>
        <p:nvSpPr>
          <p:cNvPr id="10" name="TextBox 9"/>
          <p:cNvSpPr txBox="1"/>
          <p:nvPr/>
        </p:nvSpPr>
        <p:spPr>
          <a:xfrm>
            <a:off x="5555609" y="2402984"/>
            <a:ext cx="2435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rPr>
              <a:t>No or minimal (nm) SDB</a:t>
            </a:r>
          </a:p>
        </p:txBody>
      </p:sp>
      <p:sp>
        <p:nvSpPr>
          <p:cNvPr id="11" name="TextBox 10"/>
          <p:cNvSpPr txBox="1"/>
          <p:nvPr/>
        </p:nvSpPr>
        <p:spPr>
          <a:xfrm>
            <a:off x="6114134" y="3457482"/>
            <a:ext cx="1164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DA2"/>
                </a:solidFill>
                <a:effectLst/>
                <a:uLnTx/>
                <a:uFillTx/>
                <a:latin typeface="Calibri" panose="020F0502020204030204"/>
                <a:ea typeface="+mn-ea"/>
                <a:cs typeface="+mn-cs"/>
              </a:rPr>
              <a:t>OSA</a:t>
            </a:r>
          </a:p>
        </p:txBody>
      </p:sp>
      <p:sp>
        <p:nvSpPr>
          <p:cNvPr id="12" name="TextBox 11"/>
          <p:cNvSpPr txBox="1"/>
          <p:nvPr/>
        </p:nvSpPr>
        <p:spPr>
          <a:xfrm>
            <a:off x="5404159" y="4028838"/>
            <a:ext cx="1164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CSA</a:t>
            </a:r>
          </a:p>
        </p:txBody>
      </p:sp>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33349" y="1011370"/>
            <a:ext cx="929847" cy="69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5A0B698C-B9F2-4628-2153-576F5B4F3019}"/>
              </a:ext>
            </a:extLst>
          </p:cNvPr>
          <p:cNvSpPr>
            <a:spLocks noGrp="1"/>
          </p:cNvSpPr>
          <p:nvPr>
            <p:ph type="sldNum" sz="quarter" idx="12"/>
          </p:nvPr>
        </p:nvSpPr>
        <p:spPr/>
        <p:txBody>
          <a:bodyPr/>
          <a:lstStyle/>
          <a:p>
            <a:fld id="{21D51F98-DEF0-4E23-AE94-24E7CFC19B28}" type="slidenum">
              <a:rPr lang="en-US" smtClean="0"/>
              <a:t>19</a:t>
            </a:fld>
            <a:endParaRPr lang="en-US"/>
          </a:p>
        </p:txBody>
      </p:sp>
      <p:sp>
        <p:nvSpPr>
          <p:cNvPr id="7" name="Footer Placeholder 5">
            <a:extLst>
              <a:ext uri="{FF2B5EF4-FFF2-40B4-BE49-F238E27FC236}">
                <a16:creationId xmlns:a16="http://schemas.microsoft.com/office/drawing/2014/main" id="{7AFD3D8B-698A-5407-5686-B34E44A8B228}"/>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10773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73088" y="244475"/>
            <a:ext cx="11618912" cy="828675"/>
          </a:xfrm>
        </p:spPr>
        <p:txBody>
          <a:bodyPr>
            <a:normAutofit/>
          </a:bodyPr>
          <a:lstStyle/>
          <a:p>
            <a:r>
              <a:rPr lang="en-US" sz="3600" b="1" dirty="0">
                <a:solidFill>
                  <a:schemeClr val="accent2"/>
                </a:solidFill>
                <a:latin typeface="+mn-lt"/>
              </a:rPr>
              <a:t>Agenda</a:t>
            </a:r>
          </a:p>
        </p:txBody>
      </p:sp>
      <p:sp>
        <p:nvSpPr>
          <p:cNvPr id="6" name="Content Placeholder 5"/>
          <p:cNvSpPr>
            <a:spLocks noGrp="1"/>
          </p:cNvSpPr>
          <p:nvPr>
            <p:ph sz="quarter" idx="4294967295"/>
          </p:nvPr>
        </p:nvSpPr>
        <p:spPr>
          <a:xfrm>
            <a:off x="573088" y="1822450"/>
            <a:ext cx="11618912" cy="3911600"/>
          </a:xfrm>
        </p:spPr>
        <p:txBody>
          <a:bodyPr/>
          <a:lstStyle/>
          <a:p>
            <a:pPr>
              <a:spcBef>
                <a:spcPts val="3600"/>
              </a:spcBef>
            </a:pPr>
            <a:r>
              <a:rPr lang="en-US" b="1" dirty="0"/>
              <a:t>Sleep Apnea and Cardiovascular Disease</a:t>
            </a:r>
          </a:p>
          <a:p>
            <a:pPr>
              <a:spcBef>
                <a:spcPts val="3600"/>
              </a:spcBef>
            </a:pPr>
            <a:r>
              <a:rPr lang="en-US" dirty="0"/>
              <a:t>Central Sleep Apnea Background</a:t>
            </a:r>
          </a:p>
          <a:p>
            <a:pPr>
              <a:spcBef>
                <a:spcPts val="3600"/>
              </a:spcBef>
            </a:pPr>
            <a:r>
              <a:rPr lang="en-US" dirty="0"/>
              <a:t>The </a:t>
            </a:r>
            <a:r>
              <a:rPr lang="en-US" b="1" dirty="0"/>
              <a:t>rem</a:t>
            </a:r>
            <a:r>
              <a:rPr lang="en-US" dirty="0"/>
              <a:t>edē® System Therapy</a:t>
            </a:r>
          </a:p>
          <a:p>
            <a:pPr>
              <a:spcBef>
                <a:spcPts val="3600"/>
              </a:spcBef>
            </a:pPr>
            <a:r>
              <a:rPr lang="en-US" dirty="0"/>
              <a:t>Clinical Results</a:t>
            </a:r>
          </a:p>
          <a:p>
            <a:pPr marL="0" indent="0">
              <a:spcBef>
                <a:spcPts val="3600"/>
              </a:spcBef>
              <a:buNone/>
            </a:pPr>
            <a:endParaRPr lang="en-US" dirty="0"/>
          </a:p>
        </p:txBody>
      </p:sp>
      <p:sp>
        <p:nvSpPr>
          <p:cNvPr id="8" name="Rounded Rectangle 7"/>
          <p:cNvSpPr/>
          <p:nvPr/>
        </p:nvSpPr>
        <p:spPr>
          <a:xfrm>
            <a:off x="573088" y="1612842"/>
            <a:ext cx="5212627" cy="731520"/>
          </a:xfrm>
          <a:prstGeom prst="roundRect">
            <a:avLst/>
          </a:prstGeom>
          <a:solidFill>
            <a:schemeClr val="tx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B9A3F82-1ACA-1FBD-5F00-A40338B2239E}"/>
              </a:ext>
            </a:extLst>
          </p:cNvPr>
          <p:cNvSpPr>
            <a:spLocks noGrp="1"/>
          </p:cNvSpPr>
          <p:nvPr>
            <p:ph type="sldNum" sz="quarter" idx="12"/>
          </p:nvPr>
        </p:nvSpPr>
        <p:spPr/>
        <p:txBody>
          <a:bodyPr/>
          <a:lstStyle/>
          <a:p>
            <a:fld id="{21D51F98-DEF0-4E23-AE94-24E7CFC19B28}" type="slidenum">
              <a:rPr lang="en-US" smtClean="0"/>
              <a:t>2</a:t>
            </a:fld>
            <a:endParaRPr lang="en-US" dirty="0"/>
          </a:p>
        </p:txBody>
      </p:sp>
      <p:sp>
        <p:nvSpPr>
          <p:cNvPr id="7" name="Footer Placeholder 5">
            <a:extLst>
              <a:ext uri="{FF2B5EF4-FFF2-40B4-BE49-F238E27FC236}">
                <a16:creationId xmlns:a16="http://schemas.microsoft.com/office/drawing/2014/main" id="{F26DA381-0F1F-3DAF-1351-4429738F0547}"/>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179611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6" imgH="396" progId="TCLayout.ActiveDocument.1">
                  <p:embed/>
                </p:oleObj>
              </mc:Choice>
              <mc:Fallback>
                <p:oleObj name="think-cell Slide" r:id="rId4" imgW="396" imgH="39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21" name="Title 20"/>
          <p:cNvSpPr>
            <a:spLocks noGrp="1"/>
          </p:cNvSpPr>
          <p:nvPr>
            <p:ph type="title" idx="4294967295"/>
          </p:nvPr>
        </p:nvSpPr>
        <p:spPr>
          <a:xfrm>
            <a:off x="287337" y="134682"/>
            <a:ext cx="11617325" cy="692150"/>
          </a:xfrm>
        </p:spPr>
        <p:txBody>
          <a:bodyPr>
            <a:normAutofit/>
          </a:bodyPr>
          <a:lstStyle/>
          <a:p>
            <a:r>
              <a:rPr lang="en-US" sz="3200" b="1" dirty="0">
                <a:solidFill>
                  <a:schemeClr val="accent2"/>
                </a:solidFill>
                <a:latin typeface="+mn-lt"/>
              </a:rPr>
              <a:t>Central Sleep Apnea Increases the Risk of Heart Failure Readmission</a:t>
            </a:r>
          </a:p>
        </p:txBody>
      </p:sp>
      <p:sp>
        <p:nvSpPr>
          <p:cNvPr id="36" name="TextBox 35"/>
          <p:cNvSpPr txBox="1"/>
          <p:nvPr/>
        </p:nvSpPr>
        <p:spPr>
          <a:xfrm>
            <a:off x="2904853" y="959954"/>
            <a:ext cx="6382291"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rPr>
              <a:t>Heart failure readmissions within 6 months  – CSA population vs. patients free of sleep disordered breathing (SDB) in NIH sponsored study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63E"/>
                </a:solidFill>
                <a:effectLst/>
                <a:uLnTx/>
                <a:uFillTx/>
                <a:latin typeface="Calibri" panose="020F0502020204030204"/>
                <a:ea typeface="+mn-ea"/>
                <a:cs typeface="+mn-cs"/>
              </a:rPr>
              <a:t>Percent of patients</a:t>
            </a:r>
          </a:p>
        </p:txBody>
      </p:sp>
      <p:sp>
        <p:nvSpPr>
          <p:cNvPr id="40" name="TextBox 39"/>
          <p:cNvSpPr txBox="1"/>
          <p:nvPr/>
        </p:nvSpPr>
        <p:spPr>
          <a:xfrm>
            <a:off x="192592" y="6057990"/>
            <a:ext cx="6715711" cy="246221"/>
          </a:xfrm>
          <a:prstGeom prst="rect">
            <a:avLst/>
          </a:prstGeom>
          <a:noFill/>
        </p:spPr>
        <p:txBody>
          <a:bodyPr wrap="square" rtlCol="0">
            <a:spAutoFit/>
          </a:bodyPr>
          <a:lstStyle>
            <a:defPPr>
              <a:defRPr lang="en-US"/>
            </a:defPPr>
            <a:lvl1pPr defTabSz="457200">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rPr>
              <a:t>Khayat et al.  J Card Fail 2012;18:534-540</a:t>
            </a:r>
          </a:p>
        </p:txBody>
      </p:sp>
      <p:grpSp>
        <p:nvGrpSpPr>
          <p:cNvPr id="20" name="Group 19"/>
          <p:cNvGrpSpPr/>
          <p:nvPr/>
        </p:nvGrpSpPr>
        <p:grpSpPr>
          <a:xfrm>
            <a:off x="1815229" y="1730007"/>
            <a:ext cx="5570113" cy="3397986"/>
            <a:chOff x="2013507" y="2011376"/>
            <a:chExt cx="4969699" cy="3042515"/>
          </a:xfrm>
        </p:grpSpPr>
        <p:grpSp>
          <p:nvGrpSpPr>
            <p:cNvPr id="10" name="Group 9"/>
            <p:cNvGrpSpPr/>
            <p:nvPr/>
          </p:nvGrpSpPr>
          <p:grpSpPr>
            <a:xfrm>
              <a:off x="2013507" y="2011376"/>
              <a:ext cx="4969699" cy="3042515"/>
              <a:chOff x="2013507" y="1930096"/>
              <a:chExt cx="4969699" cy="3042515"/>
            </a:xfrm>
          </p:grpSpPr>
          <p:pic>
            <p:nvPicPr>
              <p:cNvPr id="22" name="Picture 2"/>
              <p:cNvPicPr>
                <a:picLocks noChangeAspect="1" noChangeArrowheads="1"/>
              </p:cNvPicPr>
              <p:nvPr/>
            </p:nvPicPr>
            <p:blipFill>
              <a:blip r:embed="rId6"/>
              <a:stretch>
                <a:fillRect/>
              </a:stretch>
            </p:blipFill>
            <p:spPr bwMode="auto">
              <a:xfrm>
                <a:off x="2013507" y="1930096"/>
                <a:ext cx="4969699" cy="3042515"/>
              </a:xfrm>
              <a:prstGeom prst="rect">
                <a:avLst/>
              </a:prstGeom>
              <a:noFill/>
              <a:ln w="9525">
                <a:noFill/>
                <a:miter lim="800000"/>
                <a:headEnd/>
                <a:tailEnd/>
              </a:ln>
            </p:spPr>
          </p:pic>
          <p:grpSp>
            <p:nvGrpSpPr>
              <p:cNvPr id="8" name="Group 7"/>
              <p:cNvGrpSpPr/>
              <p:nvPr/>
            </p:nvGrpSpPr>
            <p:grpSpPr>
              <a:xfrm>
                <a:off x="3641814" y="2040690"/>
                <a:ext cx="3090456" cy="544010"/>
                <a:chOff x="4020756" y="2106593"/>
                <a:chExt cx="3090456" cy="544010"/>
              </a:xfrm>
            </p:grpSpPr>
            <p:pic>
              <p:nvPicPr>
                <p:cNvPr id="12" name="Picture 2"/>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020756" y="2106593"/>
                  <a:ext cx="197017" cy="544010"/>
                </a:xfrm>
                <a:prstGeom prst="rect">
                  <a:avLst/>
                </a:prstGeom>
                <a:noFill/>
                <a:ln w="9525">
                  <a:noFill/>
                  <a:miter lim="800000"/>
                  <a:headEnd/>
                  <a:tailEnd/>
                </a:ln>
              </p:spPr>
            </p:pic>
            <p:sp>
              <p:nvSpPr>
                <p:cNvPr id="5" name="TextBox 4"/>
                <p:cNvSpPr txBox="1"/>
                <p:nvPr/>
              </p:nvSpPr>
              <p:spPr>
                <a:xfrm>
                  <a:off x="4171950" y="2116988"/>
                  <a:ext cx="21673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Central Sleep Apnea (n=165)</a:t>
                  </a:r>
                </a:p>
              </p:txBody>
            </p:sp>
            <p:sp>
              <p:nvSpPr>
                <p:cNvPr id="14" name="TextBox 13"/>
                <p:cNvSpPr txBox="1"/>
                <p:nvPr/>
              </p:nvSpPr>
              <p:spPr>
                <a:xfrm>
                  <a:off x="4171950" y="2369935"/>
                  <a:ext cx="29392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No Sleep Disordered Breathing (n=139)</a:t>
                  </a:r>
                </a:p>
              </p:txBody>
            </p:sp>
          </p:grpSp>
          <p:sp>
            <p:nvSpPr>
              <p:cNvPr id="9" name="Rectangle 8"/>
              <p:cNvSpPr/>
              <p:nvPr/>
            </p:nvSpPr>
            <p:spPr>
              <a:xfrm>
                <a:off x="4621427" y="2584700"/>
                <a:ext cx="1674082" cy="751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Left Brace 12"/>
            <p:cNvSpPr/>
            <p:nvPr/>
          </p:nvSpPr>
          <p:spPr>
            <a:xfrm rot="5400000">
              <a:off x="5178213" y="1639630"/>
              <a:ext cx="202366" cy="3201941"/>
            </a:xfrm>
            <a:prstGeom prst="leftBrace">
              <a:avLst>
                <a:gd name="adj1" fmla="val 8333"/>
                <a:gd name="adj2" fmla="val 51029"/>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63E"/>
                </a:solidFill>
                <a:effectLst/>
                <a:uLnTx/>
                <a:uFillTx/>
                <a:latin typeface="Calibri" panose="020F0502020204030204"/>
                <a:ea typeface="+mn-ea"/>
                <a:cs typeface="+mn-cs"/>
              </a:endParaRPr>
            </a:p>
          </p:txBody>
        </p:sp>
        <p:sp>
          <p:nvSpPr>
            <p:cNvPr id="23" name="Left Brace 22"/>
            <p:cNvSpPr/>
            <p:nvPr/>
          </p:nvSpPr>
          <p:spPr>
            <a:xfrm rot="5400000">
              <a:off x="5590542" y="2725445"/>
              <a:ext cx="171280" cy="2362278"/>
            </a:xfrm>
            <a:prstGeom prst="leftBrace">
              <a:avLst>
                <a:gd name="adj1" fmla="val 8333"/>
                <a:gd name="adj2" fmla="val 51029"/>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63E"/>
                </a:solidFill>
                <a:effectLst/>
                <a:uLnTx/>
                <a:uFillTx/>
                <a:latin typeface="Calibri" panose="020F0502020204030204"/>
                <a:ea typeface="+mn-ea"/>
                <a:cs typeface="+mn-cs"/>
              </a:endParaRPr>
            </a:p>
          </p:txBody>
        </p:sp>
        <p:sp>
          <p:nvSpPr>
            <p:cNvPr id="19" name="TextBox 18"/>
            <p:cNvSpPr txBox="1"/>
            <p:nvPr/>
          </p:nvSpPr>
          <p:spPr>
            <a:xfrm>
              <a:off x="4066232" y="2773601"/>
              <a:ext cx="24263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63E"/>
                  </a:solidFill>
                  <a:effectLst/>
                  <a:uLnTx/>
                  <a:uFillTx/>
                  <a:latin typeface="Calibri" panose="020F0502020204030204"/>
                  <a:ea typeface="+mn-ea"/>
                  <a:cs typeface="+mn-cs"/>
                </a:rPr>
                <a:t>&gt;50% of CSA Patients</a:t>
              </a:r>
            </a:p>
          </p:txBody>
        </p:sp>
        <p:sp>
          <p:nvSpPr>
            <p:cNvPr id="26" name="TextBox 25"/>
            <p:cNvSpPr txBox="1"/>
            <p:nvPr/>
          </p:nvSpPr>
          <p:spPr>
            <a:xfrm>
              <a:off x="4556878" y="3399218"/>
              <a:ext cx="24263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63E"/>
                  </a:solidFill>
                  <a:effectLst/>
                  <a:uLnTx/>
                  <a:uFillTx/>
                  <a:latin typeface="Calibri" panose="020F0502020204030204"/>
                  <a:ea typeface="+mn-ea"/>
                  <a:cs typeface="+mn-cs"/>
                </a:rPr>
                <a:t>&gt;25% of CSA Patients</a:t>
              </a:r>
            </a:p>
          </p:txBody>
        </p:sp>
      </p:grpSp>
      <p:sp>
        <p:nvSpPr>
          <p:cNvPr id="27" name="Rectangle 1"/>
          <p:cNvSpPr>
            <a:spLocks noChangeArrowheads="1"/>
          </p:cNvSpPr>
          <p:nvPr/>
        </p:nvSpPr>
        <p:spPr bwMode="auto">
          <a:xfrm>
            <a:off x="12751063" y="2123276"/>
            <a:ext cx="65" cy="99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19006" rIns="0" bIns="21900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altLang="en-US" sz="1800" b="0" i="0" u="none" strike="noStrike" kern="1200" cap="none" spc="0" normalizeH="0" baseline="0" noProof="0">
              <a:ln>
                <a:noFill/>
              </a:ln>
              <a:solidFill>
                <a:srgbClr val="33363E"/>
              </a:solidFill>
              <a:effectLst/>
              <a:uLnTx/>
              <a:uFillTx/>
              <a:latin typeface="Arial" panose="020B0604020202020204" pitchFamily="34" charset="0"/>
              <a:ea typeface="+mn-ea"/>
              <a:cs typeface="+mn-cs"/>
            </a:endParaRPr>
          </a:p>
        </p:txBody>
      </p:sp>
      <p:graphicFrame>
        <p:nvGraphicFramePr>
          <p:cNvPr id="30" name="Table 29"/>
          <p:cNvGraphicFramePr>
            <a:graphicFrameLocks noGrp="1"/>
          </p:cNvGraphicFramePr>
          <p:nvPr>
            <p:extLst>
              <p:ext uri="{D42A27DB-BD31-4B8C-83A1-F6EECF244321}">
                <p14:modId xmlns:p14="http://schemas.microsoft.com/office/powerpoint/2010/main" val="2278900309"/>
              </p:ext>
            </p:extLst>
          </p:nvPr>
        </p:nvGraphicFramePr>
        <p:xfrm>
          <a:off x="7892349" y="2962494"/>
          <a:ext cx="1755237" cy="822960"/>
        </p:xfrm>
        <a:graphic>
          <a:graphicData uri="http://schemas.openxmlformats.org/drawingml/2006/table">
            <a:tbl>
              <a:tblPr/>
              <a:tblGrid>
                <a:gridCol w="1755237">
                  <a:extLst>
                    <a:ext uri="{9D8B030D-6E8A-4147-A177-3AD203B41FA5}">
                      <a16:colId xmlns:a16="http://schemas.microsoft.com/office/drawing/2014/main" val="3354708161"/>
                    </a:ext>
                  </a:extLst>
                </a:gridCol>
              </a:tblGrid>
              <a:tr h="203105">
                <a:tc>
                  <a:txBody>
                    <a:bodyPr/>
                    <a:lstStyle/>
                    <a:p>
                      <a:pPr algn="ctr" fontAlgn="base"/>
                      <a:r>
                        <a:rPr lang="en-US" sz="1400" b="1" dirty="0">
                          <a:solidFill>
                            <a:schemeClr val="bg1"/>
                          </a:solidFill>
                          <a:effectLst/>
                          <a:latin typeface="inherit"/>
                        </a:rPr>
                        <a:t>Hazard ratios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053" cap="flat" cmpd="sng" algn="ctr">
                      <a:solidFill>
                        <a:srgbClr val="CFD5E4"/>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22784313"/>
                  </a:ext>
                </a:extLst>
              </a:tr>
              <a:tr h="172639">
                <a:tc>
                  <a:txBody>
                    <a:bodyPr/>
                    <a:lstStyle/>
                    <a:p>
                      <a:pPr algn="l" fontAlgn="base"/>
                      <a:r>
                        <a:rPr lang="en-US" sz="1100" b="1" dirty="0">
                          <a:effectLst/>
                          <a:latin typeface="inherit"/>
                        </a:rPr>
                        <a:t>CSA vs. no</a:t>
                      </a:r>
                      <a:r>
                        <a:rPr lang="en-US" sz="1100" b="1" baseline="0" dirty="0">
                          <a:effectLst/>
                          <a:latin typeface="inherit"/>
                        </a:rPr>
                        <a:t> </a:t>
                      </a:r>
                      <a:r>
                        <a:rPr lang="en-US" sz="1100" b="1" dirty="0">
                          <a:effectLst/>
                          <a:latin typeface="inherit"/>
                        </a:rPr>
                        <a:t>SDB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053" cap="flat" cmpd="sng" algn="ctr">
                      <a:solidFill>
                        <a:srgbClr val="CFD5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5F9"/>
                    </a:solidFill>
                  </a:tcPr>
                </a:tc>
                <a:extLst>
                  <a:ext uri="{0D108BD9-81ED-4DB2-BD59-A6C34878D82A}">
                    <a16:rowId xmlns:a16="http://schemas.microsoft.com/office/drawing/2014/main" val="2853940471"/>
                  </a:ext>
                </a:extLst>
              </a:tr>
              <a:tr h="182795">
                <a:tc>
                  <a:txBody>
                    <a:bodyPr/>
                    <a:lstStyle/>
                    <a:p>
                      <a:pPr algn="l" fontAlgn="base"/>
                      <a:r>
                        <a:rPr lang="en-US" sz="1100" b="1" dirty="0">
                          <a:effectLst/>
                          <a:latin typeface="inherit"/>
                        </a:rPr>
                        <a:t>1.63, </a:t>
                      </a:r>
                      <a:r>
                        <a:rPr lang="en-US" sz="1100" b="1" i="1" dirty="0">
                          <a:effectLst/>
                          <a:latin typeface="inherit"/>
                        </a:rPr>
                        <a:t>p</a:t>
                      </a:r>
                      <a:r>
                        <a:rPr lang="en-US" sz="1100" b="1" dirty="0">
                          <a:effectLst/>
                          <a:latin typeface="inherit"/>
                        </a:rPr>
                        <a:t> =</a:t>
                      </a:r>
                      <a:r>
                        <a:rPr lang="en-US" sz="1100" b="1" baseline="0" dirty="0">
                          <a:effectLst/>
                          <a:latin typeface="inherit"/>
                        </a:rPr>
                        <a:t> </a:t>
                      </a:r>
                      <a:r>
                        <a:rPr lang="en-US" sz="1100" b="1" dirty="0">
                          <a:effectLst/>
                          <a:latin typeface="inherit"/>
                        </a:rPr>
                        <a:t>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4544456"/>
                  </a:ext>
                </a:extLst>
              </a:tr>
            </a:tbl>
          </a:graphicData>
        </a:graphic>
      </p:graphicFrame>
      <p:sp>
        <p:nvSpPr>
          <p:cNvPr id="31" name="Rectangle 30"/>
          <p:cNvSpPr/>
          <p:nvPr/>
        </p:nvSpPr>
        <p:spPr>
          <a:xfrm>
            <a:off x="1577509" y="5321474"/>
            <a:ext cx="8553307" cy="695202"/>
          </a:xfrm>
          <a:prstGeom prst="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50% of HF patients with CSA were readmitted to the hospital at 6 months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Over 25% of heart failure patients with CSA had 2 or more hospital readmissions within 6 months</a:t>
            </a:r>
          </a:p>
        </p:txBody>
      </p:sp>
      <p:pic>
        <p:nvPicPr>
          <p:cNvPr id="24"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815229" y="991228"/>
            <a:ext cx="929847" cy="69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a:extLst>
              <a:ext uri="{FF2B5EF4-FFF2-40B4-BE49-F238E27FC236}">
                <a16:creationId xmlns:a16="http://schemas.microsoft.com/office/drawing/2014/main" id="{12A423DC-CAF7-C7E2-7B24-2D512584BD6D}"/>
              </a:ext>
            </a:extLst>
          </p:cNvPr>
          <p:cNvSpPr>
            <a:spLocks noGrp="1"/>
          </p:cNvSpPr>
          <p:nvPr>
            <p:ph type="sldNum" sz="quarter" idx="12"/>
          </p:nvPr>
        </p:nvSpPr>
        <p:spPr/>
        <p:txBody>
          <a:bodyPr/>
          <a:lstStyle/>
          <a:p>
            <a:fld id="{21D51F98-DEF0-4E23-AE94-24E7CFC19B28}" type="slidenum">
              <a:rPr lang="en-US" smtClean="0"/>
              <a:t>20</a:t>
            </a:fld>
            <a:endParaRPr lang="en-US"/>
          </a:p>
        </p:txBody>
      </p:sp>
      <p:sp>
        <p:nvSpPr>
          <p:cNvPr id="11" name="Footer Placeholder 5">
            <a:extLst>
              <a:ext uri="{FF2B5EF4-FFF2-40B4-BE49-F238E27FC236}">
                <a16:creationId xmlns:a16="http://schemas.microsoft.com/office/drawing/2014/main" id="{7FBF141F-FED5-8F66-D9D1-629080923582}"/>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348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C382-A948-4230-8D0B-D782288C5478}"/>
              </a:ext>
            </a:extLst>
          </p:cNvPr>
          <p:cNvSpPr>
            <a:spLocks noGrp="1"/>
          </p:cNvSpPr>
          <p:nvPr>
            <p:ph type="title"/>
          </p:nvPr>
        </p:nvSpPr>
        <p:spPr>
          <a:xfrm>
            <a:off x="338841" y="157002"/>
            <a:ext cx="10515600" cy="597725"/>
          </a:xfrm>
        </p:spPr>
        <p:txBody>
          <a:bodyPr>
            <a:normAutofit/>
          </a:bodyPr>
          <a:lstStyle/>
          <a:p>
            <a:r>
              <a:rPr lang="en-US" sz="3200" b="1" dirty="0">
                <a:solidFill>
                  <a:schemeClr val="accent2"/>
                </a:solidFill>
                <a:latin typeface="+mn-lt"/>
              </a:rPr>
              <a:t>Limited Treatment Options for Central Sleep Apnea</a:t>
            </a:r>
          </a:p>
        </p:txBody>
      </p:sp>
      <p:graphicFrame>
        <p:nvGraphicFramePr>
          <p:cNvPr id="6" name="Table 6">
            <a:extLst>
              <a:ext uri="{FF2B5EF4-FFF2-40B4-BE49-F238E27FC236}">
                <a16:creationId xmlns:a16="http://schemas.microsoft.com/office/drawing/2014/main" id="{C57EF434-855F-47C9-9091-2CC92EFD5195}"/>
              </a:ext>
            </a:extLst>
          </p:cNvPr>
          <p:cNvGraphicFramePr>
            <a:graphicFrameLocks noGrp="1"/>
          </p:cNvGraphicFramePr>
          <p:nvPr>
            <p:ph sz="quarter" idx="4294967295"/>
            <p:extLst>
              <p:ext uri="{D42A27DB-BD31-4B8C-83A1-F6EECF244321}">
                <p14:modId xmlns:p14="http://schemas.microsoft.com/office/powerpoint/2010/main" val="3457733713"/>
              </p:ext>
            </p:extLst>
          </p:nvPr>
        </p:nvGraphicFramePr>
        <p:xfrm>
          <a:off x="402639" y="886507"/>
          <a:ext cx="11244679" cy="5084985"/>
        </p:xfrm>
        <a:graphic>
          <a:graphicData uri="http://schemas.openxmlformats.org/drawingml/2006/table">
            <a:tbl>
              <a:tblPr firstRow="1" bandRow="1">
                <a:tableStyleId>{69CF1AB2-1976-4502-BF36-3FF5EA218861}</a:tableStyleId>
              </a:tblPr>
              <a:tblGrid>
                <a:gridCol w="3866912">
                  <a:extLst>
                    <a:ext uri="{9D8B030D-6E8A-4147-A177-3AD203B41FA5}">
                      <a16:colId xmlns:a16="http://schemas.microsoft.com/office/drawing/2014/main" val="3469919761"/>
                    </a:ext>
                  </a:extLst>
                </a:gridCol>
                <a:gridCol w="7377767">
                  <a:extLst>
                    <a:ext uri="{9D8B030D-6E8A-4147-A177-3AD203B41FA5}">
                      <a16:colId xmlns:a16="http://schemas.microsoft.com/office/drawing/2014/main" val="1476858738"/>
                    </a:ext>
                  </a:extLst>
                </a:gridCol>
              </a:tblGrid>
              <a:tr h="1499546">
                <a:tc>
                  <a:txBody>
                    <a:bodyPr/>
                    <a:lstStyle/>
                    <a:p>
                      <a:r>
                        <a:rPr lang="en-US" sz="1800" b="0" dirty="0"/>
                        <a:t>CPAP</a:t>
                      </a:r>
                    </a:p>
                  </a:txBody>
                  <a:tcPr/>
                </a:tc>
                <a:tc>
                  <a:txBody>
                    <a:bodyPr/>
                    <a:lstStyle/>
                    <a:p>
                      <a:pPr marL="342900" indent="-342900">
                        <a:buFont typeface="Arial" panose="020B0604020202020204" pitchFamily="34" charset="0"/>
                        <a:buChar char="•"/>
                      </a:pPr>
                      <a:r>
                        <a:rPr lang="en-US" sz="1800" b="0" dirty="0"/>
                        <a:t>Most common CSA treatment</a:t>
                      </a:r>
                    </a:p>
                    <a:p>
                      <a:pPr marL="342900" indent="-342900">
                        <a:buFont typeface="Arial" panose="020B0604020202020204" pitchFamily="34" charset="0"/>
                        <a:buChar char="•"/>
                      </a:pPr>
                      <a:r>
                        <a:rPr lang="en-US" sz="1800" b="0" dirty="0"/>
                        <a:t>Clinical</a:t>
                      </a:r>
                      <a:r>
                        <a:rPr lang="en-US" sz="1800" b="0" baseline="0" dirty="0"/>
                        <a:t> trials demonstrated i</a:t>
                      </a:r>
                      <a:r>
                        <a:rPr lang="en-US" sz="1800" b="0" dirty="0"/>
                        <a:t>mprovement in AHI and EF </a:t>
                      </a:r>
                    </a:p>
                    <a:p>
                      <a:pPr marL="342900" indent="-342900">
                        <a:buFont typeface="Arial" panose="020B0604020202020204" pitchFamily="34" charset="0"/>
                        <a:buChar char="•"/>
                      </a:pPr>
                      <a:r>
                        <a:rPr lang="en-US" sz="1800" b="0" dirty="0"/>
                        <a:t>CANPAP showed no improvement in QoL or M&amp;M</a:t>
                      </a:r>
                      <a:r>
                        <a:rPr lang="en-US" sz="1800" b="0" baseline="0" dirty="0"/>
                        <a:t> and was s</a:t>
                      </a:r>
                      <a:r>
                        <a:rPr lang="en-US" sz="1800" b="0" dirty="0"/>
                        <a:t>topped early for safety</a:t>
                      </a:r>
                    </a:p>
                    <a:p>
                      <a:pPr marL="342900" indent="-342900">
                        <a:buFont typeface="Arial" panose="020B0604020202020204" pitchFamily="34" charset="0"/>
                        <a:buChar char="•"/>
                      </a:pPr>
                      <a:r>
                        <a:rPr lang="en-US" sz="1800" b="0" dirty="0"/>
                        <a:t>Does not have a</a:t>
                      </a:r>
                      <a:r>
                        <a:rPr lang="en-US" sz="1800" b="0" baseline="0" dirty="0"/>
                        <a:t> </a:t>
                      </a:r>
                      <a:r>
                        <a:rPr lang="en-US" sz="1800" b="0" dirty="0"/>
                        <a:t>FDA approved indication to treat CSA</a:t>
                      </a:r>
                    </a:p>
                  </a:txBody>
                  <a:tcPr/>
                </a:tc>
                <a:extLst>
                  <a:ext uri="{0D108BD9-81ED-4DB2-BD59-A6C34878D82A}">
                    <a16:rowId xmlns:a16="http://schemas.microsoft.com/office/drawing/2014/main" val="3028441566"/>
                  </a:ext>
                </a:extLst>
              </a:tr>
              <a:tr h="1458748">
                <a:tc>
                  <a:txBody>
                    <a:bodyPr/>
                    <a:lstStyle/>
                    <a:p>
                      <a:r>
                        <a:rPr lang="en-US" sz="1800" dirty="0"/>
                        <a:t>ASV (Adaptive servo-ventilation)</a:t>
                      </a:r>
                      <a:endParaRPr lang="en-US" sz="1800" b="1" dirty="0"/>
                    </a:p>
                  </a:txBody>
                  <a:tcPr/>
                </a:tc>
                <a:tc>
                  <a:txBody>
                    <a:bodyPr/>
                    <a:lstStyle/>
                    <a:p>
                      <a:pPr marL="342900" indent="-342900">
                        <a:buFont typeface="Arial" panose="020B0604020202020204" pitchFamily="34" charset="0"/>
                        <a:buChar char="•"/>
                      </a:pPr>
                      <a:r>
                        <a:rPr lang="en-US" sz="1800" dirty="0"/>
                        <a:t>No clear results M&amp;M:  2 large studies (n=1325 and n=758) both neutral (one showed harm in low EF patients)</a:t>
                      </a:r>
                    </a:p>
                    <a:p>
                      <a:pPr marL="342900" indent="-342900">
                        <a:buFont typeface="Arial" panose="020B0604020202020204" pitchFamily="34" charset="0"/>
                        <a:buChar char="•"/>
                      </a:pPr>
                      <a:r>
                        <a:rPr lang="en-US" sz="1800" dirty="0"/>
                        <a:t>Showed</a:t>
                      </a:r>
                      <a:r>
                        <a:rPr lang="en-US" sz="1800" baseline="0" dirty="0"/>
                        <a:t> and i</a:t>
                      </a:r>
                      <a:r>
                        <a:rPr lang="en-US" sz="1800" dirty="0"/>
                        <a:t>mprovement in AHI but no improvement in QoL</a:t>
                      </a:r>
                    </a:p>
                    <a:p>
                      <a:pPr marL="342900" indent="-342900">
                        <a:buFont typeface="Arial" panose="020B0604020202020204" pitchFamily="34" charset="0"/>
                        <a:buChar char="•"/>
                      </a:pPr>
                      <a:r>
                        <a:rPr lang="en-US" sz="1800" b="1" u="sng" dirty="0"/>
                        <a:t>Still has a black box warning </a:t>
                      </a:r>
                      <a:r>
                        <a:rPr lang="en-US" sz="1800" dirty="0"/>
                        <a:t>and Class III recommendation against use in patients with EF &lt; 45%</a:t>
                      </a:r>
                    </a:p>
                  </a:txBody>
                  <a:tcPr/>
                </a:tc>
                <a:extLst>
                  <a:ext uri="{0D108BD9-81ED-4DB2-BD59-A6C34878D82A}">
                    <a16:rowId xmlns:a16="http://schemas.microsoft.com/office/drawing/2014/main" val="1464811632"/>
                  </a:ext>
                </a:extLst>
              </a:tr>
              <a:tr h="933679">
                <a:tc>
                  <a:txBody>
                    <a:bodyPr/>
                    <a:lstStyle/>
                    <a:p>
                      <a:r>
                        <a:rPr lang="en-US" sz="1800" dirty="0"/>
                        <a:t>Oxygen Therapy</a:t>
                      </a:r>
                      <a:endParaRPr lang="en-US" sz="1800" b="1" dirty="0"/>
                    </a:p>
                  </a:txBody>
                  <a:tcPr/>
                </a:tc>
                <a:tc>
                  <a:txBody>
                    <a:bodyPr/>
                    <a:lstStyle/>
                    <a:p>
                      <a:pPr marL="342900" indent="-342900">
                        <a:buFont typeface="Arial" panose="020B0604020202020204" pitchFamily="34" charset="0"/>
                        <a:buChar char="•"/>
                      </a:pPr>
                      <a:r>
                        <a:rPr lang="en-US" sz="1800" dirty="0"/>
                        <a:t>Small randomized studies show improvement in AHI, but no improvements in arousals or daytime sleepiness</a:t>
                      </a:r>
                    </a:p>
                    <a:p>
                      <a:pPr marL="342900" indent="-342900">
                        <a:buFont typeface="Arial" panose="020B0604020202020204" pitchFamily="34" charset="0"/>
                        <a:buChar char="•"/>
                      </a:pPr>
                      <a:r>
                        <a:rPr lang="en-US" sz="1800" b="0" dirty="0"/>
                        <a:t>Does not have a</a:t>
                      </a:r>
                      <a:r>
                        <a:rPr lang="en-US" sz="1800" b="0" baseline="0" dirty="0"/>
                        <a:t> </a:t>
                      </a:r>
                      <a:r>
                        <a:rPr lang="en-US" sz="1800" b="0" dirty="0"/>
                        <a:t>FDA approved indication to treat CSA</a:t>
                      </a:r>
                    </a:p>
                  </a:txBody>
                  <a:tcPr/>
                </a:tc>
                <a:extLst>
                  <a:ext uri="{0D108BD9-81ED-4DB2-BD59-A6C34878D82A}">
                    <a16:rowId xmlns:a16="http://schemas.microsoft.com/office/drawing/2014/main" val="3784866654"/>
                  </a:ext>
                </a:extLst>
              </a:tr>
              <a:tr h="933679">
                <a:tc>
                  <a:txBody>
                    <a:bodyPr/>
                    <a:lstStyle/>
                    <a:p>
                      <a:r>
                        <a:rPr lang="en-US" sz="1800" b="0" dirty="0"/>
                        <a:t>Medications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Acetazolamide</a:t>
                      </a:r>
                    </a:p>
                    <a:p>
                      <a:pPr marL="342900" indent="-342900">
                        <a:buFont typeface="Arial" panose="020B0604020202020204" pitchFamily="34" charset="0"/>
                        <a:buChar char="•"/>
                      </a:pPr>
                      <a:r>
                        <a:rPr lang="en-US" sz="1800" b="0" dirty="0"/>
                        <a:t>Theophylline</a:t>
                      </a:r>
                    </a:p>
                    <a:p>
                      <a:pPr marL="342900" indent="-342900">
                        <a:buFont typeface="Arial" panose="020B0604020202020204" pitchFamily="34" charset="0"/>
                        <a:buChar char="•"/>
                      </a:pPr>
                      <a:r>
                        <a:rPr lang="en-US" sz="1800" b="0" dirty="0"/>
                        <a:t>Buspirone</a:t>
                      </a:r>
                    </a:p>
                  </a:txBody>
                  <a:tcPr/>
                </a:tc>
                <a:tc>
                  <a:txBody>
                    <a:bodyPr/>
                    <a:lstStyle/>
                    <a:p>
                      <a:pPr marL="342900" indent="-342900">
                        <a:buFont typeface="Arial" panose="020B0604020202020204" pitchFamily="34" charset="0"/>
                        <a:buChar char="•"/>
                      </a:pPr>
                      <a:r>
                        <a:rPr lang="en-US" sz="1800" b="0" dirty="0"/>
                        <a:t>Studied in short (&lt;3 month) studies with &lt; 20 patients</a:t>
                      </a:r>
                    </a:p>
                    <a:p>
                      <a:pPr marL="342900" indent="-342900">
                        <a:buFont typeface="Arial" panose="020B0604020202020204" pitchFamily="34" charset="0"/>
                        <a:buChar char="•"/>
                      </a:pPr>
                      <a:r>
                        <a:rPr lang="en-US" sz="1800" b="0" dirty="0"/>
                        <a:t>Does not have a</a:t>
                      </a:r>
                      <a:r>
                        <a:rPr lang="en-US" sz="1800" b="0" baseline="0" dirty="0"/>
                        <a:t> </a:t>
                      </a:r>
                      <a:r>
                        <a:rPr lang="en-US" sz="1800" b="0" dirty="0"/>
                        <a:t>FDA approved indication to treat CSA</a:t>
                      </a:r>
                    </a:p>
                    <a:p>
                      <a:pPr marL="342900" indent="-342900">
                        <a:buFont typeface="Arial" panose="020B0604020202020204" pitchFamily="34" charset="0"/>
                        <a:buChar char="•"/>
                      </a:pPr>
                      <a:r>
                        <a:rPr lang="en-US" sz="1800" b="0" dirty="0"/>
                        <a:t>Buspirone only studied in 8 patients for 2 weeks currently</a:t>
                      </a:r>
                    </a:p>
                  </a:txBody>
                  <a:tcPr/>
                </a:tc>
                <a:extLst>
                  <a:ext uri="{0D108BD9-81ED-4DB2-BD59-A6C34878D82A}">
                    <a16:rowId xmlns:a16="http://schemas.microsoft.com/office/drawing/2014/main" val="1272480206"/>
                  </a:ext>
                </a:extLst>
              </a:tr>
            </a:tbl>
          </a:graphicData>
        </a:graphic>
      </p:graphicFrame>
      <p:sp>
        <p:nvSpPr>
          <p:cNvPr id="8" name="Rectangle 7">
            <a:extLst>
              <a:ext uri="{FF2B5EF4-FFF2-40B4-BE49-F238E27FC236}">
                <a16:creationId xmlns:a16="http://schemas.microsoft.com/office/drawing/2014/main" id="{366D902E-90ED-49B1-8A1C-496A1185A8EC}"/>
              </a:ext>
            </a:extLst>
          </p:cNvPr>
          <p:cNvSpPr/>
          <p:nvPr/>
        </p:nvSpPr>
        <p:spPr>
          <a:xfrm>
            <a:off x="338841" y="5971492"/>
            <a:ext cx="11308477"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63E"/>
                </a:solidFill>
                <a:effectLst/>
                <a:uLnTx/>
                <a:uFillTx/>
                <a:latin typeface="Calibri" panose="020F0502020204030204"/>
                <a:ea typeface="+mn-ea"/>
                <a:cs typeface="+mn-cs"/>
              </a:rPr>
              <a:t>Aurora et al., SLEEP 2012;35:17-40; Costanzo, et al., JACC 2015; 65: 72-84</a:t>
            </a:r>
            <a:r>
              <a:rPr kumimoji="0" lang="pt-BR" sz="900" b="0" i="0" u="none" strike="noStrike" kern="1200" cap="none" spc="0" normalizeH="0" baseline="0" noProof="0" dirty="0">
                <a:ln>
                  <a:noFill/>
                </a:ln>
                <a:solidFill>
                  <a:srgbClr val="33363E"/>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srgbClr val="33363E"/>
                </a:solidFill>
                <a:effectLst/>
                <a:uLnTx/>
                <a:uFillTx/>
                <a:latin typeface="Calibri" panose="020F0502020204030204"/>
                <a:ea typeface="+mn-ea"/>
                <a:cs typeface="+mn-cs"/>
              </a:rPr>
              <a:t>Sepehrvand</a:t>
            </a:r>
            <a:r>
              <a:rPr kumimoji="0" lang="en-US" sz="900" b="0" i="0" u="none" strike="noStrike" kern="1200" cap="none" spc="0" normalizeH="0" baseline="0" noProof="0" dirty="0">
                <a:ln>
                  <a:noFill/>
                </a:ln>
                <a:solidFill>
                  <a:srgbClr val="33363E"/>
                </a:solidFill>
                <a:effectLst/>
                <a:uLnTx/>
                <a:uFillTx/>
                <a:latin typeface="Calibri" panose="020F0502020204030204"/>
                <a:ea typeface="+mn-ea"/>
                <a:cs typeface="+mn-cs"/>
              </a:rPr>
              <a:t>, et al. JACC 2016; 4: </a:t>
            </a:r>
            <a:r>
              <a:rPr lang="en-US" sz="900" dirty="0">
                <a:solidFill>
                  <a:srgbClr val="33363E"/>
                </a:solidFill>
              </a:rPr>
              <a:t>783-790. Bradley TD, et al. N </a:t>
            </a:r>
            <a:r>
              <a:rPr lang="en-US" sz="900" dirty="0" err="1">
                <a:solidFill>
                  <a:srgbClr val="33363E"/>
                </a:solidFill>
              </a:rPr>
              <a:t>Engl</a:t>
            </a:r>
            <a:r>
              <a:rPr lang="en-US" sz="900" dirty="0">
                <a:solidFill>
                  <a:srgbClr val="33363E"/>
                </a:solidFill>
              </a:rPr>
              <a:t> J Med 2005;353:2025-33; Cowie MR et al. New </a:t>
            </a:r>
            <a:r>
              <a:rPr lang="en-US" sz="900" dirty="0" err="1">
                <a:solidFill>
                  <a:srgbClr val="33363E"/>
                </a:solidFill>
              </a:rPr>
              <a:t>Engl</a:t>
            </a:r>
            <a:r>
              <a:rPr lang="en-US" sz="900" dirty="0">
                <a:solidFill>
                  <a:srgbClr val="33363E"/>
                </a:solidFill>
              </a:rPr>
              <a:t> J Med 2015; 373:1095-1105. Aurora et al. J Clin Sleep Med 2016; 12:757-761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5F373B6-E209-B561-0E53-EDEC23382E4B}"/>
              </a:ext>
            </a:extLst>
          </p:cNvPr>
          <p:cNvSpPr>
            <a:spLocks noGrp="1"/>
          </p:cNvSpPr>
          <p:nvPr>
            <p:ph type="sldNum" sz="quarter" idx="12"/>
          </p:nvPr>
        </p:nvSpPr>
        <p:spPr/>
        <p:txBody>
          <a:bodyPr/>
          <a:lstStyle/>
          <a:p>
            <a:fld id="{21D51F98-DEF0-4E23-AE94-24E7CFC19B28}" type="slidenum">
              <a:rPr lang="en-US" smtClean="0"/>
              <a:t>21</a:t>
            </a:fld>
            <a:endParaRPr lang="en-US"/>
          </a:p>
        </p:txBody>
      </p:sp>
      <p:sp>
        <p:nvSpPr>
          <p:cNvPr id="7" name="Footer Placeholder 5">
            <a:extLst>
              <a:ext uri="{FF2B5EF4-FFF2-40B4-BE49-F238E27FC236}">
                <a16:creationId xmlns:a16="http://schemas.microsoft.com/office/drawing/2014/main" id="{36E0F663-6331-C3F9-8691-0C4729A07880}"/>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886491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86544" y="240277"/>
            <a:ext cx="11618912" cy="828675"/>
          </a:xfrm>
        </p:spPr>
        <p:txBody>
          <a:bodyPr>
            <a:noAutofit/>
          </a:bodyPr>
          <a:lstStyle/>
          <a:p>
            <a:r>
              <a:rPr lang="en-US" sz="3200" b="1" dirty="0">
                <a:solidFill>
                  <a:schemeClr val="accent2"/>
                </a:solidFill>
                <a:latin typeface="+mn-lt"/>
              </a:rPr>
              <a:t>Positive Airway Pressure (PAP) Devices were Designed to Treat OSA</a:t>
            </a:r>
            <a:br>
              <a:rPr lang="en-US" sz="2800" b="1" dirty="0">
                <a:solidFill>
                  <a:schemeClr val="accent2"/>
                </a:solidFill>
                <a:latin typeface="+mn-lt"/>
              </a:rPr>
            </a:br>
            <a:r>
              <a:rPr lang="en-US" sz="2400" b="1" dirty="0">
                <a:solidFill>
                  <a:schemeClr val="accent2"/>
                </a:solidFill>
                <a:latin typeface="+mn-lt"/>
              </a:rPr>
              <a:t>In CSA, PAP has limited effectiveness data, compliance and tolerance issues</a:t>
            </a:r>
            <a:endParaRPr lang="en-US" sz="2800" b="1" dirty="0">
              <a:solidFill>
                <a:schemeClr val="accent2"/>
              </a:solidFill>
              <a:latin typeface="+mn-lt"/>
            </a:endParaRPr>
          </a:p>
        </p:txBody>
      </p:sp>
      <p:sp>
        <p:nvSpPr>
          <p:cNvPr id="8" name="TextBox 7"/>
          <p:cNvSpPr txBox="1"/>
          <p:nvPr/>
        </p:nvSpPr>
        <p:spPr>
          <a:xfrm>
            <a:off x="4219358" y="1068952"/>
            <a:ext cx="7686098" cy="5298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rPr>
              <a:t>Positive airway pressure therapies have been shown to reduce AHI but have not shown improvements in arousals, REM Sleep or quality of life in a randomized clinical trial</a:t>
            </a:r>
            <a:r>
              <a:rPr kumimoji="0" lang="en-US" sz="2000" b="0" i="0" u="none" strike="noStrike" kern="1200" cap="none" spc="0" normalizeH="0" baseline="30000" noProof="0" dirty="0">
                <a:ln>
                  <a:noFill/>
                </a:ln>
                <a:solidFill>
                  <a:srgbClr val="33363E"/>
                </a:solidFill>
                <a:effectLst/>
                <a:uLnTx/>
                <a:uFillTx/>
                <a:latin typeface="Calibri" panose="020F0502020204030204"/>
                <a:ea typeface="+mn-ea"/>
                <a:cs typeface="+mn-cs"/>
              </a:rPr>
              <a:t>1</a:t>
            </a:r>
            <a:endPar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rPr>
              <a:t>Many patients are unable to tolerate PAP due to a range of challenges:</a:t>
            </a:r>
            <a:r>
              <a:rPr kumimoji="0" lang="en-US" b="0" i="0" u="none" strike="noStrike" kern="1200" cap="none" spc="0" normalizeH="0" baseline="30000" noProof="0" dirty="0">
                <a:ln>
                  <a:noFill/>
                </a:ln>
                <a:solidFill>
                  <a:srgbClr val="33363E"/>
                </a:solidFill>
                <a:effectLst/>
                <a:uLnTx/>
                <a:uFillTx/>
                <a:latin typeface="Calibri" panose="020F0502020204030204"/>
                <a:ea typeface="+mn-ea"/>
                <a:cs typeface="+mn-cs"/>
              </a:rPr>
              <a:t>2</a:t>
            </a:r>
            <a:endPar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rPr>
              <a:t>Mask discomfort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rPr>
              <a:t>Mask leakage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rPr>
              <a:t>Pressure intolerance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rPr>
              <a:t>Skin Irritation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latin typeface="Calibri" panose="020F0502020204030204"/>
                <a:ea typeface="+mn-ea"/>
                <a:cs typeface="+mn-cs"/>
              </a:rPr>
              <a:t>Nasal congestion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rPr>
              <a:t>25-50% of patients refuse or are unable to tolerate these therapies</a:t>
            </a:r>
            <a:r>
              <a:rPr kumimoji="0" lang="en-US" sz="2000" b="0" i="0" u="none" strike="noStrike" kern="1200" cap="none" spc="0" normalizeH="0" baseline="30000" noProof="0" dirty="0">
                <a:ln>
                  <a:noFill/>
                </a:ln>
                <a:solidFill>
                  <a:srgbClr val="33363E"/>
                </a:solidFill>
                <a:effectLst/>
                <a:uLnTx/>
                <a:uFillTx/>
                <a:latin typeface="Calibri" panose="020F0502020204030204"/>
                <a:ea typeface="+mn-ea"/>
                <a:cs typeface="+mn-cs"/>
              </a:rPr>
              <a:t>3,4</a:t>
            </a:r>
            <a:endPar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rPr>
              <a:t>40-60% are non-compliant to even a minimal bar of 4 hours/night, 5 nights/week.</a:t>
            </a:r>
            <a:r>
              <a:rPr kumimoji="0" lang="en-US" sz="2000" b="0" i="0" u="none" strike="noStrike" kern="1200" cap="none" spc="0" normalizeH="0" baseline="30000" noProof="0" dirty="0">
                <a:ln>
                  <a:noFill/>
                </a:ln>
                <a:solidFill>
                  <a:srgbClr val="33363E"/>
                </a:solidFill>
                <a:effectLst/>
                <a:uLnTx/>
                <a:uFillTx/>
                <a:latin typeface="Calibri" panose="020F0502020204030204"/>
                <a:ea typeface="+mn-ea"/>
                <a:cs typeface="+mn-cs"/>
              </a:rPr>
              <a:t>3,4</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rPr>
              <a:t>Randomized clinical trials have also revealed safety concerns for PAP therapies in patients with reduced left ventricular ejection fraction (LVEF)</a:t>
            </a:r>
            <a:r>
              <a:rPr kumimoji="0" lang="en-US" sz="2000" b="0" i="0" u="none" strike="noStrike" kern="1200" cap="none" spc="0" normalizeH="0" baseline="30000" noProof="0" dirty="0">
                <a:ln>
                  <a:noFill/>
                </a:ln>
                <a:solidFill>
                  <a:srgbClr val="33363E"/>
                </a:solidFill>
                <a:effectLst/>
                <a:uLnTx/>
                <a:uFillTx/>
                <a:latin typeface="Calibri" panose="020F0502020204030204"/>
                <a:ea typeface="+mn-ea"/>
                <a:cs typeface="+mn-cs"/>
              </a:rPr>
              <a:t> 5</a:t>
            </a:r>
            <a:endParaRPr kumimoji="0" lang="en-US" sz="20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t="-1" b="7673"/>
          <a:stretch/>
        </p:blipFill>
        <p:spPr>
          <a:xfrm>
            <a:off x="428242" y="1372891"/>
            <a:ext cx="2486025" cy="1669955"/>
          </a:xfrm>
          <a:prstGeom prst="rect">
            <a:avLst/>
          </a:prstGeom>
        </p:spPr>
      </p:pic>
      <p:sp>
        <p:nvSpPr>
          <p:cNvPr id="9" name="TextBox 8"/>
          <p:cNvSpPr txBox="1"/>
          <p:nvPr/>
        </p:nvSpPr>
        <p:spPr>
          <a:xfrm>
            <a:off x="7188625" y="2631329"/>
            <a:ext cx="3045906"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Nasal drying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Nosebleeds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Claustrophobia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Bed partner disruption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Challenge to intimacy </a:t>
            </a:r>
          </a:p>
        </p:txBody>
      </p:sp>
      <p:pic>
        <p:nvPicPr>
          <p:cNvPr id="150530" name="Picture 2" descr="Image result for CP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3686" y="3293048"/>
            <a:ext cx="2509493" cy="16699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5330" y="5592922"/>
            <a:ext cx="11821340" cy="707886"/>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effectLst/>
                <a:uLnTx/>
                <a:uFillTx/>
                <a:latin typeface="Calibri" panose="020F0502020204030204"/>
                <a:ea typeface="+mn-ea"/>
                <a:cs typeface="+mn-cs"/>
              </a:rPr>
              <a:t>Bradley TD, et al. N </a:t>
            </a:r>
            <a:r>
              <a:rPr kumimoji="0" lang="en-US" sz="800" b="0" i="0" u="none" strike="noStrike" kern="1200" cap="none" spc="0" normalizeH="0" baseline="0" noProof="0" dirty="0" err="1">
                <a:ln>
                  <a:noFill/>
                </a:ln>
                <a:effectLst/>
                <a:uLnTx/>
                <a:uFillTx/>
                <a:latin typeface="Calibri" panose="020F0502020204030204"/>
                <a:ea typeface="+mn-ea"/>
                <a:cs typeface="+mn-cs"/>
              </a:rPr>
              <a:t>Engl</a:t>
            </a:r>
            <a:r>
              <a:rPr kumimoji="0" lang="en-US" sz="800" b="0" i="0" u="none" strike="noStrike" kern="1200" cap="none" spc="0" normalizeH="0" baseline="0" noProof="0" dirty="0">
                <a:ln>
                  <a:noFill/>
                </a:ln>
                <a:effectLst/>
                <a:uLnTx/>
                <a:uFillTx/>
                <a:latin typeface="Calibri" panose="020F0502020204030204"/>
                <a:ea typeface="+mn-ea"/>
                <a:cs typeface="+mn-cs"/>
              </a:rPr>
              <a:t> J Med 2005;353:2025-33 </a:t>
            </a:r>
            <a:endParaRPr lang="en-US" sz="800" dirty="0">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effectLst/>
                <a:uLnTx/>
                <a:uFillTx/>
                <a:latin typeface="Calibri" panose="020F0502020204030204"/>
                <a:ea typeface="+mn-ea"/>
                <a:cs typeface="+mn-cs"/>
              </a:rPr>
              <a:t>https://www.mayoclinic.org/diseases-conditions/sleep-apnea/in-depth/cpap/art-20044164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err="1">
                <a:ln>
                  <a:noFill/>
                </a:ln>
                <a:effectLst/>
                <a:uLnTx/>
                <a:uFillTx/>
                <a:latin typeface="Calibri" panose="020F0502020204030204"/>
                <a:ea typeface="+mn-ea"/>
                <a:cs typeface="+mn-cs"/>
              </a:rPr>
              <a:t>Takama</a:t>
            </a:r>
            <a:r>
              <a:rPr kumimoji="0" lang="en-US" sz="800" b="0" i="0" u="none" strike="noStrike" kern="1200" cap="none" spc="0" normalizeH="0" baseline="0" noProof="0" dirty="0">
                <a:ln>
                  <a:noFill/>
                </a:ln>
                <a:effectLst/>
                <a:uLnTx/>
                <a:uFillTx/>
                <a:latin typeface="Calibri" panose="020F0502020204030204"/>
                <a:ea typeface="+mn-ea"/>
                <a:cs typeface="+mn-cs"/>
              </a:rPr>
              <a:t> N, </a:t>
            </a:r>
            <a:r>
              <a:rPr kumimoji="0" lang="en-US" sz="800" b="0" i="0" u="none" strike="noStrike" kern="1200" cap="none" spc="0" normalizeH="0" baseline="0" noProof="0" dirty="0" err="1">
                <a:ln>
                  <a:noFill/>
                </a:ln>
                <a:effectLst/>
                <a:uLnTx/>
                <a:uFillTx/>
                <a:latin typeface="Calibri" panose="020F0502020204030204"/>
                <a:ea typeface="+mn-ea"/>
                <a:cs typeface="+mn-cs"/>
              </a:rPr>
              <a:t>Kurabayashi</a:t>
            </a:r>
            <a:r>
              <a:rPr kumimoji="0" lang="en-US" sz="800" b="0" i="0" u="none" strike="noStrike" kern="1200" cap="none" spc="0" normalizeH="0" baseline="0" noProof="0" dirty="0">
                <a:ln>
                  <a:noFill/>
                </a:ln>
                <a:effectLst/>
                <a:uLnTx/>
                <a:uFillTx/>
                <a:latin typeface="Calibri" panose="020F0502020204030204"/>
                <a:ea typeface="+mn-ea"/>
                <a:cs typeface="+mn-cs"/>
              </a:rPr>
              <a:t> M, Circulation Journal 2012;76:661-7   </a:t>
            </a:r>
            <a:endParaRPr lang="en-US" sz="800" dirty="0">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err="1">
                <a:ln>
                  <a:noFill/>
                </a:ln>
                <a:effectLst/>
                <a:uLnTx/>
                <a:uFillTx/>
                <a:latin typeface="Calibri" panose="020F0502020204030204"/>
                <a:ea typeface="+mn-ea"/>
                <a:cs typeface="+mn-cs"/>
              </a:rPr>
              <a:t>Arzt</a:t>
            </a:r>
            <a:r>
              <a:rPr kumimoji="0" lang="en-US" sz="800" b="0" i="0" u="none" strike="noStrike" kern="1200" cap="none" spc="0" normalizeH="0" baseline="0" noProof="0" dirty="0">
                <a:ln>
                  <a:noFill/>
                </a:ln>
                <a:effectLst/>
                <a:uLnTx/>
                <a:uFillTx/>
                <a:latin typeface="Calibri" panose="020F0502020204030204"/>
                <a:ea typeface="+mn-ea"/>
                <a:cs typeface="+mn-cs"/>
              </a:rPr>
              <a:t> M, et al., Circulation 2007; 115:3713-80    </a:t>
            </a:r>
            <a:endParaRPr lang="en-US" sz="800" dirty="0">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effectLst/>
                <a:uLnTx/>
                <a:uFillTx/>
                <a:latin typeface="Calibri" panose="020F0502020204030204"/>
                <a:ea typeface="+mn-ea"/>
                <a:cs typeface="+mn-cs"/>
              </a:rPr>
              <a:t>Cowie MR et al. New </a:t>
            </a:r>
            <a:r>
              <a:rPr kumimoji="0" lang="en-US" sz="800" b="0" i="0" u="none" strike="noStrike" kern="1200" cap="none" spc="0" normalizeH="0" baseline="0" noProof="0" dirty="0" err="1">
                <a:ln>
                  <a:noFill/>
                </a:ln>
                <a:effectLst/>
                <a:uLnTx/>
                <a:uFillTx/>
                <a:latin typeface="Calibri" panose="020F0502020204030204"/>
                <a:ea typeface="+mn-ea"/>
                <a:cs typeface="+mn-cs"/>
              </a:rPr>
              <a:t>Engl</a:t>
            </a:r>
            <a:r>
              <a:rPr kumimoji="0" lang="en-US" sz="800" b="0" i="0" u="none" strike="noStrike" kern="1200" cap="none" spc="0" normalizeH="0" baseline="0" noProof="0" dirty="0">
                <a:ln>
                  <a:noFill/>
                </a:ln>
                <a:effectLst/>
                <a:uLnTx/>
                <a:uFillTx/>
                <a:latin typeface="Calibri" panose="020F0502020204030204"/>
                <a:ea typeface="+mn-ea"/>
                <a:cs typeface="+mn-cs"/>
              </a:rPr>
              <a:t> J Med 2015; 373:1095-1105</a:t>
            </a:r>
          </a:p>
        </p:txBody>
      </p:sp>
      <p:sp>
        <p:nvSpPr>
          <p:cNvPr id="3" name="Slide Number Placeholder 2">
            <a:extLst>
              <a:ext uri="{FF2B5EF4-FFF2-40B4-BE49-F238E27FC236}">
                <a16:creationId xmlns:a16="http://schemas.microsoft.com/office/drawing/2014/main" id="{4FB05BA8-16E3-4298-7A5B-84989146CEE4}"/>
              </a:ext>
            </a:extLst>
          </p:cNvPr>
          <p:cNvSpPr>
            <a:spLocks noGrp="1"/>
          </p:cNvSpPr>
          <p:nvPr>
            <p:ph type="sldNum" sz="quarter" idx="12"/>
          </p:nvPr>
        </p:nvSpPr>
        <p:spPr/>
        <p:txBody>
          <a:bodyPr/>
          <a:lstStyle/>
          <a:p>
            <a:fld id="{21D51F98-DEF0-4E23-AE94-24E7CFC19B28}" type="slidenum">
              <a:rPr lang="en-US" smtClean="0"/>
              <a:t>22</a:t>
            </a:fld>
            <a:endParaRPr lang="en-US"/>
          </a:p>
        </p:txBody>
      </p:sp>
      <p:sp>
        <p:nvSpPr>
          <p:cNvPr id="10" name="Footer Placeholder 5">
            <a:extLst>
              <a:ext uri="{FF2B5EF4-FFF2-40B4-BE49-F238E27FC236}">
                <a16:creationId xmlns:a16="http://schemas.microsoft.com/office/drawing/2014/main" id="{5E4FF49A-D47C-AC35-EE5C-178DF8CC87E6}"/>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7989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73088" y="244475"/>
            <a:ext cx="11618912" cy="828675"/>
          </a:xfrm>
        </p:spPr>
        <p:txBody>
          <a:bodyPr>
            <a:normAutofit/>
          </a:bodyPr>
          <a:lstStyle/>
          <a:p>
            <a:r>
              <a:rPr lang="en-US" sz="4000" b="1" dirty="0">
                <a:solidFill>
                  <a:schemeClr val="accent2"/>
                </a:solidFill>
                <a:latin typeface="+mn-lt"/>
              </a:rPr>
              <a:t>Agenda</a:t>
            </a:r>
          </a:p>
        </p:txBody>
      </p:sp>
      <p:sp>
        <p:nvSpPr>
          <p:cNvPr id="6" name="Content Placeholder 5"/>
          <p:cNvSpPr>
            <a:spLocks noGrp="1"/>
          </p:cNvSpPr>
          <p:nvPr>
            <p:ph sz="quarter" idx="4294967295"/>
          </p:nvPr>
        </p:nvSpPr>
        <p:spPr>
          <a:xfrm>
            <a:off x="573088" y="1822450"/>
            <a:ext cx="11618912" cy="3911600"/>
          </a:xfrm>
        </p:spPr>
        <p:txBody>
          <a:bodyPr/>
          <a:lstStyle/>
          <a:p>
            <a:pPr>
              <a:spcBef>
                <a:spcPts val="3600"/>
              </a:spcBef>
            </a:pPr>
            <a:r>
              <a:rPr lang="en-US" dirty="0"/>
              <a:t>Sleep Apnea and Cardiovascular Disease</a:t>
            </a:r>
          </a:p>
          <a:p>
            <a:pPr>
              <a:spcBef>
                <a:spcPts val="3600"/>
              </a:spcBef>
            </a:pPr>
            <a:r>
              <a:rPr lang="en-US" dirty="0"/>
              <a:t>Central Sleep Apnea Background</a:t>
            </a:r>
          </a:p>
          <a:p>
            <a:pPr>
              <a:spcBef>
                <a:spcPts val="3600"/>
              </a:spcBef>
            </a:pPr>
            <a:r>
              <a:rPr lang="en-US" b="1" dirty="0"/>
              <a:t>The </a:t>
            </a:r>
            <a:r>
              <a:rPr lang="en-US" b="1" dirty="0" err="1"/>
              <a:t>rem</a:t>
            </a:r>
            <a:r>
              <a:rPr lang="en-US" dirty="0" err="1"/>
              <a:t>edē</a:t>
            </a:r>
            <a:r>
              <a:rPr lang="en-US" dirty="0"/>
              <a:t>® </a:t>
            </a:r>
            <a:r>
              <a:rPr lang="en-US" b="1" dirty="0"/>
              <a:t>System Therapy</a:t>
            </a:r>
          </a:p>
          <a:p>
            <a:pPr>
              <a:spcBef>
                <a:spcPts val="3600"/>
              </a:spcBef>
            </a:pPr>
            <a:r>
              <a:rPr lang="en-US" dirty="0"/>
              <a:t>Clinical Trial Results</a:t>
            </a:r>
          </a:p>
          <a:p>
            <a:pPr marL="0" indent="0">
              <a:spcBef>
                <a:spcPts val="3600"/>
              </a:spcBef>
              <a:buNone/>
            </a:pPr>
            <a:endParaRPr lang="en-US" dirty="0"/>
          </a:p>
        </p:txBody>
      </p:sp>
      <p:sp>
        <p:nvSpPr>
          <p:cNvPr id="8" name="Rounded Rectangle 7"/>
          <p:cNvSpPr/>
          <p:nvPr/>
        </p:nvSpPr>
        <p:spPr>
          <a:xfrm>
            <a:off x="449263" y="3148965"/>
            <a:ext cx="5212627" cy="731520"/>
          </a:xfrm>
          <a:prstGeom prst="roundRect">
            <a:avLst/>
          </a:prstGeom>
          <a:solidFill>
            <a:schemeClr val="tx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2D1436C-39DD-5B95-963E-B1458491865E}"/>
              </a:ext>
            </a:extLst>
          </p:cNvPr>
          <p:cNvSpPr>
            <a:spLocks noGrp="1"/>
          </p:cNvSpPr>
          <p:nvPr>
            <p:ph type="sldNum" sz="quarter" idx="12"/>
          </p:nvPr>
        </p:nvSpPr>
        <p:spPr/>
        <p:txBody>
          <a:bodyPr/>
          <a:lstStyle/>
          <a:p>
            <a:fld id="{21D51F98-DEF0-4E23-AE94-24E7CFC19B28}" type="slidenum">
              <a:rPr lang="en-US" smtClean="0"/>
              <a:t>23</a:t>
            </a:fld>
            <a:endParaRPr lang="en-US"/>
          </a:p>
        </p:txBody>
      </p:sp>
      <p:sp>
        <p:nvSpPr>
          <p:cNvPr id="7" name="Footer Placeholder 5">
            <a:extLst>
              <a:ext uri="{FF2B5EF4-FFF2-40B4-BE49-F238E27FC236}">
                <a16:creationId xmlns:a16="http://schemas.microsoft.com/office/drawing/2014/main" id="{1F1E361C-9B91-31DE-0F0A-DA535189BE79}"/>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610416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idx="4294967295"/>
          </p:nvPr>
        </p:nvSpPr>
        <p:spPr>
          <a:xfrm>
            <a:off x="378506" y="223838"/>
            <a:ext cx="11110913" cy="688975"/>
          </a:xfrm>
        </p:spPr>
        <p:txBody>
          <a:bodyPr>
            <a:normAutofit fontScale="90000"/>
          </a:bodyPr>
          <a:lstStyle/>
          <a:p>
            <a:r>
              <a:rPr lang="en-US" b="1" dirty="0">
                <a:solidFill>
                  <a:schemeClr val="accent2"/>
                </a:solidFill>
              </a:rPr>
              <a:t>The rem</a:t>
            </a:r>
            <a:r>
              <a:rPr lang="en-US" dirty="0">
                <a:solidFill>
                  <a:schemeClr val="accent2"/>
                </a:solidFill>
              </a:rPr>
              <a:t>edē</a:t>
            </a:r>
            <a:r>
              <a:rPr lang="en-US" b="1" baseline="30000" dirty="0">
                <a:solidFill>
                  <a:schemeClr val="accent2"/>
                </a:solidFill>
              </a:rPr>
              <a:t>®</a:t>
            </a:r>
            <a:r>
              <a:rPr lang="en-US" b="1" dirty="0">
                <a:solidFill>
                  <a:schemeClr val="accent2"/>
                </a:solidFill>
              </a:rPr>
              <a:t> System brief statement</a:t>
            </a:r>
          </a:p>
        </p:txBody>
      </p:sp>
      <p:sp>
        <p:nvSpPr>
          <p:cNvPr id="6" name="Content Placeholder 5">
            <a:extLst>
              <a:ext uri="{FF2B5EF4-FFF2-40B4-BE49-F238E27FC236}">
                <a16:creationId xmlns:a16="http://schemas.microsoft.com/office/drawing/2014/main" id="{2A3E9B9F-22B7-6645-BB2A-B8F9B7087A2D}"/>
              </a:ext>
            </a:extLst>
          </p:cNvPr>
          <p:cNvSpPr txBox="1">
            <a:spLocks/>
          </p:cNvSpPr>
          <p:nvPr/>
        </p:nvSpPr>
        <p:spPr bwMode="auto">
          <a:xfrm>
            <a:off x="378506" y="1080750"/>
            <a:ext cx="11434988" cy="537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000" baseline="0">
                <a:solidFill>
                  <a:schemeClr val="tx1"/>
                </a:solidFill>
                <a:latin typeface="Century Gothic"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000" baseline="0">
                <a:solidFill>
                  <a:schemeClr val="tx1"/>
                </a:solidFill>
                <a:latin typeface="Century Gothic"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lgn="just">
              <a:spcBef>
                <a:spcPts val="0"/>
              </a:spcBef>
              <a:buFont typeface="Arial" pitchFamily="34" charset="0"/>
              <a:buNone/>
              <a:tabLst>
                <a:tab pos="457200" algn="l"/>
                <a:tab pos="457200" algn="l"/>
              </a:tabLst>
            </a:pPr>
            <a:r>
              <a:rPr lang="en-US" sz="1300" b="1" kern="0" dirty="0">
                <a:latin typeface="Century Gothic" panose="020B0502020202020204" pitchFamily="34" charset="0"/>
                <a:ea typeface="Times New Roman" panose="02020603050405020304" pitchFamily="18" charset="0"/>
                <a:cs typeface="Times New Roman" panose="02020603050405020304" pitchFamily="18" charset="0"/>
              </a:rPr>
              <a:t>Indications for Use</a:t>
            </a:r>
          </a:p>
          <a:p>
            <a:pPr marL="0" indent="0" algn="just">
              <a:spcBef>
                <a:spcPts val="0"/>
              </a:spcBef>
              <a:buFont typeface="Arial" pitchFamily="34" charset="0"/>
              <a:buNone/>
              <a:tabLst>
                <a:tab pos="457200" algn="l"/>
                <a:tab pos="457200" algn="l"/>
              </a:tabLst>
            </a:pPr>
            <a:endParaRPr lang="en-US" sz="1300" b="1" kern="0" dirty="0">
              <a:latin typeface="Century Gothic" panose="020B0502020202020204" pitchFamily="34" charset="0"/>
              <a:ea typeface="Times New Roman" panose="02020603050405020304" pitchFamily="18" charset="0"/>
              <a:cs typeface="Times New Roman" panose="02020603050405020304" pitchFamily="18" charset="0"/>
            </a:endParaRP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System is indicated for moderate to severe Central Sleep Apnea in adult patients.</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Your doctor will need to evaluate your condition to determine if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is right for you.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is MR Conditional but conditions apply. Please make sure that your physician knows about the conditions and precautions to ensure safety, which can be found in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MRI guidelines manual.  You should not have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implanted if you have an infection and you will not be able to have diathermy (special heat therapies) after implantation.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may be used if you have another stimulation device such as a heart pacemaker or defibrillator; special testing will be needed to ensure the devices are not interacting.  </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As with any surgically implanted device, there are risks related to the surgical procedure itself which may include, but are not limited to, pain, swelling, and infection. </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Once the therapy is turned on, some patients may experience discomfort from stimulation and/or from the presence of the device. The majority of these events are resolved either on their own or by adjusting the therapy settings.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may not work for everyone. There are additional risks associated with removing your system. If you and your doctor decide to remove the system, another surgery will be required.</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Be sure to talk with your doctor so that you thoroughly understand all of the risks and benefits associated with the implantation of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Rx only. For further information, please visit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ede.zoll.com, call +1-952-540-4470 or email info@remede.zoll.com.</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System,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EL System, and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EL-X System have received FDA approval.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System model 1001 has received CE Mark approval.</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Copyright © 2021 ZOLL Medical Corporation. All rights reserved. Respicardia and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are registered trademarks of ZOLL Respicardia, Inc. in the United States and/or other countries. ZOLL is a registered trademark of ZOLL Medical Corporation in the United States and/or other countries.</a:t>
            </a:r>
          </a:p>
          <a:p>
            <a:pPr marL="0" indent="0" algn="just">
              <a:spcBef>
                <a:spcPts val="0"/>
              </a:spcBef>
              <a:buFont typeface="Arial" pitchFamily="34" charset="0"/>
              <a:buNone/>
            </a:pPr>
            <a:endParaRPr lang="en-US" sz="1300" kern="0" dirty="0">
              <a:latin typeface="Century Gothic" panose="020B0502020202020204" pitchFamily="34" charset="0"/>
            </a:endParaRPr>
          </a:p>
        </p:txBody>
      </p:sp>
      <p:sp>
        <p:nvSpPr>
          <p:cNvPr id="4" name="Footer Placeholder 5">
            <a:extLst>
              <a:ext uri="{FF2B5EF4-FFF2-40B4-BE49-F238E27FC236}">
                <a16:creationId xmlns:a16="http://schemas.microsoft.com/office/drawing/2014/main" id="{CE12E1BB-153F-64EF-8AE9-7481BD83CC12}"/>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279763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012D0B-8CEB-E912-D8FA-030543B5599D}"/>
              </a:ext>
            </a:extLst>
          </p:cNvPr>
          <p:cNvSpPr>
            <a:spLocks noGrp="1"/>
          </p:cNvSpPr>
          <p:nvPr>
            <p:ph type="sldNum" sz="quarter" idx="12"/>
          </p:nvPr>
        </p:nvSpPr>
        <p:spPr/>
        <p:txBody>
          <a:bodyPr/>
          <a:lstStyle/>
          <a:p>
            <a:fld id="{21D51F98-DEF0-4E23-AE94-24E7CFC19B28}" type="slidenum">
              <a:rPr lang="en-US" smtClean="0"/>
              <a:t>25</a:t>
            </a:fld>
            <a:endParaRPr lang="en-US"/>
          </a:p>
        </p:txBody>
      </p:sp>
      <p:sp>
        <p:nvSpPr>
          <p:cNvPr id="12" name="Title 1">
            <a:extLst>
              <a:ext uri="{FF2B5EF4-FFF2-40B4-BE49-F238E27FC236}">
                <a16:creationId xmlns:a16="http://schemas.microsoft.com/office/drawing/2014/main" id="{EB3AC619-396E-B546-90E7-01ED8DF5ED33}"/>
              </a:ext>
            </a:extLst>
          </p:cNvPr>
          <p:cNvSpPr>
            <a:spLocks noGrp="1"/>
          </p:cNvSpPr>
          <p:nvPr>
            <p:ph type="title" idx="4294967295"/>
          </p:nvPr>
        </p:nvSpPr>
        <p:spPr>
          <a:xfrm>
            <a:off x="410397" y="239292"/>
            <a:ext cx="11344275" cy="603080"/>
          </a:xfrm>
        </p:spPr>
        <p:txBody>
          <a:bodyPr anchor="t">
            <a:normAutofit/>
          </a:bodyPr>
          <a:lstStyle/>
          <a:p>
            <a:r>
              <a:rPr lang="en-US" sz="3200" b="1" dirty="0">
                <a:solidFill>
                  <a:schemeClr val="accent2"/>
                </a:solidFill>
                <a:latin typeface="+mn-lt"/>
              </a:rPr>
              <a:t>Transvenous Phrenic Nerve Stimulation with the </a:t>
            </a:r>
            <a:r>
              <a:rPr kumimoji="0" lang="en-US" sz="3200" b="1" i="0" u="none" strike="noStrike" kern="0" cap="none" spc="0" normalizeH="0" baseline="0" noProof="0" dirty="0">
                <a:ln>
                  <a:noFill/>
                </a:ln>
                <a:solidFill>
                  <a:schemeClr val="accent2"/>
                </a:solidFill>
                <a:effectLst/>
                <a:uLnTx/>
                <a:uFillTx/>
                <a:latin typeface="+mn-lt"/>
                <a:ea typeface="MS PGothic" panose="020B0600070205080204" pitchFamily="34" charset="-128"/>
                <a:cs typeface="Calibri" panose="020F0502020204030204" pitchFamily="34" charset="0"/>
              </a:rPr>
              <a:t>remedē</a:t>
            </a:r>
            <a:r>
              <a:rPr kumimoji="0" lang="en-US" sz="3200" b="1" i="0" u="none" strike="noStrike" kern="0" cap="none" spc="0" normalizeH="0" baseline="30000" noProof="0" dirty="0">
                <a:ln>
                  <a:noFill/>
                </a:ln>
                <a:solidFill>
                  <a:schemeClr val="accent2"/>
                </a:solidFill>
                <a:effectLst/>
                <a:uLnTx/>
                <a:uFillTx/>
                <a:latin typeface="+mn-lt"/>
                <a:ea typeface="MS PGothic" panose="020B0600070205080204" pitchFamily="34" charset="-128"/>
                <a:cs typeface="Calibri" panose="020F0502020204030204" pitchFamily="34" charset="0"/>
              </a:rPr>
              <a:t>®</a:t>
            </a:r>
            <a:r>
              <a:rPr lang="en-US" sz="3200" b="1" dirty="0">
                <a:solidFill>
                  <a:schemeClr val="accent2"/>
                </a:solidFill>
                <a:latin typeface="+mn-lt"/>
              </a:rPr>
              <a:t> System</a:t>
            </a:r>
          </a:p>
        </p:txBody>
      </p:sp>
      <p:sp>
        <p:nvSpPr>
          <p:cNvPr id="15" name="TextBox 14">
            <a:extLst>
              <a:ext uri="{FF2B5EF4-FFF2-40B4-BE49-F238E27FC236}">
                <a16:creationId xmlns:a16="http://schemas.microsoft.com/office/drawing/2014/main" id="{D8440DFE-9569-A448-B30C-030747BAB51A}"/>
              </a:ext>
            </a:extLst>
          </p:cNvPr>
          <p:cNvSpPr txBox="1"/>
          <p:nvPr/>
        </p:nvSpPr>
        <p:spPr>
          <a:xfrm>
            <a:off x="2603731" y="5146510"/>
            <a:ext cx="893240" cy="246221"/>
          </a:xfrm>
          <a:prstGeom prst="rect">
            <a:avLst/>
          </a:prstGeom>
          <a:noFill/>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50800" dist="38100" dir="2700000" algn="tl" rotWithShape="0">
                    <a:srgbClr val="FFFFFF">
                      <a:alpha val="40000"/>
                    </a:srgbClr>
                  </a:outerShdw>
                </a:effectLst>
                <a:uLnTx/>
                <a:uFillTx/>
                <a:latin typeface="Century Gothic" panose="020B0502020202020204" pitchFamily="34" charset="0"/>
                <a:ea typeface="ＭＳ Ｐゴシック" pitchFamily="-106" charset="-128"/>
                <a:cs typeface="+mn-cs"/>
              </a:rPr>
              <a:t>Diaphragm</a:t>
            </a:r>
          </a:p>
        </p:txBody>
      </p:sp>
      <p:cxnSp>
        <p:nvCxnSpPr>
          <p:cNvPr id="16" name="Straight Connector 15">
            <a:extLst>
              <a:ext uri="{FF2B5EF4-FFF2-40B4-BE49-F238E27FC236}">
                <a16:creationId xmlns:a16="http://schemas.microsoft.com/office/drawing/2014/main" id="{EF761735-526C-4A4F-A340-FE993B211FA3}"/>
              </a:ext>
            </a:extLst>
          </p:cNvPr>
          <p:cNvCxnSpPr>
            <a:cxnSpLocks/>
          </p:cNvCxnSpPr>
          <p:nvPr/>
        </p:nvCxnSpPr>
        <p:spPr>
          <a:xfrm>
            <a:off x="3473805" y="5274172"/>
            <a:ext cx="145037" cy="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Content Placeholder 5">
            <a:extLst>
              <a:ext uri="{FF2B5EF4-FFF2-40B4-BE49-F238E27FC236}">
                <a16:creationId xmlns:a16="http://schemas.microsoft.com/office/drawing/2014/main" id="{48A68A19-B88E-C64C-8CE8-3ABEAAC5ED09}"/>
              </a:ext>
            </a:extLst>
          </p:cNvPr>
          <p:cNvSpPr txBox="1">
            <a:spLocks/>
          </p:cNvSpPr>
          <p:nvPr/>
        </p:nvSpPr>
        <p:spPr>
          <a:xfrm>
            <a:off x="5339420" y="1091527"/>
            <a:ext cx="6420189" cy="4798910"/>
          </a:xfrm>
          <a:prstGeom prst="rect">
            <a:avLst/>
          </a:prstGeom>
          <a:noFill/>
        </p:spPr>
        <p:txBody>
          <a:bodyPr vert="horz" lIns="91440" tIns="45720" rIns="91440" bIns="45720" rtlCol="0" anchor="t">
            <a:noAutofit/>
          </a:bodyPr>
          <a:lstStyle>
            <a:defPPr>
              <a:defRPr lang="en-US"/>
            </a:defPPr>
            <a:lvl1pPr marL="342900" indent="-342900">
              <a:lnSpc>
                <a:spcPct val="100000"/>
              </a:lnSpc>
              <a:spcBef>
                <a:spcPts val="0"/>
              </a:spcBef>
              <a:spcAft>
                <a:spcPts val="2000"/>
              </a:spcAft>
              <a:buClr>
                <a:schemeClr val="accent1"/>
              </a:buClr>
              <a:buSzPct val="90000"/>
              <a:buFont typeface="Arial" panose="020B0604020202020204" pitchFamily="34" charset="0"/>
              <a:buChar char="•"/>
              <a:defRPr sz="2200">
                <a:solidFill>
                  <a:schemeClr val="tx1">
                    <a:lumMod val="75000"/>
                    <a:lumOff val="25000"/>
                  </a:schemeClr>
                </a:solidFill>
              </a:defRPr>
            </a:lvl1pPr>
            <a:lvl2pPr marL="685800" indent="-228600">
              <a:lnSpc>
                <a:spcPct val="90000"/>
              </a:lnSpc>
              <a:spcBef>
                <a:spcPts val="500"/>
              </a:spcBef>
              <a:buClr>
                <a:schemeClr val="accent6">
                  <a:lumMod val="75000"/>
                </a:schemeClr>
              </a:buClr>
              <a:buSzPct val="80000"/>
              <a:buFont typeface="Arial" charset="0"/>
              <a:buChar char="•"/>
              <a:defRPr sz="2200"/>
            </a:lvl2pPr>
            <a:lvl3pPr marL="1143000" indent="-228600">
              <a:lnSpc>
                <a:spcPct val="90000"/>
              </a:lnSpc>
              <a:spcBef>
                <a:spcPts val="500"/>
              </a:spcBef>
              <a:buClr>
                <a:schemeClr val="accent1"/>
              </a:buClr>
              <a:buSzPct val="70000"/>
              <a:buFont typeface="Wingdings" charset="2"/>
              <a:buChar char="§"/>
              <a:defRPr sz="2000"/>
            </a:lvl3pPr>
            <a:lvl4pPr marL="1600200" indent="-228600">
              <a:lnSpc>
                <a:spcPct val="90000"/>
              </a:lnSpc>
              <a:spcBef>
                <a:spcPts val="500"/>
              </a:spcBef>
              <a:buClr>
                <a:schemeClr val="accent6">
                  <a:lumMod val="75000"/>
                </a:schemeClr>
              </a:buClr>
              <a:buSzPct val="70000"/>
              <a:buFont typeface="Arial" charset="0"/>
              <a:buChar char="•"/>
            </a:lvl4pPr>
            <a:lvl5pPr marL="2057400" indent="-228600">
              <a:lnSpc>
                <a:spcPct val="90000"/>
              </a:lnSpc>
              <a:spcBef>
                <a:spcPts val="500"/>
              </a:spcBef>
              <a:buClr>
                <a:schemeClr val="accent5"/>
              </a:buClr>
              <a:buSzPct val="60000"/>
              <a:buFont typeface="Wingdings" charset="2"/>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just" defTabSz="914400" rtl="0" eaLnBrk="1" fontAlgn="base" latinLnBrk="0" hangingPunct="1">
              <a:lnSpc>
                <a:spcPct val="100000"/>
              </a:lnSpc>
              <a:spcBef>
                <a:spcPts val="0"/>
              </a:spcBef>
              <a:spcAft>
                <a:spcPts val="1200"/>
              </a:spcAft>
              <a:buClr>
                <a:srgbClr val="3A74BD"/>
              </a:buClr>
              <a:buSzPct val="100000"/>
              <a:buFont typeface="Arial" panose="020B0604020202020204" pitchFamily="34" charset="0"/>
              <a:buChar char="•"/>
              <a:tabLst/>
              <a:defRPr/>
            </a:pPr>
            <a:r>
              <a:rPr kumimoji="0" lang="en-US" sz="1800" b="1"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Fully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implantable system </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with an indication to</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 treat moderate to severe central sleep apnea in adults; received U.S. FDA PMA approval October 2017</a:t>
            </a:r>
          </a:p>
          <a:p>
            <a:pPr marL="342900" marR="0" lvl="0" indent="-342900" algn="just" defTabSz="914400" rtl="0" eaLnBrk="1" fontAlgn="base" latinLnBrk="0" hangingPunct="1">
              <a:lnSpc>
                <a:spcPct val="100000"/>
              </a:lnSpc>
              <a:spcBef>
                <a:spcPts val="0"/>
              </a:spcBef>
              <a:spcAft>
                <a:spcPts val="1200"/>
              </a:spcAft>
              <a:buClr>
                <a:srgbClr val="3A74BD"/>
              </a:buClr>
              <a:buSzPct val="100000"/>
              <a:buFont typeface="Arial" panose="020B0604020202020204" pitchFamily="34" charset="0"/>
              <a:buChar char="•"/>
              <a:tabLst/>
              <a:defRPr/>
            </a:pPr>
            <a:r>
              <a:rPr kumimoji="0" lang="en-US" sz="1800" b="1"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Stabilizes breathing </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by activating the diaphragm to generate negative </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pressure in the chest </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(similar to natural breathing)</a:t>
            </a:r>
          </a:p>
          <a:p>
            <a:pPr marL="342900" marR="0" lvl="0" indent="-342900" algn="just" defTabSz="914400" rtl="0" eaLnBrk="1" fontAlgn="base" latinLnBrk="0" hangingPunct="1">
              <a:lnSpc>
                <a:spcPct val="100000"/>
              </a:lnSpc>
              <a:spcBef>
                <a:spcPts val="0"/>
              </a:spcBef>
              <a:spcAft>
                <a:spcPts val="1200"/>
              </a:spcAft>
              <a:buClr>
                <a:srgbClr val="3A74BD"/>
              </a:buClr>
              <a:buSzPct val="100000"/>
              <a:buFont typeface="Arial" panose="020B0604020202020204" pitchFamily="34" charset="0"/>
              <a:buChar char="•"/>
              <a:tabLst/>
              <a:defRPr/>
            </a:pPr>
            <a:r>
              <a:rPr kumimoji="0" lang="en-US" sz="1800" b="1"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Turns on automatically at night, </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ensuring nightly compliance and adherence over time</a:t>
            </a:r>
          </a:p>
          <a:p>
            <a:pPr marL="342900" marR="0" lvl="0" indent="-342900" algn="just" defTabSz="914400" rtl="0" eaLnBrk="1" fontAlgn="base" latinLnBrk="0" hangingPunct="1">
              <a:lnSpc>
                <a:spcPct val="100000"/>
              </a:lnSpc>
              <a:spcBef>
                <a:spcPts val="0"/>
              </a:spcBef>
              <a:spcAft>
                <a:spcPts val="0"/>
              </a:spcAft>
              <a:buClr>
                <a:srgbClr val="3A74B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Implanted </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by cardiac electrophysiologists </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(EPs)</a:t>
            </a:r>
          </a:p>
          <a:p>
            <a:pPr marL="685800" marR="0" lvl="1" indent="-228600" algn="just" defTabSz="914400" rtl="0" eaLnBrk="1" fontAlgn="base" latinLnBrk="0" hangingPunct="1">
              <a:lnSpc>
                <a:spcPct val="100000"/>
              </a:lnSpc>
              <a:spcBef>
                <a:spcPts val="0"/>
              </a:spcBef>
              <a:spcAft>
                <a:spcPct val="0"/>
              </a:spcAft>
              <a:buClr>
                <a:srgbClr val="3A74BD"/>
              </a:buClr>
              <a:buSzPct val="80000"/>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Pulse generator</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 implanted below clavicle</a:t>
            </a:r>
          </a:p>
          <a:p>
            <a:pPr marL="685800" marR="0" lvl="1" indent="-228600" algn="just" defTabSz="914400" rtl="0" eaLnBrk="1" fontAlgn="base" latinLnBrk="0" hangingPunct="1">
              <a:lnSpc>
                <a:spcPct val="100000"/>
              </a:lnSpc>
              <a:spcBef>
                <a:spcPts val="0"/>
              </a:spcBef>
              <a:spcAft>
                <a:spcPct val="0"/>
              </a:spcAft>
              <a:buClr>
                <a:srgbClr val="3A74BD"/>
              </a:buClr>
              <a:buSzPct val="80000"/>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Stimulation lead </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placed either in left </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pericardiophrenic or right brachiocephalic vein</a:t>
            </a:r>
          </a:p>
          <a:p>
            <a:pPr marL="685800" marR="0" lvl="1" indent="-228600" algn="just" defTabSz="914400" rtl="0" eaLnBrk="1" fontAlgn="base" latinLnBrk="0" hangingPunct="1">
              <a:lnSpc>
                <a:spcPct val="100000"/>
              </a:lnSpc>
              <a:spcBef>
                <a:spcPts val="0"/>
              </a:spcBef>
              <a:spcAft>
                <a:spcPct val="0"/>
              </a:spcAft>
              <a:buClr>
                <a:srgbClr val="3A74BD"/>
              </a:buClr>
              <a:buSzPct val="80000"/>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Sensing lead </a:t>
            </a:r>
            <a:r>
              <a:rPr kumimoji="0" lang="en-US" sz="1800" b="0" i="0" u="none" strike="noStrike" kern="1200" cap="none" spc="0" normalizeH="0" baseline="0" noProof="0" dirty="0">
                <a:ln>
                  <a:noFill/>
                </a:ln>
                <a:solidFill>
                  <a:srgbClr val="000000">
                    <a:lumMod val="50000"/>
                  </a:srgbClr>
                </a:solidFill>
                <a:effectLst/>
                <a:uLnTx/>
                <a:uFillTx/>
                <a:latin typeface="Century Gothic" panose="020B0502020202020204" pitchFamily="34" charset="0"/>
                <a:ea typeface="ＭＳ Ｐゴシック" pitchFamily="-106" charset="-128"/>
                <a:cs typeface="+mn-cs"/>
              </a:rPr>
              <a:t>placed in the Azygos vein, helps optimize therapy (optional)</a:t>
            </a:r>
          </a:p>
        </p:txBody>
      </p:sp>
      <p:sp>
        <p:nvSpPr>
          <p:cNvPr id="25" name="Footer Placeholder 1">
            <a:extLst>
              <a:ext uri="{FF2B5EF4-FFF2-40B4-BE49-F238E27FC236}">
                <a16:creationId xmlns:a16="http://schemas.microsoft.com/office/drawing/2014/main" id="{B00D220B-038A-2C42-8DFB-13D16F9BAC4A}"/>
              </a:ext>
            </a:extLst>
          </p:cNvPr>
          <p:cNvSpPr txBox="1">
            <a:spLocks/>
          </p:cNvSpPr>
          <p:nvPr/>
        </p:nvSpPr>
        <p:spPr>
          <a:xfrm>
            <a:off x="5339420" y="5847907"/>
            <a:ext cx="6420189" cy="360246"/>
          </a:xfrm>
          <a:prstGeom prst="rect">
            <a:avLst/>
          </a:prstGeom>
          <a:noFill/>
        </p:spPr>
        <p:txBody>
          <a:bodyPr vert="horz" lIns="91440" tIns="45720" rIns="91440" bIns="45720" rtlCol="0" anchor="t"/>
          <a:lstStyle>
            <a:defPPr>
              <a:defRPr lang="en-US"/>
            </a:defPPr>
            <a:lvl1pPr marL="0" algn="l" defTabSz="914400" rtl="0" eaLnBrk="1" latinLnBrk="0" hangingPunct="1">
              <a:defRPr sz="1200" kern="1200">
                <a:solidFill>
                  <a:srgbClr val="8F9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entury Gothic" panose="020F0302020204030204"/>
                <a:ea typeface="+mn-ea"/>
                <a:cs typeface="+mn-cs"/>
              </a:rPr>
              <a:t>FDA-Approved Summary of Safety and Effectiveness Data (SSED) for the </a:t>
            </a:r>
            <a:r>
              <a:rPr kumimoji="0" lang="en-US" sz="1050" b="1" i="0" u="none" strike="noStrike" kern="1200" cap="none" spc="0" normalizeH="0" baseline="0" noProof="0" dirty="0">
                <a:ln>
                  <a:noFill/>
                </a:ln>
                <a:solidFill>
                  <a:srgbClr val="000000"/>
                </a:solidFill>
                <a:effectLst/>
                <a:uLnTx/>
                <a:uFillTx/>
                <a:latin typeface="Century Gothic" panose="020F0302020204030204"/>
                <a:ea typeface="+mn-ea"/>
                <a:cs typeface="+mn-cs"/>
              </a:rPr>
              <a:t>rem</a:t>
            </a:r>
            <a:r>
              <a:rPr kumimoji="0" lang="en-US" sz="1050" b="0" i="0" u="none" strike="noStrike" kern="1200" cap="none" spc="0" normalizeH="0" baseline="0" noProof="0" dirty="0">
                <a:ln>
                  <a:noFill/>
                </a:ln>
                <a:solidFill>
                  <a:srgbClr val="000000"/>
                </a:solidFill>
                <a:effectLst/>
                <a:uLnTx/>
                <a:uFillTx/>
                <a:latin typeface="Century Gothic" panose="020F0302020204030204"/>
                <a:ea typeface="+mn-ea"/>
                <a:cs typeface="+mn-cs"/>
              </a:rPr>
              <a:t>edē® System and The </a:t>
            </a:r>
            <a:r>
              <a:rPr kumimoji="0" lang="en-US" sz="1050" b="1" i="0" u="none" strike="noStrike" kern="1200" cap="none" spc="0" normalizeH="0" baseline="0" noProof="0" dirty="0">
                <a:ln>
                  <a:noFill/>
                </a:ln>
                <a:solidFill>
                  <a:srgbClr val="000000"/>
                </a:solidFill>
                <a:effectLst/>
                <a:uLnTx/>
                <a:uFillTx/>
                <a:latin typeface="Century Gothic" panose="020F0302020204030204"/>
                <a:ea typeface="+mn-ea"/>
                <a:cs typeface="+mn-cs"/>
              </a:rPr>
              <a:t>rem</a:t>
            </a:r>
            <a:r>
              <a:rPr kumimoji="0" lang="en-US" sz="1050" b="0" i="0" u="none" strike="noStrike" kern="1200" cap="none" spc="0" normalizeH="0" baseline="0" noProof="0" dirty="0">
                <a:ln>
                  <a:noFill/>
                </a:ln>
                <a:solidFill>
                  <a:srgbClr val="000000"/>
                </a:solidFill>
                <a:effectLst/>
                <a:uLnTx/>
                <a:uFillTx/>
                <a:latin typeface="Century Gothic" panose="020F0302020204030204"/>
                <a:ea typeface="+mn-ea"/>
                <a:cs typeface="+mn-cs"/>
              </a:rPr>
              <a:t>edē System Implant and Clinician Use Manual (P160039) Oct. 6, 2017.  </a:t>
            </a:r>
          </a:p>
        </p:txBody>
      </p:sp>
      <p:pic>
        <p:nvPicPr>
          <p:cNvPr id="24" name="Picture 23">
            <a:extLst>
              <a:ext uri="{FF2B5EF4-FFF2-40B4-BE49-F238E27FC236}">
                <a16:creationId xmlns:a16="http://schemas.microsoft.com/office/drawing/2014/main" id="{EAD0867E-8C18-4866-989C-5FCEAC5102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494" y="1091527"/>
            <a:ext cx="4625799" cy="5194434"/>
          </a:xfrm>
          <a:prstGeom prst="rect">
            <a:avLst/>
          </a:prstGeom>
        </p:spPr>
      </p:pic>
      <p:sp>
        <p:nvSpPr>
          <p:cNvPr id="5" name="Footer Placeholder 5">
            <a:extLst>
              <a:ext uri="{FF2B5EF4-FFF2-40B4-BE49-F238E27FC236}">
                <a16:creationId xmlns:a16="http://schemas.microsoft.com/office/drawing/2014/main" id="{D4697B8D-EA7B-F96B-2FCA-50BC29D6AD13}"/>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699353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x-ray&#10;&#10;Description automatically generated with medium confidence">
            <a:extLst>
              <a:ext uri="{FF2B5EF4-FFF2-40B4-BE49-F238E27FC236}">
                <a16:creationId xmlns:a16="http://schemas.microsoft.com/office/drawing/2014/main" id="{DE2E4670-6D99-4635-9FBB-D2155B5CC54C}"/>
              </a:ext>
            </a:extLst>
          </p:cNvPr>
          <p:cNvPicPr>
            <a:picLocks noChangeAspect="1"/>
          </p:cNvPicPr>
          <p:nvPr/>
        </p:nvPicPr>
        <p:blipFill>
          <a:blip r:embed="rId3"/>
          <a:stretch>
            <a:fillRect/>
          </a:stretch>
        </p:blipFill>
        <p:spPr>
          <a:xfrm>
            <a:off x="2672729" y="850109"/>
            <a:ext cx="6302595" cy="5394962"/>
          </a:xfrm>
          <a:prstGeom prst="rect">
            <a:avLst/>
          </a:prstGeom>
        </p:spPr>
      </p:pic>
      <p:cxnSp>
        <p:nvCxnSpPr>
          <p:cNvPr id="8" name="Straight Arrow Connector 7">
            <a:extLst>
              <a:ext uri="{FF2B5EF4-FFF2-40B4-BE49-F238E27FC236}">
                <a16:creationId xmlns:a16="http://schemas.microsoft.com/office/drawing/2014/main" id="{F5A7C917-C101-47E8-A898-B3E5DAD614D1}"/>
              </a:ext>
            </a:extLst>
          </p:cNvPr>
          <p:cNvCxnSpPr>
            <a:cxnSpLocks/>
          </p:cNvCxnSpPr>
          <p:nvPr/>
        </p:nvCxnSpPr>
        <p:spPr>
          <a:xfrm>
            <a:off x="1489753" y="1705510"/>
            <a:ext cx="2157573" cy="835257"/>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5CF80F9-7EFE-4AD7-AC4C-0A8212750E2D}"/>
              </a:ext>
            </a:extLst>
          </p:cNvPr>
          <p:cNvSpPr txBox="1"/>
          <p:nvPr/>
        </p:nvSpPr>
        <p:spPr>
          <a:xfrm>
            <a:off x="381740" y="1378322"/>
            <a:ext cx="2085266" cy="369332"/>
          </a:xfrm>
          <a:prstGeom prst="rect">
            <a:avLst/>
          </a:prstGeom>
          <a:noFill/>
          <a:ln>
            <a:noFill/>
          </a:ln>
        </p:spPr>
        <p:txBody>
          <a:bodyPr wrap="square" rtlCol="0">
            <a:spAutoFit/>
          </a:bodyPr>
          <a:lstStyle/>
          <a:p>
            <a:pPr algn="l"/>
            <a:r>
              <a:rPr lang="en-US" b="1" dirty="0">
                <a:latin typeface="+mj-lt"/>
              </a:rPr>
              <a:t>rem</a:t>
            </a:r>
            <a:r>
              <a:rPr lang="en-US" dirty="0">
                <a:latin typeface="+mj-lt"/>
              </a:rPr>
              <a:t>edē</a:t>
            </a:r>
            <a:r>
              <a:rPr lang="en-US" b="1" dirty="0">
                <a:latin typeface="+mj-lt"/>
              </a:rPr>
              <a:t> EL System</a:t>
            </a:r>
          </a:p>
        </p:txBody>
      </p:sp>
      <p:cxnSp>
        <p:nvCxnSpPr>
          <p:cNvPr id="10" name="Straight Arrow Connector 9">
            <a:extLst>
              <a:ext uri="{FF2B5EF4-FFF2-40B4-BE49-F238E27FC236}">
                <a16:creationId xmlns:a16="http://schemas.microsoft.com/office/drawing/2014/main" id="{9D9EB58C-1175-4C95-ACA3-CA83AA5B06A4}"/>
              </a:ext>
            </a:extLst>
          </p:cNvPr>
          <p:cNvCxnSpPr>
            <a:cxnSpLocks/>
          </p:cNvCxnSpPr>
          <p:nvPr/>
        </p:nvCxnSpPr>
        <p:spPr>
          <a:xfrm flipH="1">
            <a:off x="6646878" y="2257606"/>
            <a:ext cx="2872393" cy="1033516"/>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654EFB2-2E64-486B-8E63-340AC960E1CA}"/>
              </a:ext>
            </a:extLst>
          </p:cNvPr>
          <p:cNvSpPr txBox="1"/>
          <p:nvPr/>
        </p:nvSpPr>
        <p:spPr>
          <a:xfrm>
            <a:off x="9519271" y="2072940"/>
            <a:ext cx="2228850" cy="369332"/>
          </a:xfrm>
          <a:prstGeom prst="rect">
            <a:avLst/>
          </a:prstGeom>
          <a:noFill/>
          <a:ln>
            <a:noFill/>
          </a:ln>
        </p:spPr>
        <p:txBody>
          <a:bodyPr wrap="square" rtlCol="0">
            <a:spAutoFit/>
          </a:bodyPr>
          <a:lstStyle/>
          <a:p>
            <a:pPr algn="l"/>
            <a:r>
              <a:rPr lang="en-US" b="1" dirty="0">
                <a:latin typeface="+mj-lt"/>
              </a:rPr>
              <a:t>Stimulation Lead</a:t>
            </a:r>
          </a:p>
        </p:txBody>
      </p:sp>
      <p:sp>
        <p:nvSpPr>
          <p:cNvPr id="5" name="Title 4">
            <a:extLst>
              <a:ext uri="{FF2B5EF4-FFF2-40B4-BE49-F238E27FC236}">
                <a16:creationId xmlns:a16="http://schemas.microsoft.com/office/drawing/2014/main" id="{AC553B34-B685-6F32-023A-1384F4EC9EB1}"/>
              </a:ext>
            </a:extLst>
          </p:cNvPr>
          <p:cNvSpPr>
            <a:spLocks noGrp="1"/>
          </p:cNvSpPr>
          <p:nvPr>
            <p:ph type="title" idx="4294967295"/>
          </p:nvPr>
        </p:nvSpPr>
        <p:spPr>
          <a:xfrm>
            <a:off x="381740" y="66683"/>
            <a:ext cx="10058400" cy="801687"/>
          </a:xfrm>
        </p:spPr>
        <p:txBody>
          <a:bodyPr>
            <a:normAutofit/>
          </a:bodyPr>
          <a:lstStyle/>
          <a:p>
            <a:r>
              <a:rPr lang="en-US" sz="4000" b="1" dirty="0">
                <a:solidFill>
                  <a:schemeClr val="accent2"/>
                </a:solidFill>
                <a:latin typeface="+mn-lt"/>
              </a:rPr>
              <a:t>The rem</a:t>
            </a:r>
            <a:r>
              <a:rPr lang="en-US" sz="4000" dirty="0">
                <a:solidFill>
                  <a:schemeClr val="accent2"/>
                </a:solidFill>
                <a:latin typeface="+mn-lt"/>
              </a:rPr>
              <a:t>edē® </a:t>
            </a:r>
            <a:r>
              <a:rPr lang="en-US" sz="4000" b="1" dirty="0">
                <a:solidFill>
                  <a:schemeClr val="accent2"/>
                </a:solidFill>
                <a:latin typeface="+mn-lt"/>
              </a:rPr>
              <a:t>EL System</a:t>
            </a:r>
          </a:p>
        </p:txBody>
      </p:sp>
      <p:sp>
        <p:nvSpPr>
          <p:cNvPr id="3" name="Slide Number Placeholder 2">
            <a:extLst>
              <a:ext uri="{FF2B5EF4-FFF2-40B4-BE49-F238E27FC236}">
                <a16:creationId xmlns:a16="http://schemas.microsoft.com/office/drawing/2014/main" id="{D18C1C87-23A0-7B3F-6EBC-2AD4B58FE818}"/>
              </a:ext>
            </a:extLst>
          </p:cNvPr>
          <p:cNvSpPr>
            <a:spLocks noGrp="1"/>
          </p:cNvSpPr>
          <p:nvPr>
            <p:ph type="sldNum" sz="quarter" idx="12"/>
          </p:nvPr>
        </p:nvSpPr>
        <p:spPr/>
        <p:txBody>
          <a:bodyPr/>
          <a:lstStyle/>
          <a:p>
            <a:fld id="{21D51F98-DEF0-4E23-AE94-24E7CFC19B28}" type="slidenum">
              <a:rPr lang="en-US" smtClean="0"/>
              <a:t>26</a:t>
            </a:fld>
            <a:endParaRPr lang="en-US"/>
          </a:p>
        </p:txBody>
      </p:sp>
      <p:sp>
        <p:nvSpPr>
          <p:cNvPr id="7" name="Footer Placeholder 5">
            <a:extLst>
              <a:ext uri="{FF2B5EF4-FFF2-40B4-BE49-F238E27FC236}">
                <a16:creationId xmlns:a16="http://schemas.microsoft.com/office/drawing/2014/main" id="{C67FFD0B-DE91-D255-6CAC-A8BBEAB972CB}"/>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234968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469775" y="423654"/>
            <a:ext cx="10344511" cy="544193"/>
          </a:xfrm>
        </p:spPr>
        <p:txBody>
          <a:bodyPr anchor="t">
            <a:normAutofit fontScale="90000"/>
          </a:bodyPr>
          <a:lstStyle/>
          <a:p>
            <a:r>
              <a:rPr kumimoji="0" lang="en-US" sz="3600" b="1" i="0" u="none" strike="noStrike" kern="0" cap="none" spc="0" normalizeH="0" baseline="0" noProof="0" dirty="0">
                <a:ln>
                  <a:noFill/>
                </a:ln>
                <a:solidFill>
                  <a:schemeClr val="accent2"/>
                </a:solidFill>
                <a:effectLst/>
                <a:uLnTx/>
                <a:uFillTx/>
                <a:latin typeface="+mn-lt"/>
                <a:ea typeface="MS PGothic" panose="020B0600070205080204" pitchFamily="34" charset="-128"/>
                <a:cs typeface="Calibri" panose="020F0502020204030204" pitchFamily="34" charset="0"/>
              </a:rPr>
              <a:t>rem</a:t>
            </a:r>
            <a:r>
              <a:rPr kumimoji="0" lang="en-US" sz="3600" i="0" u="none" strike="noStrike" kern="0" cap="none" spc="0" normalizeH="0" baseline="0" noProof="0" dirty="0">
                <a:ln>
                  <a:noFill/>
                </a:ln>
                <a:solidFill>
                  <a:schemeClr val="accent2"/>
                </a:solidFill>
                <a:effectLst/>
                <a:uLnTx/>
                <a:uFillTx/>
                <a:latin typeface="+mn-lt"/>
                <a:ea typeface="MS PGothic" panose="020B0600070205080204" pitchFamily="34" charset="-128"/>
                <a:cs typeface="Calibri" panose="020F0502020204030204" pitchFamily="34" charset="0"/>
              </a:rPr>
              <a:t>edē</a:t>
            </a:r>
            <a:r>
              <a:rPr kumimoji="0" lang="en-US" sz="3600" b="1" i="0" u="none" strike="noStrike" kern="0" cap="none" spc="0" normalizeH="0" baseline="30000" noProof="0" dirty="0">
                <a:ln>
                  <a:noFill/>
                </a:ln>
                <a:solidFill>
                  <a:schemeClr val="accent2"/>
                </a:solidFill>
                <a:effectLst/>
                <a:uLnTx/>
                <a:uFillTx/>
                <a:latin typeface="+mn-lt"/>
                <a:ea typeface="MS PGothic" panose="020B0600070205080204" pitchFamily="34" charset="-128"/>
                <a:cs typeface="Calibri" panose="020F0502020204030204" pitchFamily="34" charset="0"/>
              </a:rPr>
              <a:t>®</a:t>
            </a:r>
            <a:r>
              <a:rPr lang="en-US" sz="3600" b="1" dirty="0">
                <a:solidFill>
                  <a:schemeClr val="accent2"/>
                </a:solidFill>
                <a:latin typeface="+mn-lt"/>
              </a:rPr>
              <a:t> System Therapy Activates Automatically Each Night</a:t>
            </a:r>
          </a:p>
        </p:txBody>
      </p:sp>
      <p:sp>
        <p:nvSpPr>
          <p:cNvPr id="24" name="Title 3">
            <a:extLst>
              <a:ext uri="{FF2B5EF4-FFF2-40B4-BE49-F238E27FC236}">
                <a16:creationId xmlns:a16="http://schemas.microsoft.com/office/drawing/2014/main" id="{C93F7DB3-7AC5-6545-A6DE-F1E1CFBDE1DC}"/>
              </a:ext>
            </a:extLst>
          </p:cNvPr>
          <p:cNvSpPr txBox="1">
            <a:spLocks/>
          </p:cNvSpPr>
          <p:nvPr/>
        </p:nvSpPr>
        <p:spPr>
          <a:xfrm>
            <a:off x="3032135" y="1151562"/>
            <a:ext cx="6123993" cy="486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2000" spc="0" dirty="0">
                <a:solidFill>
                  <a:srgbClr val="002060"/>
                </a:solidFill>
              </a:rPr>
              <a:t>Therapy is Delivered When…</a:t>
            </a:r>
          </a:p>
        </p:txBody>
      </p:sp>
      <p:sp>
        <p:nvSpPr>
          <p:cNvPr id="26" name="Title 3">
            <a:extLst>
              <a:ext uri="{FF2B5EF4-FFF2-40B4-BE49-F238E27FC236}">
                <a16:creationId xmlns:a16="http://schemas.microsoft.com/office/drawing/2014/main" id="{46637726-553C-8D49-BAB1-50175B1D698C}"/>
              </a:ext>
            </a:extLst>
          </p:cNvPr>
          <p:cNvSpPr txBox="1">
            <a:spLocks/>
          </p:cNvSpPr>
          <p:nvPr/>
        </p:nvSpPr>
        <p:spPr>
          <a:xfrm>
            <a:off x="469775" y="1804952"/>
            <a:ext cx="3302968"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2000" b="0" spc="0" dirty="0">
                <a:solidFill>
                  <a:schemeClr val="tx1"/>
                </a:solidFill>
              </a:rPr>
              <a:t>It is within the pre-programmed sleeping hours…</a:t>
            </a:r>
          </a:p>
        </p:txBody>
      </p:sp>
      <p:sp>
        <p:nvSpPr>
          <p:cNvPr id="27" name="Title 3">
            <a:extLst>
              <a:ext uri="{FF2B5EF4-FFF2-40B4-BE49-F238E27FC236}">
                <a16:creationId xmlns:a16="http://schemas.microsoft.com/office/drawing/2014/main" id="{0A4B806E-1E1C-FC43-B4A6-FAF5AA29ACA8}"/>
              </a:ext>
            </a:extLst>
          </p:cNvPr>
          <p:cNvSpPr txBox="1">
            <a:spLocks/>
          </p:cNvSpPr>
          <p:nvPr/>
        </p:nvSpPr>
        <p:spPr>
          <a:xfrm>
            <a:off x="4171882" y="1804952"/>
            <a:ext cx="3848236"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2000" b="0" spc="0" dirty="0">
                <a:solidFill>
                  <a:schemeClr val="tx1"/>
                </a:solidFill>
              </a:rPr>
              <a:t>…</a:t>
            </a:r>
            <a:r>
              <a:rPr lang="en-US" sz="2000" b="0" u="sng" spc="0" dirty="0">
                <a:solidFill>
                  <a:schemeClr val="tx1"/>
                </a:solidFill>
              </a:rPr>
              <a:t>AND</a:t>
            </a:r>
            <a:r>
              <a:rPr lang="en-US" sz="2000" b="0" spc="0" dirty="0">
                <a:solidFill>
                  <a:schemeClr val="tx1"/>
                </a:solidFill>
              </a:rPr>
              <a:t> the patient is reclined past the programmed sleeping angle…</a:t>
            </a:r>
          </a:p>
        </p:txBody>
      </p:sp>
      <p:sp>
        <p:nvSpPr>
          <p:cNvPr id="28" name="Title 3">
            <a:extLst>
              <a:ext uri="{FF2B5EF4-FFF2-40B4-BE49-F238E27FC236}">
                <a16:creationId xmlns:a16="http://schemas.microsoft.com/office/drawing/2014/main" id="{D7DA4EED-3A2C-384C-ADBF-E686217F3504}"/>
              </a:ext>
            </a:extLst>
          </p:cNvPr>
          <p:cNvSpPr txBox="1">
            <a:spLocks/>
          </p:cNvSpPr>
          <p:nvPr/>
        </p:nvSpPr>
        <p:spPr>
          <a:xfrm>
            <a:off x="8975091" y="1804952"/>
            <a:ext cx="2386615"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2000" b="0" spc="0" dirty="0">
                <a:solidFill>
                  <a:schemeClr val="tx1"/>
                </a:solidFill>
              </a:rPr>
              <a:t>…</a:t>
            </a:r>
            <a:r>
              <a:rPr lang="en-US" sz="2000" b="0" u="sng" spc="0" dirty="0">
                <a:solidFill>
                  <a:schemeClr val="tx1"/>
                </a:solidFill>
              </a:rPr>
              <a:t>AND</a:t>
            </a:r>
            <a:r>
              <a:rPr lang="en-US" sz="2000" b="0" spc="0" dirty="0">
                <a:solidFill>
                  <a:schemeClr val="tx1"/>
                </a:solidFill>
              </a:rPr>
              <a:t> the patient is not moving</a:t>
            </a:r>
          </a:p>
        </p:txBody>
      </p:sp>
      <p:sp>
        <p:nvSpPr>
          <p:cNvPr id="32" name="Rounded Rectangle 31">
            <a:extLst>
              <a:ext uri="{FF2B5EF4-FFF2-40B4-BE49-F238E27FC236}">
                <a16:creationId xmlns:a16="http://schemas.microsoft.com/office/drawing/2014/main" id="{0C955891-D062-CF40-9D2E-FD5A239BAD3E}"/>
              </a:ext>
            </a:extLst>
          </p:cNvPr>
          <p:cNvSpPr/>
          <p:nvPr/>
        </p:nvSpPr>
        <p:spPr>
          <a:xfrm>
            <a:off x="4944996" y="2534497"/>
            <a:ext cx="2302008" cy="98861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C38D9F6C-6073-F346-AB03-5D043BCB0D7C}"/>
              </a:ext>
            </a:extLst>
          </p:cNvPr>
          <p:cNvSpPr/>
          <p:nvPr/>
        </p:nvSpPr>
        <p:spPr>
          <a:xfrm>
            <a:off x="923604" y="2534497"/>
            <a:ext cx="2302008" cy="98861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34C3E987-6987-4948-BCCB-418C220D1777}"/>
              </a:ext>
            </a:extLst>
          </p:cNvPr>
          <p:cNvSpPr/>
          <p:nvPr/>
        </p:nvSpPr>
        <p:spPr>
          <a:xfrm>
            <a:off x="8966388" y="2534497"/>
            <a:ext cx="2302008" cy="98861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203869C3-0723-E046-AB78-DCDF899C7E80}"/>
              </a:ext>
            </a:extLst>
          </p:cNvPr>
          <p:cNvSpPr txBox="1">
            <a:spLocks/>
          </p:cNvSpPr>
          <p:nvPr/>
        </p:nvSpPr>
        <p:spPr>
          <a:xfrm>
            <a:off x="3034003" y="3649474"/>
            <a:ext cx="6123993" cy="486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2000" spc="0" dirty="0">
                <a:solidFill>
                  <a:schemeClr val="tx1"/>
                </a:solidFill>
              </a:rPr>
              <a:t>Therapy is Paused When…</a:t>
            </a:r>
          </a:p>
        </p:txBody>
      </p:sp>
      <p:sp>
        <p:nvSpPr>
          <p:cNvPr id="38" name="Title 3">
            <a:extLst>
              <a:ext uri="{FF2B5EF4-FFF2-40B4-BE49-F238E27FC236}">
                <a16:creationId xmlns:a16="http://schemas.microsoft.com/office/drawing/2014/main" id="{8EF82C85-7E9B-7F41-8720-014F0B6D2ED3}"/>
              </a:ext>
            </a:extLst>
          </p:cNvPr>
          <p:cNvSpPr txBox="1">
            <a:spLocks/>
          </p:cNvSpPr>
          <p:nvPr/>
        </p:nvSpPr>
        <p:spPr>
          <a:xfrm>
            <a:off x="2863444" y="4135843"/>
            <a:ext cx="2481568"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2000" b="0" dirty="0">
                <a:solidFill>
                  <a:schemeClr val="tx1"/>
                </a:solidFill>
              </a:rPr>
              <a:t>The patient sits up…</a:t>
            </a:r>
          </a:p>
        </p:txBody>
      </p:sp>
      <p:sp>
        <p:nvSpPr>
          <p:cNvPr id="39" name="Title 3">
            <a:extLst>
              <a:ext uri="{FF2B5EF4-FFF2-40B4-BE49-F238E27FC236}">
                <a16:creationId xmlns:a16="http://schemas.microsoft.com/office/drawing/2014/main" id="{40D4AA8D-DBC5-BD42-B215-628572AC800B}"/>
              </a:ext>
            </a:extLst>
          </p:cNvPr>
          <p:cNvSpPr txBox="1">
            <a:spLocks/>
          </p:cNvSpPr>
          <p:nvPr/>
        </p:nvSpPr>
        <p:spPr>
          <a:xfrm>
            <a:off x="6437320" y="4135843"/>
            <a:ext cx="2891236"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2000" b="0" dirty="0">
                <a:solidFill>
                  <a:schemeClr val="tx1"/>
                </a:solidFill>
              </a:rPr>
              <a:t>…</a:t>
            </a:r>
            <a:r>
              <a:rPr lang="en-US" sz="2000" b="0" u="sng" dirty="0">
                <a:solidFill>
                  <a:schemeClr val="tx1"/>
                </a:solidFill>
              </a:rPr>
              <a:t>OR</a:t>
            </a:r>
            <a:r>
              <a:rPr lang="en-US" sz="2000" b="0" dirty="0">
                <a:solidFill>
                  <a:schemeClr val="tx1"/>
                </a:solidFill>
              </a:rPr>
              <a:t> the patient moves</a:t>
            </a:r>
          </a:p>
        </p:txBody>
      </p:sp>
      <p:sp>
        <p:nvSpPr>
          <p:cNvPr id="40" name="Rounded Rectangle 39">
            <a:extLst>
              <a:ext uri="{FF2B5EF4-FFF2-40B4-BE49-F238E27FC236}">
                <a16:creationId xmlns:a16="http://schemas.microsoft.com/office/drawing/2014/main" id="{7A44EB2F-24ED-F74B-A7C0-731C61C9B307}"/>
              </a:ext>
            </a:extLst>
          </p:cNvPr>
          <p:cNvSpPr/>
          <p:nvPr/>
        </p:nvSpPr>
        <p:spPr>
          <a:xfrm>
            <a:off x="6731934" y="4567678"/>
            <a:ext cx="2302008" cy="98861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FC06A485-85CD-F14A-9282-69D3961E5FC7}"/>
              </a:ext>
            </a:extLst>
          </p:cNvPr>
          <p:cNvSpPr/>
          <p:nvPr/>
        </p:nvSpPr>
        <p:spPr>
          <a:xfrm>
            <a:off x="2960711" y="4567678"/>
            <a:ext cx="2302008" cy="98861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3">
            <a:extLst>
              <a:ext uri="{FF2B5EF4-FFF2-40B4-BE49-F238E27FC236}">
                <a16:creationId xmlns:a16="http://schemas.microsoft.com/office/drawing/2014/main" id="{00E26DF7-BBAA-B54E-A1CE-93B03E9299EF}"/>
              </a:ext>
            </a:extLst>
          </p:cNvPr>
          <p:cNvSpPr txBox="1">
            <a:spLocks/>
          </p:cNvSpPr>
          <p:nvPr/>
        </p:nvSpPr>
        <p:spPr>
          <a:xfrm>
            <a:off x="314875" y="5858599"/>
            <a:ext cx="11598957" cy="341632"/>
          </a:xfrm>
          <a:prstGeom prst="rect">
            <a:avLst/>
          </a:prstGeom>
        </p:spPr>
        <p:txBody>
          <a:bodyPr vert="horz" wrap="square" lIns="91440" tIns="45720" rIns="91440" bIns="45720" rtlCol="0" anchor="t">
            <a:spAutoFit/>
          </a:bodyPr>
          <a:lstStyle>
            <a:defPPr>
              <a:defRPr lang="en-US"/>
            </a:defPPr>
            <a:lvl1pPr algn="ctr">
              <a:lnSpc>
                <a:spcPct val="90000"/>
              </a:lnSpc>
              <a:spcBef>
                <a:spcPct val="0"/>
              </a:spcBef>
              <a:buNone/>
              <a:defRPr sz="2400" b="1" spc="75" baseline="0">
                <a:solidFill>
                  <a:schemeClr val="accent5"/>
                </a:solidFill>
                <a:ea typeface="+mj-ea"/>
                <a:cs typeface="+mj-cs"/>
              </a:defRPr>
            </a:lvl1pPr>
          </a:lstStyle>
          <a:p>
            <a:r>
              <a:rPr lang="en-US" sz="1800" dirty="0">
                <a:solidFill>
                  <a:srgbClr val="29425E"/>
                </a:solidFill>
                <a:latin typeface="Century Gothic" panose="020B0502020202020204" pitchFamily="34" charset="0"/>
              </a:rPr>
              <a:t>Therapy resumes ~10 minutes after the patient returns to sleep position and is once again still</a:t>
            </a:r>
          </a:p>
        </p:txBody>
      </p:sp>
      <p:sp>
        <p:nvSpPr>
          <p:cNvPr id="44" name="Title 3">
            <a:extLst>
              <a:ext uri="{FF2B5EF4-FFF2-40B4-BE49-F238E27FC236}">
                <a16:creationId xmlns:a16="http://schemas.microsoft.com/office/drawing/2014/main" id="{DB0D3C0E-C74B-2A48-8387-9076C77F2D38}"/>
              </a:ext>
            </a:extLst>
          </p:cNvPr>
          <p:cNvSpPr txBox="1">
            <a:spLocks/>
          </p:cNvSpPr>
          <p:nvPr/>
        </p:nvSpPr>
        <p:spPr>
          <a:xfrm>
            <a:off x="923484" y="2628691"/>
            <a:ext cx="2295547" cy="770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2000" b="0" spc="0" dirty="0">
                <a:ln>
                  <a:solidFill>
                    <a:schemeClr val="bg1"/>
                  </a:solidFill>
                </a:ln>
                <a:solidFill>
                  <a:schemeClr val="bg1"/>
                </a:solidFill>
              </a:rPr>
              <a:t>Example</a:t>
            </a:r>
          </a:p>
          <a:p>
            <a:pPr algn="ctr">
              <a:lnSpc>
                <a:spcPct val="150000"/>
              </a:lnSpc>
            </a:pPr>
            <a:r>
              <a:rPr lang="en-US" sz="2000" spc="0" dirty="0">
                <a:ln>
                  <a:solidFill>
                    <a:schemeClr val="bg1"/>
                  </a:solidFill>
                </a:ln>
                <a:solidFill>
                  <a:schemeClr val="bg1"/>
                </a:solidFill>
              </a:rPr>
              <a:t>11:00 pm</a:t>
            </a:r>
          </a:p>
        </p:txBody>
      </p:sp>
      <p:grpSp>
        <p:nvGrpSpPr>
          <p:cNvPr id="5" name="Group 4">
            <a:extLst>
              <a:ext uri="{FF2B5EF4-FFF2-40B4-BE49-F238E27FC236}">
                <a16:creationId xmlns:a16="http://schemas.microsoft.com/office/drawing/2014/main" id="{F469E881-005B-5A44-82C2-67E65820839A}"/>
              </a:ext>
            </a:extLst>
          </p:cNvPr>
          <p:cNvGrpSpPr/>
          <p:nvPr/>
        </p:nvGrpSpPr>
        <p:grpSpPr>
          <a:xfrm>
            <a:off x="5216720" y="2682381"/>
            <a:ext cx="1646268" cy="627076"/>
            <a:chOff x="6345512" y="2971153"/>
            <a:chExt cx="1991985" cy="689784"/>
          </a:xfrm>
        </p:grpSpPr>
        <p:sp>
          <p:nvSpPr>
            <p:cNvPr id="46" name="Rounded Rectangle 45">
              <a:extLst>
                <a:ext uri="{FF2B5EF4-FFF2-40B4-BE49-F238E27FC236}">
                  <a16:creationId xmlns:a16="http://schemas.microsoft.com/office/drawing/2014/main" id="{70096699-F73C-0A43-828C-788084AF11CE}"/>
                </a:ext>
              </a:extLst>
            </p:cNvPr>
            <p:cNvSpPr/>
            <p:nvPr/>
          </p:nvSpPr>
          <p:spPr>
            <a:xfrm rot="1302090">
              <a:off x="6757887" y="3303144"/>
              <a:ext cx="881896" cy="209648"/>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866B4795-A0FF-1145-93FA-86E377292414}"/>
                </a:ext>
              </a:extLst>
            </p:cNvPr>
            <p:cNvSpPr/>
            <p:nvPr/>
          </p:nvSpPr>
          <p:spPr>
            <a:xfrm rot="18245145">
              <a:off x="7394427" y="3350106"/>
              <a:ext cx="386634" cy="207964"/>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BB810EF8-CF3A-7447-9D57-9476C8180DD8}"/>
                </a:ext>
              </a:extLst>
            </p:cNvPr>
            <p:cNvSpPr/>
            <p:nvPr/>
          </p:nvSpPr>
          <p:spPr>
            <a:xfrm rot="2677072">
              <a:off x="6722954" y="3345793"/>
              <a:ext cx="560478" cy="150117"/>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C70DA53B-1688-2C41-84C7-1880501B5667}"/>
                </a:ext>
              </a:extLst>
            </p:cNvPr>
            <p:cNvSpPr/>
            <p:nvPr/>
          </p:nvSpPr>
          <p:spPr>
            <a:xfrm>
              <a:off x="7064656" y="3480666"/>
              <a:ext cx="507160" cy="150117"/>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C2D8DB7C-8DE2-0B4D-A5B4-B92A93CFF453}"/>
                </a:ext>
              </a:extLst>
            </p:cNvPr>
            <p:cNvSpPr/>
            <p:nvPr/>
          </p:nvSpPr>
          <p:spPr>
            <a:xfrm>
              <a:off x="6345512" y="3321113"/>
              <a:ext cx="479108" cy="156772"/>
            </a:xfrm>
            <a:prstGeom prst="roundRect">
              <a:avLst>
                <a:gd name="adj" fmla="val 50000"/>
              </a:avLst>
            </a:prstGeom>
            <a:solidFill>
              <a:schemeClr val="bg1"/>
            </a:solid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95683501-B432-BF4C-95D9-E4545EADE483}"/>
                </a:ext>
              </a:extLst>
            </p:cNvPr>
            <p:cNvSpPr/>
            <p:nvPr/>
          </p:nvSpPr>
          <p:spPr>
            <a:xfrm>
              <a:off x="6345512" y="3504165"/>
              <a:ext cx="479108" cy="156772"/>
            </a:xfrm>
            <a:prstGeom prst="roundRect">
              <a:avLst>
                <a:gd name="adj" fmla="val 50000"/>
              </a:avLst>
            </a:prstGeom>
            <a:solidFill>
              <a:schemeClr val="bg1"/>
            </a:solid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A3C8D63A-2577-8344-A523-E0005F29D2D0}"/>
                </a:ext>
              </a:extLst>
            </p:cNvPr>
            <p:cNvSpPr/>
            <p:nvPr/>
          </p:nvSpPr>
          <p:spPr>
            <a:xfrm rot="1302641">
              <a:off x="7536478" y="3381969"/>
              <a:ext cx="801019" cy="150117"/>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1CE3E7D-914D-9B47-A9E5-FDA2FD20F4AF}"/>
                </a:ext>
              </a:extLst>
            </p:cNvPr>
            <p:cNvSpPr/>
            <p:nvPr/>
          </p:nvSpPr>
          <p:spPr>
            <a:xfrm>
              <a:off x="6506943" y="2971153"/>
              <a:ext cx="328620" cy="301373"/>
            </a:xfrm>
            <a:prstGeom prst="ellipse">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95B83A5A-4749-FB40-B537-8BB61F4F0672}"/>
              </a:ext>
            </a:extLst>
          </p:cNvPr>
          <p:cNvGrpSpPr/>
          <p:nvPr/>
        </p:nvGrpSpPr>
        <p:grpSpPr>
          <a:xfrm>
            <a:off x="9177680" y="2844098"/>
            <a:ext cx="1949626" cy="357962"/>
            <a:chOff x="7732098" y="3125226"/>
            <a:chExt cx="1949626" cy="357962"/>
          </a:xfrm>
          <a:solidFill>
            <a:schemeClr val="bg1"/>
          </a:solidFill>
        </p:grpSpPr>
        <p:sp>
          <p:nvSpPr>
            <p:cNvPr id="55" name="Rounded Rectangle 54">
              <a:extLst>
                <a:ext uri="{FF2B5EF4-FFF2-40B4-BE49-F238E27FC236}">
                  <a16:creationId xmlns:a16="http://schemas.microsoft.com/office/drawing/2014/main" id="{9276E633-0D47-174E-B631-F7C7E673C74B}"/>
                </a:ext>
              </a:extLst>
            </p:cNvPr>
            <p:cNvSpPr/>
            <p:nvPr/>
          </p:nvSpPr>
          <p:spPr>
            <a:xfrm rot="497303">
              <a:off x="8820669" y="3315149"/>
              <a:ext cx="784393" cy="152040"/>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43FE24CA-F48B-0E43-B1D7-AEA53C7BEA52}"/>
                </a:ext>
              </a:extLst>
            </p:cNvPr>
            <p:cNvSpPr/>
            <p:nvPr/>
          </p:nvSpPr>
          <p:spPr>
            <a:xfrm rot="497303">
              <a:off x="8897331" y="3213947"/>
              <a:ext cx="784393" cy="132756"/>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331523D-AEF6-774A-9554-8D894665C32B}"/>
                </a:ext>
              </a:extLst>
            </p:cNvPr>
            <p:cNvSpPr/>
            <p:nvPr/>
          </p:nvSpPr>
          <p:spPr>
            <a:xfrm>
              <a:off x="7732098" y="3147432"/>
              <a:ext cx="321800" cy="335756"/>
            </a:xfrm>
            <a:prstGeom prst="ellipse">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F2B866DB-8114-EB4C-8909-865C491EDAE8}"/>
                </a:ext>
              </a:extLst>
            </p:cNvPr>
            <p:cNvSpPr/>
            <p:nvPr/>
          </p:nvSpPr>
          <p:spPr>
            <a:xfrm rot="18320382">
              <a:off x="8667189" y="3200198"/>
              <a:ext cx="348062" cy="1981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1BE9544E-C9D7-7349-A255-CADFE8BC6A3E}"/>
                </a:ext>
              </a:extLst>
            </p:cNvPr>
            <p:cNvSpPr/>
            <p:nvPr/>
          </p:nvSpPr>
          <p:spPr>
            <a:xfrm>
              <a:off x="8051463" y="3256953"/>
              <a:ext cx="863592" cy="212333"/>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845F8DF3-6B13-C541-A64C-C7AF0DD19C09}"/>
                </a:ext>
              </a:extLst>
            </p:cNvPr>
            <p:cNvSpPr/>
            <p:nvPr/>
          </p:nvSpPr>
          <p:spPr>
            <a:xfrm rot="224972">
              <a:off x="8106401" y="3192519"/>
              <a:ext cx="548845" cy="152040"/>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7DEE7607-60B1-BC4E-A4FF-387AA5EC0735}"/>
              </a:ext>
            </a:extLst>
          </p:cNvPr>
          <p:cNvGrpSpPr/>
          <p:nvPr/>
        </p:nvGrpSpPr>
        <p:grpSpPr>
          <a:xfrm>
            <a:off x="3472774" y="4617991"/>
            <a:ext cx="1325064" cy="857600"/>
            <a:chOff x="2307830" y="5499056"/>
            <a:chExt cx="2807730" cy="1823552"/>
          </a:xfrm>
          <a:solidFill>
            <a:schemeClr val="bg1"/>
          </a:solidFill>
        </p:grpSpPr>
        <p:sp>
          <p:nvSpPr>
            <p:cNvPr id="62" name="Rounded Rectangle 61">
              <a:extLst>
                <a:ext uri="{FF2B5EF4-FFF2-40B4-BE49-F238E27FC236}">
                  <a16:creationId xmlns:a16="http://schemas.microsoft.com/office/drawing/2014/main" id="{3467C44F-36D9-A745-97DF-084C5FC70E89}"/>
                </a:ext>
              </a:extLst>
            </p:cNvPr>
            <p:cNvSpPr/>
            <p:nvPr/>
          </p:nvSpPr>
          <p:spPr>
            <a:xfrm rot="5400000">
              <a:off x="3003459" y="6513725"/>
              <a:ext cx="1309240" cy="308526"/>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66EA35BF-3905-3847-A0CB-24D9F9F10506}"/>
                </a:ext>
              </a:extLst>
            </p:cNvPr>
            <p:cNvSpPr/>
            <p:nvPr/>
          </p:nvSpPr>
          <p:spPr>
            <a:xfrm rot="20204129">
              <a:off x="3534678" y="6920011"/>
              <a:ext cx="696506" cy="30873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A546208A-6609-5149-A544-0032E7F6DD95}"/>
                </a:ext>
              </a:extLst>
            </p:cNvPr>
            <p:cNvSpPr/>
            <p:nvPr/>
          </p:nvSpPr>
          <p:spPr>
            <a:xfrm rot="2677072">
              <a:off x="3504097" y="6227569"/>
              <a:ext cx="661664"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E8122AE0-1FA7-0543-86A4-E79444551151}"/>
                </a:ext>
              </a:extLst>
            </p:cNvPr>
            <p:cNvSpPr/>
            <p:nvPr/>
          </p:nvSpPr>
          <p:spPr>
            <a:xfrm>
              <a:off x="3913686" y="6402205"/>
              <a:ext cx="752916"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CD341E25-96E9-A746-9281-9F022D80A353}"/>
                </a:ext>
              </a:extLst>
            </p:cNvPr>
            <p:cNvSpPr/>
            <p:nvPr/>
          </p:nvSpPr>
          <p:spPr>
            <a:xfrm>
              <a:off x="2307830" y="6753422"/>
              <a:ext cx="711271" cy="230712"/>
            </a:xfrm>
            <a:prstGeom prst="roundRect">
              <a:avLst>
                <a:gd name="adj" fmla="val 50000"/>
              </a:avLst>
            </a:prstGeom>
            <a:grp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D775D34A-9C8E-2444-8BE7-6DF5DF450197}"/>
                </a:ext>
              </a:extLst>
            </p:cNvPr>
            <p:cNvSpPr/>
            <p:nvPr/>
          </p:nvSpPr>
          <p:spPr>
            <a:xfrm>
              <a:off x="2307830" y="7061695"/>
              <a:ext cx="711271" cy="230712"/>
            </a:xfrm>
            <a:prstGeom prst="roundRect">
              <a:avLst>
                <a:gd name="adj" fmla="val 50000"/>
              </a:avLst>
            </a:prstGeom>
            <a:grp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EEDC9256-6C9B-274C-85DC-8B01FECD09B0}"/>
                </a:ext>
              </a:extLst>
            </p:cNvPr>
            <p:cNvSpPr/>
            <p:nvPr/>
          </p:nvSpPr>
          <p:spPr>
            <a:xfrm rot="917667">
              <a:off x="3951275" y="6985857"/>
              <a:ext cx="1164285" cy="227222"/>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BC7B8FB-60A3-B340-85A3-88D6D1777A8B}"/>
                </a:ext>
              </a:extLst>
            </p:cNvPr>
            <p:cNvSpPr/>
            <p:nvPr/>
          </p:nvSpPr>
          <p:spPr>
            <a:xfrm>
              <a:off x="3414147" y="5499056"/>
              <a:ext cx="487860" cy="487862"/>
            </a:xfrm>
            <a:prstGeom prst="ellipse">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3B1CA2F-8556-D340-9FD4-461700BD6B11}"/>
              </a:ext>
            </a:extLst>
          </p:cNvPr>
          <p:cNvGrpSpPr/>
          <p:nvPr/>
        </p:nvGrpSpPr>
        <p:grpSpPr>
          <a:xfrm>
            <a:off x="7009036" y="5055825"/>
            <a:ext cx="1747803" cy="304652"/>
            <a:chOff x="5969623" y="6515680"/>
            <a:chExt cx="2955710" cy="520128"/>
          </a:xfrm>
          <a:solidFill>
            <a:schemeClr val="bg1"/>
          </a:solidFill>
        </p:grpSpPr>
        <p:sp>
          <p:nvSpPr>
            <p:cNvPr id="71" name="Rounded Rectangle 70">
              <a:extLst>
                <a:ext uri="{FF2B5EF4-FFF2-40B4-BE49-F238E27FC236}">
                  <a16:creationId xmlns:a16="http://schemas.microsoft.com/office/drawing/2014/main" id="{6D3255C2-18B4-3440-AAD5-2407637A02A0}"/>
                </a:ext>
              </a:extLst>
            </p:cNvPr>
            <p:cNvSpPr/>
            <p:nvPr/>
          </p:nvSpPr>
          <p:spPr>
            <a:xfrm rot="497303">
              <a:off x="7619941" y="6791643"/>
              <a:ext cx="1189171"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120C238C-88F0-F242-A56C-2CD75FA434EC}"/>
                </a:ext>
              </a:extLst>
            </p:cNvPr>
            <p:cNvSpPr/>
            <p:nvPr/>
          </p:nvSpPr>
          <p:spPr>
            <a:xfrm rot="497303">
              <a:off x="7736162" y="6644594"/>
              <a:ext cx="1189171" cy="19289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2223E79-5FE2-3A41-8C9E-9E975A37BA04}"/>
                </a:ext>
              </a:extLst>
            </p:cNvPr>
            <p:cNvSpPr/>
            <p:nvPr/>
          </p:nvSpPr>
          <p:spPr>
            <a:xfrm>
              <a:off x="5969623" y="6547947"/>
              <a:ext cx="487861" cy="487861"/>
            </a:xfrm>
            <a:prstGeom prst="ellipse">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9B445D81-2D7F-7647-8846-8E14CC3EF430}"/>
                </a:ext>
              </a:extLst>
            </p:cNvPr>
            <p:cNvSpPr/>
            <p:nvPr/>
          </p:nvSpPr>
          <p:spPr>
            <a:xfrm rot="18320382">
              <a:off x="7398225" y="6618375"/>
              <a:ext cx="505743" cy="300354"/>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A423E3D1-3EE9-0245-8B37-5835A86CADE2}"/>
                </a:ext>
              </a:extLst>
            </p:cNvPr>
            <p:cNvSpPr/>
            <p:nvPr/>
          </p:nvSpPr>
          <p:spPr>
            <a:xfrm>
              <a:off x="6453792" y="6707084"/>
              <a:ext cx="1309240" cy="308526"/>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extLst>
                <a:ext uri="{FF2B5EF4-FFF2-40B4-BE49-F238E27FC236}">
                  <a16:creationId xmlns:a16="http://schemas.microsoft.com/office/drawing/2014/main" id="{5F69B999-4B7B-DE40-BB8A-C7D68E1C81EA}"/>
                </a:ext>
              </a:extLst>
            </p:cNvPr>
            <p:cNvSpPr/>
            <p:nvPr/>
          </p:nvSpPr>
          <p:spPr>
            <a:xfrm rot="224972">
              <a:off x="6537081" y="6613458"/>
              <a:ext cx="832071"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CA4F2374-897D-F54F-965E-81B4A988D59A}"/>
                </a:ext>
              </a:extLst>
            </p:cNvPr>
            <p:cNvSpPr/>
            <p:nvPr/>
          </p:nvSpPr>
          <p:spPr>
            <a:xfrm rot="1887798">
              <a:off x="6800746" y="6533035"/>
              <a:ext cx="602390"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Curved Left Arrow 78">
            <a:extLst>
              <a:ext uri="{FF2B5EF4-FFF2-40B4-BE49-F238E27FC236}">
                <a16:creationId xmlns:a16="http://schemas.microsoft.com/office/drawing/2014/main" id="{D6CA30F5-3F87-354D-B954-AAE210F6AE7E}"/>
              </a:ext>
            </a:extLst>
          </p:cNvPr>
          <p:cNvSpPr/>
          <p:nvPr/>
        </p:nvSpPr>
        <p:spPr>
          <a:xfrm rot="18864735">
            <a:off x="7943910" y="4592746"/>
            <a:ext cx="434090" cy="943705"/>
          </a:xfrm>
          <a:prstGeom prst="curvedLeftArrow">
            <a:avLst>
              <a:gd name="adj1" fmla="val 25000"/>
              <a:gd name="adj2" fmla="val 107496"/>
              <a:gd name="adj3" fmla="val 25000"/>
            </a:avLst>
          </a:prstGeom>
          <a:solidFill>
            <a:srgbClr val="D48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2A6BA0B9-0152-51EA-2DD0-372EE9A9FA8F}"/>
              </a:ext>
            </a:extLst>
          </p:cNvPr>
          <p:cNvSpPr>
            <a:spLocks noGrp="1"/>
          </p:cNvSpPr>
          <p:nvPr>
            <p:ph type="sldNum" sz="quarter" idx="12"/>
          </p:nvPr>
        </p:nvSpPr>
        <p:spPr/>
        <p:txBody>
          <a:bodyPr/>
          <a:lstStyle/>
          <a:p>
            <a:fld id="{21D51F98-DEF0-4E23-AE94-24E7CFC19B28}" type="slidenum">
              <a:rPr lang="en-US" smtClean="0"/>
              <a:t>27</a:t>
            </a:fld>
            <a:endParaRPr lang="en-US"/>
          </a:p>
        </p:txBody>
      </p:sp>
      <p:sp>
        <p:nvSpPr>
          <p:cNvPr id="7" name="Footer Placeholder 5">
            <a:extLst>
              <a:ext uri="{FF2B5EF4-FFF2-40B4-BE49-F238E27FC236}">
                <a16:creationId xmlns:a16="http://schemas.microsoft.com/office/drawing/2014/main" id="{D9D0B18F-3BAF-3107-058C-C2987D099225}"/>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235614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5023" y="13443"/>
            <a:ext cx="11618912" cy="828675"/>
          </a:xfrm>
        </p:spPr>
        <p:txBody>
          <a:bodyPr>
            <a:noAutofit/>
          </a:bodyPr>
          <a:lstStyle/>
          <a:p>
            <a:r>
              <a:rPr lang="en-US" sz="2400" b="1" dirty="0">
                <a:solidFill>
                  <a:schemeClr val="accent2"/>
                </a:solidFill>
                <a:latin typeface="+mn-lt"/>
              </a:rPr>
              <a:t>Breathing stabilizes and apnea events are significantly reduced when phrenic nerve simulation is being delivered in this example</a:t>
            </a:r>
            <a:r>
              <a:rPr lang="en-US" sz="2400" b="1" baseline="30000" dirty="0">
                <a:solidFill>
                  <a:schemeClr val="accent2"/>
                </a:solidFill>
                <a:latin typeface="+mn-lt"/>
              </a:rPr>
              <a:t>1</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84894" y="962605"/>
            <a:ext cx="10253027" cy="45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09677" y="5596921"/>
            <a:ext cx="5102802" cy="378838"/>
          </a:xfrm>
          <a:prstGeom prst="rect">
            <a:avLst/>
          </a:prstGeom>
          <a:solidFill>
            <a:schemeClr val="accent1"/>
          </a:solidFill>
          <a:ln>
            <a:solidFill>
              <a:schemeClr val="accent1"/>
            </a:solidFill>
          </a:ln>
        </p:spPr>
        <p:txBody>
          <a:bodyPr wrap="square" rtlCol="0">
            <a:spAutoFit/>
          </a:bodyPr>
          <a:lstStyle/>
          <a:p>
            <a:pPr algn="ctr"/>
            <a:r>
              <a:rPr lang="en-US" b="1" dirty="0">
                <a:solidFill>
                  <a:schemeClr val="bg1"/>
                </a:solidFill>
              </a:rPr>
              <a:t>Therapy On</a:t>
            </a:r>
          </a:p>
        </p:txBody>
      </p:sp>
      <p:sp>
        <p:nvSpPr>
          <p:cNvPr id="17" name="TextBox 3"/>
          <p:cNvSpPr txBox="1"/>
          <p:nvPr/>
        </p:nvSpPr>
        <p:spPr>
          <a:xfrm>
            <a:off x="59092" y="1347044"/>
            <a:ext cx="1340528" cy="584775"/>
          </a:xfrm>
          <a:prstGeom prst="rect">
            <a:avLst/>
          </a:prstGeom>
          <a:noFill/>
        </p:spPr>
        <p:txBody>
          <a:bodyPr wrap="square" rtlCol="0">
            <a:spAutoFit/>
          </a:bodyPr>
          <a:lstStyle>
            <a:defPPr>
              <a:defRPr lang="en-US"/>
            </a:defPPr>
            <a:lvl1pPr>
              <a:defRPr sz="1600" b="1">
                <a:solidFill>
                  <a:schemeClr val="accent5"/>
                </a:solidFill>
              </a:defRPr>
            </a:lvl1pPr>
          </a:lstStyle>
          <a:p>
            <a:pPr algn="ctr"/>
            <a:r>
              <a:rPr lang="en-US" dirty="0">
                <a:solidFill>
                  <a:schemeClr val="accent2"/>
                </a:solidFill>
              </a:rPr>
              <a:t>Oxygen </a:t>
            </a:r>
          </a:p>
          <a:p>
            <a:pPr algn="ctr"/>
            <a:r>
              <a:rPr lang="en-US" dirty="0">
                <a:solidFill>
                  <a:schemeClr val="accent2"/>
                </a:solidFill>
              </a:rPr>
              <a:t>Saturation</a:t>
            </a:r>
          </a:p>
        </p:txBody>
      </p:sp>
      <p:sp>
        <p:nvSpPr>
          <p:cNvPr id="18" name="TextBox 17"/>
          <p:cNvSpPr txBox="1"/>
          <p:nvPr/>
        </p:nvSpPr>
        <p:spPr>
          <a:xfrm>
            <a:off x="-47344" y="2423457"/>
            <a:ext cx="1532238" cy="338554"/>
          </a:xfrm>
          <a:prstGeom prst="rect">
            <a:avLst/>
          </a:prstGeom>
          <a:noFill/>
        </p:spPr>
        <p:txBody>
          <a:bodyPr wrap="square" rtlCol="0">
            <a:spAutoFit/>
          </a:bodyPr>
          <a:lstStyle>
            <a:defPPr>
              <a:defRPr lang="en-US"/>
            </a:defPPr>
            <a:lvl1pPr>
              <a:defRPr sz="1600" b="1">
                <a:solidFill>
                  <a:schemeClr val="accent5"/>
                </a:solidFill>
              </a:defRPr>
            </a:lvl1pPr>
          </a:lstStyle>
          <a:p>
            <a:pPr algn="r"/>
            <a:r>
              <a:rPr lang="en-US" dirty="0">
                <a:solidFill>
                  <a:schemeClr val="accent2"/>
                </a:solidFill>
              </a:rPr>
              <a:t>Abdominal Belt</a:t>
            </a:r>
          </a:p>
        </p:txBody>
      </p:sp>
      <p:sp>
        <p:nvSpPr>
          <p:cNvPr id="20" name="TextBox 19"/>
          <p:cNvSpPr txBox="1"/>
          <p:nvPr/>
        </p:nvSpPr>
        <p:spPr>
          <a:xfrm>
            <a:off x="98715" y="3495645"/>
            <a:ext cx="1295996" cy="338554"/>
          </a:xfrm>
          <a:prstGeom prst="rect">
            <a:avLst/>
          </a:prstGeom>
          <a:noFill/>
        </p:spPr>
        <p:txBody>
          <a:bodyPr wrap="square" rtlCol="0">
            <a:spAutoFit/>
          </a:bodyPr>
          <a:lstStyle>
            <a:defPPr>
              <a:defRPr lang="en-US"/>
            </a:defPPr>
            <a:lvl1pPr>
              <a:defRPr sz="1600" b="1">
                <a:solidFill>
                  <a:schemeClr val="accent5"/>
                </a:solidFill>
              </a:defRPr>
            </a:lvl1pPr>
          </a:lstStyle>
          <a:p>
            <a:pPr algn="r"/>
            <a:r>
              <a:rPr lang="en-US" dirty="0">
                <a:solidFill>
                  <a:schemeClr val="accent2"/>
                </a:solidFill>
              </a:rPr>
              <a:t>Thorax Belt</a:t>
            </a:r>
          </a:p>
        </p:txBody>
      </p:sp>
      <p:sp>
        <p:nvSpPr>
          <p:cNvPr id="24" name="TextBox 23"/>
          <p:cNvSpPr txBox="1"/>
          <p:nvPr/>
        </p:nvSpPr>
        <p:spPr>
          <a:xfrm>
            <a:off x="195988" y="4600716"/>
            <a:ext cx="1011661" cy="338554"/>
          </a:xfrm>
          <a:prstGeom prst="rect">
            <a:avLst/>
          </a:prstGeom>
          <a:noFill/>
        </p:spPr>
        <p:txBody>
          <a:bodyPr wrap="square" rtlCol="0">
            <a:spAutoFit/>
          </a:bodyPr>
          <a:lstStyle>
            <a:defPPr>
              <a:defRPr lang="en-US"/>
            </a:defPPr>
            <a:lvl1pPr>
              <a:defRPr sz="1600" b="1">
                <a:solidFill>
                  <a:schemeClr val="accent5"/>
                </a:solidFill>
              </a:defRPr>
            </a:lvl1pPr>
          </a:lstStyle>
          <a:p>
            <a:pPr algn="r"/>
            <a:r>
              <a:rPr lang="en-US" dirty="0">
                <a:solidFill>
                  <a:schemeClr val="accent2"/>
                </a:solidFill>
              </a:rPr>
              <a:t>Airflow</a:t>
            </a:r>
          </a:p>
        </p:txBody>
      </p:sp>
      <p:pic>
        <p:nvPicPr>
          <p:cNvPr id="1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63709" y="1017355"/>
            <a:ext cx="5074211" cy="452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51316" y="962522"/>
            <a:ext cx="4837293" cy="458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3056290" y="898093"/>
            <a:ext cx="129023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94755" y="981940"/>
            <a:ext cx="2336825" cy="307777"/>
          </a:xfrm>
          <a:prstGeom prst="rect">
            <a:avLst/>
          </a:prstGeom>
          <a:noFill/>
        </p:spPr>
        <p:txBody>
          <a:bodyPr wrap="square" rtlCol="0">
            <a:spAutoFit/>
          </a:bodyPr>
          <a:lstStyle>
            <a:defPPr>
              <a:defRPr lang="en-US"/>
            </a:defPPr>
            <a:lvl1pPr algn="r">
              <a:defRPr sz="1600" b="1">
                <a:solidFill>
                  <a:schemeClr val="accent5"/>
                </a:solidFill>
              </a:defRPr>
            </a:lvl1pPr>
          </a:lstStyle>
          <a:p>
            <a:pPr algn="ctr"/>
            <a:r>
              <a:rPr lang="en-US" sz="1400" dirty="0">
                <a:solidFill>
                  <a:schemeClr val="accent1"/>
                </a:solidFill>
              </a:rPr>
              <a:t>1 min intervals</a:t>
            </a:r>
          </a:p>
        </p:txBody>
      </p:sp>
      <p:sp>
        <p:nvSpPr>
          <p:cNvPr id="15" name="Rectangle 14"/>
          <p:cNvSpPr/>
          <p:nvPr/>
        </p:nvSpPr>
        <p:spPr>
          <a:xfrm>
            <a:off x="3390091" y="2307225"/>
            <a:ext cx="343746" cy="30539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3" name="TextBox 22"/>
          <p:cNvSpPr txBox="1"/>
          <p:nvPr/>
        </p:nvSpPr>
        <p:spPr>
          <a:xfrm>
            <a:off x="3710286" y="1725514"/>
            <a:ext cx="2057685" cy="347267"/>
          </a:xfrm>
          <a:prstGeom prst="rect">
            <a:avLst/>
          </a:prstGeom>
          <a:solidFill>
            <a:schemeClr val="bg1"/>
          </a:solidFill>
        </p:spPr>
        <p:txBody>
          <a:bodyPr wrap="square" rtlCol="0">
            <a:spAutoFit/>
          </a:bodyPr>
          <a:lstStyle>
            <a:defPPr>
              <a:defRPr lang="en-US"/>
            </a:defPPr>
            <a:lvl1pPr>
              <a:defRPr sz="1600" b="1">
                <a:solidFill>
                  <a:schemeClr val="accent5"/>
                </a:solidFill>
              </a:defRPr>
            </a:lvl1pPr>
          </a:lstStyle>
          <a:p>
            <a:r>
              <a:rPr lang="en-US" dirty="0">
                <a:solidFill>
                  <a:schemeClr val="accent1"/>
                </a:solidFill>
              </a:rPr>
              <a:t>Central apnea events</a:t>
            </a:r>
          </a:p>
        </p:txBody>
      </p:sp>
      <p:cxnSp>
        <p:nvCxnSpPr>
          <p:cNvPr id="22" name="Straight Arrow Connector 21"/>
          <p:cNvCxnSpPr>
            <a:cxnSpLocks/>
          </p:cNvCxnSpPr>
          <p:nvPr/>
        </p:nvCxnSpPr>
        <p:spPr>
          <a:xfrm flipH="1">
            <a:off x="3701408" y="2000176"/>
            <a:ext cx="123521" cy="2759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896891" y="1033892"/>
            <a:ext cx="2057685" cy="347267"/>
          </a:xfrm>
          <a:prstGeom prst="rect">
            <a:avLst/>
          </a:prstGeom>
          <a:solidFill>
            <a:schemeClr val="bg1"/>
          </a:solidFill>
        </p:spPr>
        <p:txBody>
          <a:bodyPr wrap="square" rtlCol="0">
            <a:spAutoFit/>
          </a:bodyPr>
          <a:lstStyle>
            <a:defPPr>
              <a:defRPr lang="en-US"/>
            </a:defPPr>
            <a:lvl1pPr>
              <a:defRPr sz="1600" b="1">
                <a:solidFill>
                  <a:schemeClr val="accent5"/>
                </a:solidFill>
              </a:defRPr>
            </a:lvl1pPr>
          </a:lstStyle>
          <a:p>
            <a:r>
              <a:rPr lang="en-US" dirty="0">
                <a:solidFill>
                  <a:schemeClr val="accent1"/>
                </a:solidFill>
              </a:rPr>
              <a:t>Oxygen stabilizes</a:t>
            </a:r>
          </a:p>
        </p:txBody>
      </p:sp>
      <p:cxnSp>
        <p:nvCxnSpPr>
          <p:cNvPr id="28" name="Straight Arrow Connector 27"/>
          <p:cNvCxnSpPr/>
          <p:nvPr/>
        </p:nvCxnSpPr>
        <p:spPr>
          <a:xfrm>
            <a:off x="9120962" y="1258382"/>
            <a:ext cx="6868" cy="2786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85809" y="5605478"/>
            <a:ext cx="5102802" cy="378838"/>
          </a:xfrm>
          <a:prstGeom prst="rect">
            <a:avLst/>
          </a:prstGeom>
          <a:noFill/>
          <a:ln w="19050">
            <a:solidFill>
              <a:schemeClr val="accent1"/>
            </a:solidFill>
            <a:prstDash val="dash"/>
          </a:ln>
        </p:spPr>
        <p:txBody>
          <a:bodyPr wrap="square" rtlCol="0">
            <a:spAutoFit/>
          </a:bodyPr>
          <a:lstStyle/>
          <a:p>
            <a:pPr algn="ctr"/>
            <a:r>
              <a:rPr lang="en-US" b="1" dirty="0">
                <a:solidFill>
                  <a:schemeClr val="accent1"/>
                </a:solidFill>
              </a:rPr>
              <a:t>Therapy Off</a:t>
            </a:r>
          </a:p>
        </p:txBody>
      </p:sp>
      <p:sp>
        <p:nvSpPr>
          <p:cNvPr id="4" name="Rectangle 3"/>
          <p:cNvSpPr/>
          <p:nvPr/>
        </p:nvSpPr>
        <p:spPr>
          <a:xfrm>
            <a:off x="107469" y="6514818"/>
            <a:ext cx="2533066" cy="230832"/>
          </a:xfrm>
          <a:prstGeom prst="rect">
            <a:avLst/>
          </a:prstGeom>
        </p:spPr>
        <p:txBody>
          <a:bodyPr wrap="none">
            <a:spAutoFit/>
          </a:bodyPr>
          <a:lstStyle/>
          <a:p>
            <a:r>
              <a:rPr lang="en-US" sz="900" dirty="0">
                <a:solidFill>
                  <a:srgbClr val="33363E"/>
                </a:solidFill>
              </a:rPr>
              <a:t>1 Costanzo MR, et al., J Card Fail. 2015;21:892-902</a:t>
            </a:r>
            <a:endParaRPr lang="en-US" sz="1600" dirty="0"/>
          </a:p>
        </p:txBody>
      </p:sp>
      <p:cxnSp>
        <p:nvCxnSpPr>
          <p:cNvPr id="6" name="Straight Connector 5"/>
          <p:cNvCxnSpPr/>
          <p:nvPr/>
        </p:nvCxnSpPr>
        <p:spPr>
          <a:xfrm>
            <a:off x="6787863" y="958618"/>
            <a:ext cx="21814" cy="507070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Slide Number Placeholder 20">
            <a:extLst>
              <a:ext uri="{FF2B5EF4-FFF2-40B4-BE49-F238E27FC236}">
                <a16:creationId xmlns:a16="http://schemas.microsoft.com/office/drawing/2014/main" id="{27ADF5C2-06BD-649B-89B4-E0119BB73114}"/>
              </a:ext>
            </a:extLst>
          </p:cNvPr>
          <p:cNvSpPr>
            <a:spLocks noGrp="1"/>
          </p:cNvSpPr>
          <p:nvPr>
            <p:ph type="sldNum" sz="quarter" idx="12"/>
          </p:nvPr>
        </p:nvSpPr>
        <p:spPr/>
        <p:txBody>
          <a:bodyPr/>
          <a:lstStyle/>
          <a:p>
            <a:fld id="{21D51F98-DEF0-4E23-AE94-24E7CFC19B28}" type="slidenum">
              <a:rPr lang="en-US" smtClean="0"/>
              <a:t>28</a:t>
            </a:fld>
            <a:endParaRPr lang="en-US"/>
          </a:p>
        </p:txBody>
      </p:sp>
      <p:sp>
        <p:nvSpPr>
          <p:cNvPr id="9" name="TextBox 8">
            <a:extLst>
              <a:ext uri="{FF2B5EF4-FFF2-40B4-BE49-F238E27FC236}">
                <a16:creationId xmlns:a16="http://schemas.microsoft.com/office/drawing/2014/main" id="{821D51CB-C7DC-906E-73EE-24B318767CD5}"/>
              </a:ext>
            </a:extLst>
          </p:cNvPr>
          <p:cNvSpPr txBox="1"/>
          <p:nvPr/>
        </p:nvSpPr>
        <p:spPr>
          <a:xfrm>
            <a:off x="195988" y="6029319"/>
            <a:ext cx="11607947" cy="276999"/>
          </a:xfrm>
          <a:prstGeom prst="rect">
            <a:avLst/>
          </a:prstGeom>
          <a:noFill/>
        </p:spPr>
        <p:txBody>
          <a:bodyPr wrap="square" rtlCol="0">
            <a:spAutoFit/>
          </a:bodyPr>
          <a:lstStyle/>
          <a:p>
            <a:r>
              <a:rPr lang="en-US" sz="1200" dirty="0"/>
              <a:t>*This is an individual patient example and does not provide any indication, guide, warranty or guarantee as to the response other patients may have to the therapy.</a:t>
            </a:r>
          </a:p>
        </p:txBody>
      </p:sp>
      <p:sp>
        <p:nvSpPr>
          <p:cNvPr id="12" name="Footer Placeholder 5">
            <a:extLst>
              <a:ext uri="{FF2B5EF4-FFF2-40B4-BE49-F238E27FC236}">
                <a16:creationId xmlns:a16="http://schemas.microsoft.com/office/drawing/2014/main" id="{F032CEED-7547-F143-42E0-101D2B8D440E}"/>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796017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5" imgH="476" progId="TCLayout.ActiveDocument.1">
                  <p:embed/>
                </p:oleObj>
              </mc:Choice>
              <mc:Fallback>
                <p:oleObj name="think-cell Slide" r:id="rId4" imgW="475" imgH="47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000" i="1" dirty="0">
              <a:latin typeface="Calibri" panose="020F0502020204030204" pitchFamily="34" charset="0"/>
              <a:ea typeface="+mj-ea"/>
              <a:cs typeface="+mj-cs"/>
              <a:sym typeface="Calibri" panose="020F0502020204030204" pitchFamily="34" charset="0"/>
            </a:endParaRPr>
          </a:p>
        </p:txBody>
      </p:sp>
      <p:sp>
        <p:nvSpPr>
          <p:cNvPr id="4" name="Slide Number Placeholder 3">
            <a:extLst>
              <a:ext uri="{FF2B5EF4-FFF2-40B4-BE49-F238E27FC236}">
                <a16:creationId xmlns:a16="http://schemas.microsoft.com/office/drawing/2014/main" id="{3C90E264-A90D-E02B-0238-93CA6A5A32A0}"/>
              </a:ext>
            </a:extLst>
          </p:cNvPr>
          <p:cNvSpPr>
            <a:spLocks noGrp="1"/>
          </p:cNvSpPr>
          <p:nvPr>
            <p:ph type="sldNum" sz="quarter" idx="12"/>
          </p:nvPr>
        </p:nvSpPr>
        <p:spPr/>
        <p:txBody>
          <a:bodyPr/>
          <a:lstStyle/>
          <a:p>
            <a:fld id="{21D51F98-DEF0-4E23-AE94-24E7CFC19B28}" type="slidenum">
              <a:rPr lang="en-US" smtClean="0"/>
              <a:t>29</a:t>
            </a:fld>
            <a:endParaRPr lang="en-US"/>
          </a:p>
        </p:txBody>
      </p:sp>
      <p:sp>
        <p:nvSpPr>
          <p:cNvPr id="16" name="Title 15">
            <a:extLst>
              <a:ext uri="{FF2B5EF4-FFF2-40B4-BE49-F238E27FC236}">
                <a16:creationId xmlns:a16="http://schemas.microsoft.com/office/drawing/2014/main" id="{16FF93C6-034E-4965-B49C-12FBBC60B1D1}"/>
              </a:ext>
            </a:extLst>
          </p:cNvPr>
          <p:cNvSpPr>
            <a:spLocks noGrp="1"/>
          </p:cNvSpPr>
          <p:nvPr>
            <p:ph type="title" idx="4294967295"/>
          </p:nvPr>
        </p:nvSpPr>
        <p:spPr>
          <a:xfrm>
            <a:off x="406370" y="107715"/>
            <a:ext cx="10806113" cy="1157288"/>
          </a:xfrm>
        </p:spPr>
        <p:txBody>
          <a:bodyPr>
            <a:noAutofit/>
          </a:bodyPr>
          <a:lstStyle/>
          <a:p>
            <a:r>
              <a:rPr lang="en-US" sz="3200" b="1" dirty="0">
                <a:solidFill>
                  <a:schemeClr val="accent2"/>
                </a:solidFill>
                <a:latin typeface="+mn-lt"/>
              </a:rPr>
              <a:t>TPNS Utilizes a Step-wise Increase in Stimulation to Capture Ventilation and Stabilize the Breathing Pattern</a:t>
            </a:r>
          </a:p>
        </p:txBody>
      </p:sp>
      <p:pic>
        <p:nvPicPr>
          <p:cNvPr id="6" name="Picture 5"/>
          <p:cNvPicPr>
            <a:picLocks noChangeAspect="1"/>
          </p:cNvPicPr>
          <p:nvPr/>
        </p:nvPicPr>
        <p:blipFill>
          <a:blip r:embed="rId6"/>
          <a:stretch>
            <a:fillRect/>
          </a:stretch>
        </p:blipFill>
        <p:spPr>
          <a:xfrm>
            <a:off x="110994" y="1560604"/>
            <a:ext cx="9464938" cy="4138860"/>
          </a:xfrm>
          <a:prstGeom prst="rect">
            <a:avLst/>
          </a:prstGeom>
        </p:spPr>
      </p:pic>
      <p:sp>
        <p:nvSpPr>
          <p:cNvPr id="8" name="Rectangle 7"/>
          <p:cNvSpPr/>
          <p:nvPr/>
        </p:nvSpPr>
        <p:spPr>
          <a:xfrm>
            <a:off x="9528175" y="1646282"/>
            <a:ext cx="2663825" cy="4231351"/>
          </a:xfrm>
          <a:prstGeom prst="rect">
            <a:avLst/>
          </a:prstGeom>
        </p:spPr>
        <p:txBody>
          <a:bodyPr wrap="square">
            <a:spAutoFit/>
          </a:bodyPr>
          <a:lstStyle/>
          <a:p>
            <a:pPr>
              <a:lnSpc>
                <a:spcPct val="107000"/>
              </a:lnSpc>
            </a:pPr>
            <a:r>
              <a:rPr lang="en-US" sz="1400" b="1" dirty="0">
                <a:latin typeface="Calibri" panose="020F0502020204030204" pitchFamily="34" charset="0"/>
                <a:ea typeface="Calibri" panose="020F0502020204030204" pitchFamily="34" charset="0"/>
                <a:cs typeface="Calibri" panose="020F0502020204030204" pitchFamily="34" charset="0"/>
              </a:rPr>
              <a:t>Automatic step-wise increases in stimulation amplitude stabilize tidal airflow, respiratory effort and oxyhemoglobin saturation as ventilation is captured progressively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solidFill>
                  <a:srgbClr val="1F497D"/>
                </a:solidFill>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A period of step-wise increases in phrenic nerve stimulation amplitude (middle segment) is bracketed by periods off stimulation. Automatic step-wise increases in stimulation amplitude stabilize tidal airflow, respiratory effort and oxyhemoglobin saturation as ventilation is captured progressively.</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10994" y="6507149"/>
            <a:ext cx="9564757" cy="261610"/>
          </a:xfrm>
          <a:prstGeom prst="rect">
            <a:avLst/>
          </a:prstGeom>
        </p:spPr>
        <p:txBody>
          <a:bodyPr wrap="square">
            <a:spAutoFit/>
          </a:bodyPr>
          <a:lstStyle/>
          <a:p>
            <a:r>
              <a:rPr lang="en-US" sz="1100" dirty="0">
                <a:solidFill>
                  <a:schemeClr val="bg1"/>
                </a:solidFill>
              </a:rPr>
              <a:t>Schwartz AR, et al. J </a:t>
            </a:r>
            <a:r>
              <a:rPr lang="en-US" sz="1100" dirty="0" err="1">
                <a:solidFill>
                  <a:schemeClr val="bg1"/>
                </a:solidFill>
              </a:rPr>
              <a:t>Clin</a:t>
            </a:r>
            <a:r>
              <a:rPr lang="en-US" sz="1100" dirty="0">
                <a:solidFill>
                  <a:schemeClr val="bg1"/>
                </a:solidFill>
              </a:rPr>
              <a:t> Sleep Med. 2020;16(5):817–820.</a:t>
            </a:r>
          </a:p>
        </p:txBody>
      </p:sp>
      <p:sp>
        <p:nvSpPr>
          <p:cNvPr id="3" name="TextBox 2">
            <a:extLst>
              <a:ext uri="{FF2B5EF4-FFF2-40B4-BE49-F238E27FC236}">
                <a16:creationId xmlns:a16="http://schemas.microsoft.com/office/drawing/2014/main" id="{DE185B11-7BEF-9473-EED6-40409C5B95FF}"/>
              </a:ext>
            </a:extLst>
          </p:cNvPr>
          <p:cNvSpPr txBox="1"/>
          <p:nvPr/>
        </p:nvSpPr>
        <p:spPr>
          <a:xfrm>
            <a:off x="195988" y="6029319"/>
            <a:ext cx="11607947" cy="276999"/>
          </a:xfrm>
          <a:prstGeom prst="rect">
            <a:avLst/>
          </a:prstGeom>
          <a:noFill/>
        </p:spPr>
        <p:txBody>
          <a:bodyPr wrap="square" rtlCol="0">
            <a:spAutoFit/>
          </a:bodyPr>
          <a:lstStyle/>
          <a:p>
            <a:r>
              <a:rPr lang="en-US" sz="1200" dirty="0"/>
              <a:t>*This is an individual patient example and does not provide any indication, guide, warranty or guarantee as to the response other patients may have to the therapy.</a:t>
            </a:r>
          </a:p>
        </p:txBody>
      </p:sp>
      <p:sp>
        <p:nvSpPr>
          <p:cNvPr id="11" name="Footer Placeholder 5">
            <a:extLst>
              <a:ext uri="{FF2B5EF4-FFF2-40B4-BE49-F238E27FC236}">
                <a16:creationId xmlns:a16="http://schemas.microsoft.com/office/drawing/2014/main" id="{B7AA9E0B-6005-A9A4-4F03-9AF2F1CDA5BC}"/>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07402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2359F0DD-17BA-6A09-6DFE-763EC63908F8}"/>
              </a:ext>
            </a:extLst>
          </p:cNvPr>
          <p:cNvSpPr>
            <a:spLocks noGrp="1"/>
          </p:cNvSpPr>
          <p:nvPr>
            <p:ph type="sldNum" sz="quarter" idx="12"/>
          </p:nvPr>
        </p:nvSpPr>
        <p:spPr/>
        <p:txBody>
          <a:bodyPr/>
          <a:lstStyle/>
          <a:p>
            <a:fld id="{21D51F98-DEF0-4E23-AE94-24E7CFC19B28}" type="slidenum">
              <a:rPr lang="en-US" smtClean="0"/>
              <a:t>3</a:t>
            </a:fld>
            <a:endParaRPr lang="en-US" dirty="0"/>
          </a:p>
        </p:txBody>
      </p:sp>
      <p:sp>
        <p:nvSpPr>
          <p:cNvPr id="4" name="Title 5">
            <a:extLst>
              <a:ext uri="{FF2B5EF4-FFF2-40B4-BE49-F238E27FC236}">
                <a16:creationId xmlns:a16="http://schemas.microsoft.com/office/drawing/2014/main" id="{B4DC08B6-1DA8-4D7D-96AE-9BB9781625F6}"/>
              </a:ext>
            </a:extLst>
          </p:cNvPr>
          <p:cNvSpPr>
            <a:spLocks noGrp="1"/>
          </p:cNvSpPr>
          <p:nvPr>
            <p:ph type="title" idx="4294967295"/>
          </p:nvPr>
        </p:nvSpPr>
        <p:spPr>
          <a:xfrm>
            <a:off x="618479" y="71425"/>
            <a:ext cx="11573521" cy="822371"/>
          </a:xfrm>
        </p:spPr>
        <p:txBody>
          <a:bodyPr>
            <a:noAutofit/>
          </a:bodyPr>
          <a:lstStyle/>
          <a:p>
            <a:r>
              <a:rPr lang="en-US" sz="3600" b="1" dirty="0">
                <a:solidFill>
                  <a:schemeClr val="accent2"/>
                </a:solidFill>
                <a:latin typeface="+mn-lt"/>
              </a:rPr>
              <a:t>Sleep Apnea is an Interruption in Breathing During Sleep</a:t>
            </a:r>
          </a:p>
        </p:txBody>
      </p:sp>
      <p:grpSp>
        <p:nvGrpSpPr>
          <p:cNvPr id="5" name="Group 4">
            <a:extLst>
              <a:ext uri="{FF2B5EF4-FFF2-40B4-BE49-F238E27FC236}">
                <a16:creationId xmlns:a16="http://schemas.microsoft.com/office/drawing/2014/main" id="{28219CA7-E06C-4E1E-8E35-BB6107C78F00}"/>
              </a:ext>
            </a:extLst>
          </p:cNvPr>
          <p:cNvGrpSpPr/>
          <p:nvPr/>
        </p:nvGrpSpPr>
        <p:grpSpPr>
          <a:xfrm>
            <a:off x="618479" y="1358284"/>
            <a:ext cx="10762694" cy="4912568"/>
            <a:chOff x="979775" y="3522929"/>
            <a:chExt cx="7197722" cy="2377942"/>
          </a:xfrm>
        </p:grpSpPr>
        <p:sp>
          <p:nvSpPr>
            <p:cNvPr id="6" name="Flowchart: Process 5">
              <a:extLst>
                <a:ext uri="{FF2B5EF4-FFF2-40B4-BE49-F238E27FC236}">
                  <a16:creationId xmlns:a16="http://schemas.microsoft.com/office/drawing/2014/main" id="{4DBEFE05-CDA2-40D0-85A9-07F5DE5B90CC}"/>
                </a:ext>
              </a:extLst>
            </p:cNvPr>
            <p:cNvSpPr/>
            <p:nvPr/>
          </p:nvSpPr>
          <p:spPr>
            <a:xfrm>
              <a:off x="4717775" y="3838767"/>
              <a:ext cx="3459722" cy="2062104"/>
            </a:xfrm>
            <a:prstGeom prst="flowChartProcess">
              <a:avLst/>
            </a:prstGeom>
            <a:solidFill>
              <a:srgbClr val="FFFFFF"/>
            </a:solidFill>
            <a:ln w="12700" cap="flat" cmpd="sng" algn="ctr">
              <a:solidFill>
                <a:srgbClr val="00AEB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30000" noProof="0" dirty="0">
                <a:ln>
                  <a:noFill/>
                </a:ln>
                <a:solidFill>
                  <a:srgbClr val="FFFFFF"/>
                </a:solidFill>
                <a:effectLst/>
                <a:uLnTx/>
                <a:uFillTx/>
                <a:latin typeface="Calibri" panose="020F0502020204030204"/>
                <a:ea typeface="+mn-ea"/>
                <a:cs typeface="+mn-cs"/>
              </a:endParaRPr>
            </a:p>
          </p:txBody>
        </p:sp>
        <p:sp>
          <p:nvSpPr>
            <p:cNvPr id="7" name="Flowchart: Process 6">
              <a:extLst>
                <a:ext uri="{FF2B5EF4-FFF2-40B4-BE49-F238E27FC236}">
                  <a16:creationId xmlns:a16="http://schemas.microsoft.com/office/drawing/2014/main" id="{058BD2EC-5359-4362-BED9-01038770AFDF}"/>
                </a:ext>
              </a:extLst>
            </p:cNvPr>
            <p:cNvSpPr/>
            <p:nvPr/>
          </p:nvSpPr>
          <p:spPr>
            <a:xfrm>
              <a:off x="979775" y="3838767"/>
              <a:ext cx="3459722" cy="2062104"/>
            </a:xfrm>
            <a:prstGeom prst="flowChartProcess">
              <a:avLst/>
            </a:prstGeom>
            <a:solidFill>
              <a:srgbClr val="FFFFFF"/>
            </a:solidFill>
            <a:ln w="12700" cap="flat" cmpd="sng" algn="ctr">
              <a:solidFill>
                <a:srgbClr val="00AEB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30000" noProof="0" dirty="0">
                <a:ln>
                  <a:noFill/>
                </a:ln>
                <a:solidFill>
                  <a:srgbClr val="FFFFFF"/>
                </a:solidFill>
                <a:effectLst/>
                <a:uLnTx/>
                <a:uFillTx/>
                <a:latin typeface="Calibri" panose="020F0502020204030204"/>
                <a:ea typeface="+mn-ea"/>
                <a:cs typeface="+mn-cs"/>
              </a:endParaRPr>
            </a:p>
          </p:txBody>
        </p:sp>
        <p:sp>
          <p:nvSpPr>
            <p:cNvPr id="8" name="Flowchart: Process 7">
              <a:extLst>
                <a:ext uri="{FF2B5EF4-FFF2-40B4-BE49-F238E27FC236}">
                  <a16:creationId xmlns:a16="http://schemas.microsoft.com/office/drawing/2014/main" id="{0B89D56E-0CFC-432E-BCDE-4ECE58E7A259}"/>
                </a:ext>
              </a:extLst>
            </p:cNvPr>
            <p:cNvSpPr/>
            <p:nvPr/>
          </p:nvSpPr>
          <p:spPr>
            <a:xfrm>
              <a:off x="979775" y="3522929"/>
              <a:ext cx="3459722" cy="335482"/>
            </a:xfrm>
            <a:prstGeom prst="flowChartProcess">
              <a:avLst/>
            </a:prstGeom>
            <a:solidFill>
              <a:schemeClr val="accent1"/>
            </a:solidFill>
            <a:ln w="12700" cap="flat" cmpd="sng" algn="ctr">
              <a:solidFill>
                <a:srgbClr val="00AEB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rPr>
                <a:t>Obstructive sleep apnea (OSA)</a:t>
              </a:r>
              <a:endParaRPr kumimoji="0" lang="en-US" sz="2400" b="0" i="0" u="none" strike="noStrike" kern="0" cap="none" spc="0" normalizeH="0" baseline="30000" noProof="0" dirty="0">
                <a:ln>
                  <a:noFill/>
                </a:ln>
                <a:solidFill>
                  <a:srgbClr val="FFFFFF"/>
                </a:solidFill>
                <a:effectLst/>
                <a:uLnTx/>
                <a:uFillTx/>
                <a:latin typeface="Calibri" panose="020F0502020204030204"/>
                <a:ea typeface="+mn-ea"/>
                <a:cs typeface="+mn-cs"/>
              </a:endParaRPr>
            </a:p>
          </p:txBody>
        </p:sp>
        <p:sp>
          <p:nvSpPr>
            <p:cNvPr id="9" name="Flowchart: Process 8">
              <a:extLst>
                <a:ext uri="{FF2B5EF4-FFF2-40B4-BE49-F238E27FC236}">
                  <a16:creationId xmlns:a16="http://schemas.microsoft.com/office/drawing/2014/main" id="{DE6B5434-765C-49FB-8195-F8CC08601B8A}"/>
                </a:ext>
              </a:extLst>
            </p:cNvPr>
            <p:cNvSpPr/>
            <p:nvPr/>
          </p:nvSpPr>
          <p:spPr>
            <a:xfrm>
              <a:off x="4717775" y="3522930"/>
              <a:ext cx="3459722" cy="335482"/>
            </a:xfrm>
            <a:prstGeom prst="flowChartProcess">
              <a:avLst/>
            </a:prstGeom>
            <a:solidFill>
              <a:srgbClr val="0081C5"/>
            </a:solidFill>
            <a:ln w="12700" cap="flat" cmpd="sng" algn="ctr">
              <a:solidFill>
                <a:srgbClr val="00AEB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rPr>
                <a:t>Central sleep apnea (CSA)</a:t>
              </a:r>
            </a:p>
          </p:txBody>
        </p:sp>
        <p:sp>
          <p:nvSpPr>
            <p:cNvPr id="10" name="TextBox 9">
              <a:extLst>
                <a:ext uri="{FF2B5EF4-FFF2-40B4-BE49-F238E27FC236}">
                  <a16:creationId xmlns:a16="http://schemas.microsoft.com/office/drawing/2014/main" id="{B9A8BEDE-30D0-493B-8055-BF4688F83083}"/>
                </a:ext>
              </a:extLst>
            </p:cNvPr>
            <p:cNvSpPr txBox="1"/>
            <p:nvPr/>
          </p:nvSpPr>
          <p:spPr>
            <a:xfrm>
              <a:off x="1039042" y="3838767"/>
              <a:ext cx="3190058" cy="1834325"/>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400" b="1" i="0" u="none" strike="noStrike" kern="0" cap="none" spc="0" normalizeH="0" baseline="0" noProof="0" dirty="0">
                  <a:ln>
                    <a:noFill/>
                  </a:ln>
                  <a:solidFill>
                    <a:srgbClr val="33363E"/>
                  </a:solidFill>
                  <a:effectLst/>
                  <a:uLnTx/>
                  <a:uFillTx/>
                  <a:latin typeface="Calibri" panose="020F0502020204030204"/>
                  <a:ea typeface="+mn-ea"/>
                </a:rPr>
                <a:t>Upper airway collapse</a:t>
              </a:r>
              <a:r>
                <a:rPr kumimoji="0" lang="en-US" sz="2400" b="0" i="0" u="none" strike="noStrike" kern="0" cap="none" spc="0" normalizeH="0" baseline="0" noProof="0" dirty="0">
                  <a:ln>
                    <a:noFill/>
                  </a:ln>
                  <a:solidFill>
                    <a:srgbClr val="33363E"/>
                  </a:solidFill>
                  <a:effectLst/>
                  <a:uLnTx/>
                  <a:uFillTx/>
                  <a:latin typeface="Calibri" panose="020F0502020204030204"/>
                  <a:ea typeface="+mn-ea"/>
                </a:rPr>
                <a:t> during sleep</a:t>
              </a:r>
            </a:p>
            <a:p>
              <a:pPr marL="463550" marR="0" lvl="1" indent="-238125" defTabSz="914400" eaLnBrk="1" fontAlgn="auto" latinLnBrk="0" hangingPunct="1">
                <a:lnSpc>
                  <a:spcPct val="100000"/>
                </a:lnSpc>
                <a:spcBef>
                  <a:spcPts val="600"/>
                </a:spcBef>
                <a:spcAft>
                  <a:spcPts val="600"/>
                </a:spcAft>
                <a:buClrTx/>
                <a:buSzTx/>
                <a:buFont typeface="Arial" pitchFamily="34" charset="0"/>
                <a:buChar char="•"/>
                <a:tabLst/>
                <a:defRPr/>
              </a:pPr>
              <a:r>
                <a:rPr kumimoji="0" lang="en-US" sz="2400" b="0" i="0" u="none" strike="noStrike" kern="0" cap="none" spc="0" normalizeH="0" baseline="0" noProof="0" dirty="0">
                  <a:ln>
                    <a:noFill/>
                  </a:ln>
                  <a:solidFill>
                    <a:srgbClr val="33363E"/>
                  </a:solidFill>
                  <a:effectLst/>
                  <a:uLnTx/>
                  <a:uFillTx/>
                  <a:latin typeface="Calibri" panose="020F0502020204030204"/>
                  <a:ea typeface="+mn-ea"/>
                </a:rPr>
                <a:t>Diaphragm motion pushes against closed airway</a:t>
              </a:r>
            </a:p>
            <a:p>
              <a:pPr marL="463550" marR="0" lvl="1" indent="-238125" defTabSz="914400" eaLnBrk="1" fontAlgn="auto" latinLnBrk="0" hangingPunct="1">
                <a:lnSpc>
                  <a:spcPct val="100000"/>
                </a:lnSpc>
                <a:spcBef>
                  <a:spcPts val="600"/>
                </a:spcBef>
                <a:spcAft>
                  <a:spcPts val="600"/>
                </a:spcAft>
                <a:buClrTx/>
                <a:buSzTx/>
                <a:buFont typeface="Arial" pitchFamily="34" charset="0"/>
                <a:buChar char="•"/>
                <a:tabLst/>
                <a:defRPr/>
              </a:pPr>
              <a:r>
                <a:rPr kumimoji="0" lang="en-US" sz="2400" b="0" i="0" u="none" strike="noStrike" kern="0" cap="none" spc="0" normalizeH="0" baseline="0" noProof="0" dirty="0">
                  <a:ln>
                    <a:noFill/>
                  </a:ln>
                  <a:solidFill>
                    <a:srgbClr val="33363E"/>
                  </a:solidFill>
                  <a:effectLst/>
                  <a:uLnTx/>
                  <a:uFillTx/>
                  <a:latin typeface="Calibri" panose="020F0502020204030204"/>
                  <a:ea typeface="+mn-ea"/>
                </a:rPr>
                <a:t>Arousal during sleep to open airway</a:t>
              </a:r>
            </a:p>
          </p:txBody>
        </p:sp>
        <p:sp>
          <p:nvSpPr>
            <p:cNvPr id="11" name="TextBox 10">
              <a:extLst>
                <a:ext uri="{FF2B5EF4-FFF2-40B4-BE49-F238E27FC236}">
                  <a16:creationId xmlns:a16="http://schemas.microsoft.com/office/drawing/2014/main" id="{5E91D75D-0653-4AB1-89AD-9E244AD90C55}"/>
                </a:ext>
              </a:extLst>
            </p:cNvPr>
            <p:cNvSpPr txBox="1"/>
            <p:nvPr/>
          </p:nvSpPr>
          <p:spPr>
            <a:xfrm>
              <a:off x="4717775" y="3838767"/>
              <a:ext cx="3459722" cy="1607398"/>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400" b="1" i="0" u="none" strike="noStrike" kern="0" cap="none" spc="0" normalizeH="0" baseline="0" noProof="0" dirty="0">
                  <a:ln>
                    <a:noFill/>
                  </a:ln>
                  <a:solidFill>
                    <a:srgbClr val="33363E"/>
                  </a:solidFill>
                  <a:effectLst/>
                  <a:uLnTx/>
                  <a:uFillTx/>
                  <a:latin typeface="Calibri" panose="020F0502020204030204"/>
                  <a:ea typeface="+mn-ea"/>
                </a:rPr>
                <a:t>Failure in brain respiratory control center </a:t>
              </a:r>
              <a:r>
                <a:rPr kumimoji="0" lang="en-US" sz="2400" b="0" i="0" u="none" strike="noStrike" kern="0" cap="none" spc="0" normalizeH="0" baseline="0" noProof="0" dirty="0">
                  <a:ln>
                    <a:noFill/>
                  </a:ln>
                  <a:solidFill>
                    <a:srgbClr val="33363E"/>
                  </a:solidFill>
                  <a:effectLst/>
                  <a:uLnTx/>
                  <a:uFillTx/>
                  <a:latin typeface="Calibri" panose="020F0502020204030204"/>
                  <a:ea typeface="+mn-ea"/>
                </a:rPr>
                <a:t>during sleep</a:t>
              </a:r>
            </a:p>
            <a:p>
              <a:pPr marL="463550" marR="0" lvl="1" indent="-238125" defTabSz="914400" eaLnBrk="1" fontAlgn="auto" latinLnBrk="0" hangingPunct="1">
                <a:lnSpc>
                  <a:spcPct val="100000"/>
                </a:lnSpc>
                <a:spcBef>
                  <a:spcPts val="600"/>
                </a:spcBef>
                <a:spcAft>
                  <a:spcPts val="600"/>
                </a:spcAft>
                <a:buClrTx/>
                <a:buSzTx/>
                <a:buFont typeface="Arial" pitchFamily="34" charset="0"/>
                <a:buChar char="•"/>
                <a:tabLst/>
                <a:defRPr/>
              </a:pPr>
              <a:r>
                <a:rPr kumimoji="0" lang="en-US" sz="2400" b="0" i="0" u="none" strike="noStrike" kern="0" cap="none" spc="0" normalizeH="0" baseline="0" noProof="0" dirty="0">
                  <a:ln>
                    <a:noFill/>
                  </a:ln>
                  <a:solidFill>
                    <a:srgbClr val="33363E"/>
                  </a:solidFill>
                  <a:effectLst/>
                  <a:uLnTx/>
                  <a:uFillTx/>
                  <a:latin typeface="Calibri" panose="020F0502020204030204"/>
                  <a:ea typeface="+mn-ea"/>
                </a:rPr>
                <a:t>Absence of diaphragmatic  motion</a:t>
              </a:r>
            </a:p>
            <a:p>
              <a:pPr marL="463550" marR="0" lvl="1" indent="-238125" defTabSz="914400" eaLnBrk="1" fontAlgn="auto" latinLnBrk="0" hangingPunct="1">
                <a:lnSpc>
                  <a:spcPct val="100000"/>
                </a:lnSpc>
                <a:spcBef>
                  <a:spcPts val="600"/>
                </a:spcBef>
                <a:spcAft>
                  <a:spcPts val="600"/>
                </a:spcAft>
                <a:buClrTx/>
                <a:buSzTx/>
                <a:buFont typeface="Arial" pitchFamily="34" charset="0"/>
                <a:buChar char="•"/>
                <a:tabLst/>
                <a:defRPr/>
              </a:pPr>
              <a:r>
                <a:rPr kumimoji="0" lang="en-US" sz="2400" b="0" i="0" u="none" strike="noStrike" kern="0" cap="none" spc="0" normalizeH="0" baseline="0" noProof="0" dirty="0">
                  <a:ln>
                    <a:noFill/>
                  </a:ln>
                  <a:solidFill>
                    <a:srgbClr val="33363E"/>
                  </a:solidFill>
                  <a:effectLst/>
                  <a:uLnTx/>
                  <a:uFillTx/>
                  <a:latin typeface="Calibri" panose="020F0502020204030204"/>
                  <a:ea typeface="+mn-ea"/>
                </a:rPr>
                <a:t>Peak of hyperventilation disturbs sleep</a:t>
              </a:r>
            </a:p>
          </p:txBody>
        </p:sp>
      </p:grpSp>
      <p:sp>
        <p:nvSpPr>
          <p:cNvPr id="3" name="Footer Placeholder 5">
            <a:extLst>
              <a:ext uri="{FF2B5EF4-FFF2-40B4-BE49-F238E27FC236}">
                <a16:creationId xmlns:a16="http://schemas.microsoft.com/office/drawing/2014/main" id="{E7E12B3F-D298-BEAE-68C4-7EFDA0DB827C}"/>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486603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9"/>
          <p:cNvSpPr/>
          <p:nvPr/>
        </p:nvSpPr>
        <p:spPr>
          <a:xfrm>
            <a:off x="4518465" y="2733206"/>
            <a:ext cx="3019425" cy="639762"/>
          </a:xfrm>
          <a:prstGeom prst="snip2DiagRect">
            <a:avLst>
              <a:gd name="adj1" fmla="val 50000"/>
              <a:gd name="adj2" fmla="val 50000"/>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tIns="91440" bIns="91440" anchor="ctr"/>
          <a:lstStyle/>
          <a:p>
            <a:pPr algn="ctr">
              <a:defRPr/>
            </a:pPr>
            <a:r>
              <a:rPr lang="en-US" b="1" dirty="0">
                <a:solidFill>
                  <a:schemeClr val="bg1"/>
                </a:solidFill>
              </a:rPr>
              <a:t>Acclimation / Therapy Titration</a:t>
            </a:r>
          </a:p>
        </p:txBody>
      </p:sp>
      <p:sp>
        <p:nvSpPr>
          <p:cNvPr id="26" name="Snip Diagonal Corner Rectangle 25"/>
          <p:cNvSpPr/>
          <p:nvPr/>
        </p:nvSpPr>
        <p:spPr>
          <a:xfrm>
            <a:off x="1715713" y="2733206"/>
            <a:ext cx="1554163" cy="639762"/>
          </a:xfrm>
          <a:prstGeom prst="snip2DiagRect">
            <a:avLst>
              <a:gd name="adj1" fmla="val 50000"/>
              <a:gd name="adj2" fmla="val 50000"/>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b="1" dirty="0">
                <a:solidFill>
                  <a:schemeClr val="bg1"/>
                </a:solidFill>
              </a:rPr>
              <a:t>Therapy Initiation</a:t>
            </a:r>
          </a:p>
        </p:txBody>
      </p:sp>
      <p:sp>
        <p:nvSpPr>
          <p:cNvPr id="29" name="Snip Diagonal Corner Rectangle 28"/>
          <p:cNvSpPr/>
          <p:nvPr/>
        </p:nvSpPr>
        <p:spPr>
          <a:xfrm>
            <a:off x="8716773" y="2733206"/>
            <a:ext cx="1803400" cy="639762"/>
          </a:xfrm>
          <a:prstGeom prst="snip2DiagRect">
            <a:avLst>
              <a:gd name="adj1" fmla="val 50000"/>
              <a:gd name="adj2" fmla="val 50000"/>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tIns="91440" bIns="91440" anchor="ctr"/>
          <a:lstStyle/>
          <a:p>
            <a:pPr algn="ctr">
              <a:defRPr/>
            </a:pPr>
            <a:r>
              <a:rPr lang="en-US" b="1" dirty="0">
                <a:solidFill>
                  <a:schemeClr val="bg1"/>
                </a:solidFill>
              </a:rPr>
              <a:t>Long-Term Follow-Up</a:t>
            </a:r>
          </a:p>
        </p:txBody>
      </p:sp>
      <p:sp>
        <p:nvSpPr>
          <p:cNvPr id="21" name="Title 4"/>
          <p:cNvSpPr>
            <a:spLocks noGrp="1"/>
          </p:cNvSpPr>
          <p:nvPr>
            <p:ph type="title" idx="4294967295"/>
          </p:nvPr>
        </p:nvSpPr>
        <p:spPr>
          <a:xfrm>
            <a:off x="396496" y="189196"/>
            <a:ext cx="11618912" cy="642937"/>
          </a:xfrm>
        </p:spPr>
        <p:txBody>
          <a:bodyPr>
            <a:noAutofit/>
          </a:bodyPr>
          <a:lstStyle/>
          <a:p>
            <a:pPr>
              <a:defRPr/>
            </a:pPr>
            <a:r>
              <a:rPr lang="en-US" sz="3200" b="1" dirty="0">
                <a:solidFill>
                  <a:schemeClr val="accent2"/>
                </a:solidFill>
                <a:latin typeface="+mn-lt"/>
              </a:rPr>
              <a:t>rem</a:t>
            </a:r>
            <a:r>
              <a:rPr lang="en-US" sz="3200" dirty="0">
                <a:solidFill>
                  <a:schemeClr val="accent2"/>
                </a:solidFill>
                <a:latin typeface="+mn-lt"/>
              </a:rPr>
              <a:t>edē</a:t>
            </a:r>
            <a:r>
              <a:rPr lang="en-US" sz="3200" b="1" dirty="0">
                <a:solidFill>
                  <a:schemeClr val="accent2"/>
                </a:solidFill>
                <a:latin typeface="+mn-lt"/>
              </a:rPr>
              <a:t>® System Therapy Programming and Follow-up</a:t>
            </a:r>
          </a:p>
        </p:txBody>
      </p:sp>
      <p:sp>
        <p:nvSpPr>
          <p:cNvPr id="6" name="TextBox 5"/>
          <p:cNvSpPr txBox="1"/>
          <p:nvPr/>
        </p:nvSpPr>
        <p:spPr>
          <a:xfrm>
            <a:off x="1000341" y="3813328"/>
            <a:ext cx="2984906" cy="1015663"/>
          </a:xfrm>
          <a:prstGeom prst="rect">
            <a:avLst/>
          </a:prstGeom>
          <a:noFill/>
        </p:spPr>
        <p:txBody>
          <a:bodyPr wrap="square" rtlCol="0">
            <a:spAutoFit/>
          </a:bodyPr>
          <a:lstStyle/>
          <a:p>
            <a:r>
              <a:rPr lang="en-US" sz="2000" dirty="0"/>
              <a:t>Therapy is activated ~ 1 month post implant during a follow-up office visit</a:t>
            </a:r>
          </a:p>
        </p:txBody>
      </p:sp>
      <p:sp>
        <p:nvSpPr>
          <p:cNvPr id="24" name="TextBox 23"/>
          <p:cNvSpPr txBox="1"/>
          <p:nvPr/>
        </p:nvSpPr>
        <p:spPr>
          <a:xfrm>
            <a:off x="4460544" y="3813328"/>
            <a:ext cx="3171220" cy="1323439"/>
          </a:xfrm>
          <a:prstGeom prst="rect">
            <a:avLst/>
          </a:prstGeom>
          <a:noFill/>
        </p:spPr>
        <p:txBody>
          <a:bodyPr wrap="square" rtlCol="0">
            <a:spAutoFit/>
          </a:bodyPr>
          <a:lstStyle/>
          <a:p>
            <a:r>
              <a:rPr lang="en-US" sz="2000" dirty="0"/>
              <a:t>Patient acclimation period as therapy is customized to maximize efficacy while maintaining patient comfort</a:t>
            </a:r>
          </a:p>
        </p:txBody>
      </p:sp>
      <p:sp>
        <p:nvSpPr>
          <p:cNvPr id="25" name="Right Arrow 24"/>
          <p:cNvSpPr/>
          <p:nvPr/>
        </p:nvSpPr>
        <p:spPr>
          <a:xfrm>
            <a:off x="799405" y="1768523"/>
            <a:ext cx="10533412" cy="747485"/>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TextBox 26"/>
          <p:cNvSpPr txBox="1"/>
          <p:nvPr/>
        </p:nvSpPr>
        <p:spPr>
          <a:xfrm>
            <a:off x="1198329" y="1938395"/>
            <a:ext cx="3022433" cy="400110"/>
          </a:xfrm>
          <a:prstGeom prst="rect">
            <a:avLst/>
          </a:prstGeom>
          <a:noFill/>
        </p:spPr>
        <p:txBody>
          <a:bodyPr wrap="square" rtlCol="0">
            <a:spAutoFit/>
          </a:bodyPr>
          <a:lstStyle/>
          <a:p>
            <a:r>
              <a:rPr lang="en-US" sz="2000" b="1" dirty="0">
                <a:solidFill>
                  <a:schemeClr val="accent2"/>
                </a:solidFill>
              </a:rPr>
              <a:t>~1-month post-implant</a:t>
            </a:r>
          </a:p>
        </p:txBody>
      </p:sp>
      <p:sp>
        <p:nvSpPr>
          <p:cNvPr id="28" name="TextBox 27"/>
          <p:cNvSpPr txBox="1"/>
          <p:nvPr/>
        </p:nvSpPr>
        <p:spPr>
          <a:xfrm>
            <a:off x="5282858" y="1938395"/>
            <a:ext cx="1490638" cy="400110"/>
          </a:xfrm>
          <a:prstGeom prst="rect">
            <a:avLst/>
          </a:prstGeom>
          <a:noFill/>
        </p:spPr>
        <p:txBody>
          <a:bodyPr wrap="square" rtlCol="0">
            <a:spAutoFit/>
          </a:bodyPr>
          <a:lstStyle/>
          <a:p>
            <a:pPr algn="ctr"/>
            <a:r>
              <a:rPr lang="en-US" sz="2000" b="1" dirty="0">
                <a:solidFill>
                  <a:schemeClr val="accent2"/>
                </a:solidFill>
              </a:rPr>
              <a:t>1-3 months</a:t>
            </a:r>
          </a:p>
        </p:txBody>
      </p:sp>
      <p:sp>
        <p:nvSpPr>
          <p:cNvPr id="30" name="TextBox 29"/>
          <p:cNvSpPr txBox="1"/>
          <p:nvPr/>
        </p:nvSpPr>
        <p:spPr>
          <a:xfrm>
            <a:off x="8572607" y="1938395"/>
            <a:ext cx="2091732" cy="400110"/>
          </a:xfrm>
          <a:prstGeom prst="rect">
            <a:avLst/>
          </a:prstGeom>
          <a:noFill/>
        </p:spPr>
        <p:txBody>
          <a:bodyPr wrap="square" rtlCol="0">
            <a:spAutoFit/>
          </a:bodyPr>
          <a:lstStyle/>
          <a:p>
            <a:pPr algn="ctr"/>
            <a:r>
              <a:rPr lang="en-US" sz="2000" b="1" dirty="0">
                <a:solidFill>
                  <a:schemeClr val="accent2"/>
                </a:solidFill>
              </a:rPr>
              <a:t>Every 3-6 months</a:t>
            </a:r>
          </a:p>
        </p:txBody>
      </p:sp>
      <p:sp>
        <p:nvSpPr>
          <p:cNvPr id="31" name="TextBox 30"/>
          <p:cNvSpPr txBox="1"/>
          <p:nvPr/>
        </p:nvSpPr>
        <p:spPr>
          <a:xfrm>
            <a:off x="8107061" y="3813328"/>
            <a:ext cx="3314136" cy="1323439"/>
          </a:xfrm>
          <a:prstGeom prst="rect">
            <a:avLst/>
          </a:prstGeom>
          <a:noFill/>
        </p:spPr>
        <p:txBody>
          <a:bodyPr wrap="square" rtlCol="0">
            <a:spAutoFit/>
          </a:bodyPr>
          <a:lstStyle/>
          <a:p>
            <a:r>
              <a:rPr lang="en-US" sz="2000" dirty="0"/>
              <a:t>Programming checks every 3-6 months to optimize therapy. Physician may order a sleep study to help optimize.</a:t>
            </a:r>
          </a:p>
        </p:txBody>
      </p:sp>
      <p:sp>
        <p:nvSpPr>
          <p:cNvPr id="16" name="Rectangle 15">
            <a:extLst>
              <a:ext uri="{FF2B5EF4-FFF2-40B4-BE49-F238E27FC236}">
                <a16:creationId xmlns:a16="http://schemas.microsoft.com/office/drawing/2014/main" id="{8ABC90AF-A231-44E5-8D68-AF9B77DE8CEC}"/>
              </a:ext>
            </a:extLst>
          </p:cNvPr>
          <p:cNvSpPr/>
          <p:nvPr/>
        </p:nvSpPr>
        <p:spPr>
          <a:xfrm>
            <a:off x="119960" y="6003200"/>
            <a:ext cx="1487908" cy="246221"/>
          </a:xfrm>
          <a:prstGeom prst="rect">
            <a:avLst/>
          </a:prstGeom>
        </p:spPr>
        <p:txBody>
          <a:bodyPr wrap="none">
            <a:spAutoFit/>
          </a:bodyPr>
          <a:lstStyle/>
          <a:p>
            <a:r>
              <a:rPr lang="en-US" sz="1000" dirty="0"/>
              <a:t>Courtesy Respicardia, Inc</a:t>
            </a:r>
            <a:endParaRPr lang="en-US" dirty="0"/>
          </a:p>
        </p:txBody>
      </p:sp>
      <p:sp>
        <p:nvSpPr>
          <p:cNvPr id="3" name="Slide Number Placeholder 2">
            <a:extLst>
              <a:ext uri="{FF2B5EF4-FFF2-40B4-BE49-F238E27FC236}">
                <a16:creationId xmlns:a16="http://schemas.microsoft.com/office/drawing/2014/main" id="{30CCE716-9D0F-23DA-18CA-C1FB8BD40B2B}"/>
              </a:ext>
            </a:extLst>
          </p:cNvPr>
          <p:cNvSpPr>
            <a:spLocks noGrp="1"/>
          </p:cNvSpPr>
          <p:nvPr>
            <p:ph type="sldNum" sz="quarter" idx="12"/>
          </p:nvPr>
        </p:nvSpPr>
        <p:spPr/>
        <p:txBody>
          <a:bodyPr/>
          <a:lstStyle/>
          <a:p>
            <a:fld id="{21D51F98-DEF0-4E23-AE94-24E7CFC19B28}" type="slidenum">
              <a:rPr lang="en-US" smtClean="0"/>
              <a:t>30</a:t>
            </a:fld>
            <a:endParaRPr lang="en-US"/>
          </a:p>
        </p:txBody>
      </p:sp>
      <p:sp>
        <p:nvSpPr>
          <p:cNvPr id="5" name="Footer Placeholder 5">
            <a:extLst>
              <a:ext uri="{FF2B5EF4-FFF2-40B4-BE49-F238E27FC236}">
                <a16:creationId xmlns:a16="http://schemas.microsoft.com/office/drawing/2014/main" id="{CCF3B29E-4FE3-A9FD-CE3A-6B3112804FBC}"/>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190154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4"/>
          <p:cNvSpPr>
            <a:spLocks noGrp="1"/>
          </p:cNvSpPr>
          <p:nvPr>
            <p:ph type="title" idx="4294967295"/>
          </p:nvPr>
        </p:nvSpPr>
        <p:spPr>
          <a:xfrm>
            <a:off x="311150" y="224492"/>
            <a:ext cx="11880850" cy="587375"/>
          </a:xfrm>
        </p:spPr>
        <p:txBody>
          <a:bodyPr>
            <a:noAutofit/>
          </a:bodyPr>
          <a:lstStyle/>
          <a:p>
            <a:pPr>
              <a:defRPr/>
            </a:pPr>
            <a:r>
              <a:rPr lang="en-US" sz="3200" b="1" dirty="0">
                <a:solidFill>
                  <a:schemeClr val="accent2"/>
                </a:solidFill>
                <a:latin typeface="+mn-lt"/>
              </a:rPr>
              <a:t>rem</a:t>
            </a:r>
            <a:r>
              <a:rPr lang="en-US" sz="3200" dirty="0">
                <a:solidFill>
                  <a:schemeClr val="accent2"/>
                </a:solidFill>
                <a:latin typeface="+mn-lt"/>
              </a:rPr>
              <a:t>edē</a:t>
            </a:r>
            <a:r>
              <a:rPr lang="en-US" sz="3200" b="1" dirty="0">
                <a:solidFill>
                  <a:schemeClr val="accent2"/>
                </a:solidFill>
                <a:latin typeface="+mn-lt"/>
              </a:rPr>
              <a:t>® System Reports Provide Programming Guidance </a:t>
            </a:r>
          </a:p>
        </p:txBody>
      </p:sp>
      <p:pic>
        <p:nvPicPr>
          <p:cNvPr id="17" name="Content Placeholder 3">
            <a:extLst>
              <a:ext uri="{FF2B5EF4-FFF2-40B4-BE49-F238E27FC236}">
                <a16:creationId xmlns:a16="http://schemas.microsoft.com/office/drawing/2014/main" id="{C742FECB-9A1D-46EC-B457-9CB0679B647D}"/>
              </a:ext>
            </a:extLst>
          </p:cNvPr>
          <p:cNvPicPr>
            <a:picLocks noChangeAspect="1"/>
          </p:cNvPicPr>
          <p:nvPr/>
        </p:nvPicPr>
        <p:blipFill>
          <a:blip r:embed="rId3"/>
          <a:stretch>
            <a:fillRect/>
          </a:stretch>
        </p:blipFill>
        <p:spPr>
          <a:xfrm>
            <a:off x="311150" y="1955274"/>
            <a:ext cx="3340273" cy="4304008"/>
          </a:xfrm>
          <a:prstGeom prst="rect">
            <a:avLst/>
          </a:prstGeom>
        </p:spPr>
      </p:pic>
      <p:pic>
        <p:nvPicPr>
          <p:cNvPr id="18" name="Picture 17">
            <a:extLst>
              <a:ext uri="{FF2B5EF4-FFF2-40B4-BE49-F238E27FC236}">
                <a16:creationId xmlns:a16="http://schemas.microsoft.com/office/drawing/2014/main" id="{EFDF99C3-6313-4383-B54B-4D908618642B}"/>
              </a:ext>
            </a:extLst>
          </p:cNvPr>
          <p:cNvPicPr>
            <a:picLocks noChangeAspect="1"/>
          </p:cNvPicPr>
          <p:nvPr/>
        </p:nvPicPr>
        <p:blipFill>
          <a:blip r:embed="rId4"/>
          <a:stretch>
            <a:fillRect/>
          </a:stretch>
        </p:blipFill>
        <p:spPr>
          <a:xfrm>
            <a:off x="4316271" y="1750253"/>
            <a:ext cx="3824552" cy="4488954"/>
          </a:xfrm>
          <a:prstGeom prst="rect">
            <a:avLst/>
          </a:prstGeom>
        </p:spPr>
      </p:pic>
      <p:pic>
        <p:nvPicPr>
          <p:cNvPr id="19" name="Picture 18">
            <a:extLst>
              <a:ext uri="{FF2B5EF4-FFF2-40B4-BE49-F238E27FC236}">
                <a16:creationId xmlns:a16="http://schemas.microsoft.com/office/drawing/2014/main" id="{28988313-36C8-4088-A481-EFBF555D4561}"/>
              </a:ext>
            </a:extLst>
          </p:cNvPr>
          <p:cNvPicPr>
            <a:picLocks noChangeAspect="1"/>
          </p:cNvPicPr>
          <p:nvPr/>
        </p:nvPicPr>
        <p:blipFill rotWithShape="1">
          <a:blip r:embed="rId5"/>
          <a:srcRect b="7410"/>
          <a:stretch/>
        </p:blipFill>
        <p:spPr>
          <a:xfrm>
            <a:off x="8508989" y="1722013"/>
            <a:ext cx="3535931" cy="4420283"/>
          </a:xfrm>
          <a:prstGeom prst="rect">
            <a:avLst/>
          </a:prstGeom>
        </p:spPr>
      </p:pic>
      <p:sp>
        <p:nvSpPr>
          <p:cNvPr id="20" name="TextBox 19">
            <a:extLst>
              <a:ext uri="{FF2B5EF4-FFF2-40B4-BE49-F238E27FC236}">
                <a16:creationId xmlns:a16="http://schemas.microsoft.com/office/drawing/2014/main" id="{6A519D35-DE03-4EA7-81A7-B7293108E918}"/>
              </a:ext>
            </a:extLst>
          </p:cNvPr>
          <p:cNvSpPr txBox="1"/>
          <p:nvPr/>
        </p:nvSpPr>
        <p:spPr>
          <a:xfrm>
            <a:off x="408598" y="942860"/>
            <a:ext cx="3306954"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Therapy timing and sleeping posture (horizontal position)</a:t>
            </a:r>
          </a:p>
          <a:p>
            <a:pPr marL="285750" indent="-285750">
              <a:buFont typeface="Arial" panose="020B0604020202020204" pitchFamily="34" charset="0"/>
              <a:buChar char="•"/>
            </a:pPr>
            <a:r>
              <a:rPr lang="en-US" dirty="0"/>
              <a:t>Activity trends</a:t>
            </a:r>
          </a:p>
        </p:txBody>
      </p:sp>
      <p:sp>
        <p:nvSpPr>
          <p:cNvPr id="22" name="TextBox 21">
            <a:extLst>
              <a:ext uri="{FF2B5EF4-FFF2-40B4-BE49-F238E27FC236}">
                <a16:creationId xmlns:a16="http://schemas.microsoft.com/office/drawing/2014/main" id="{697ACDF7-0034-49BE-8AB4-A9919293474C}"/>
              </a:ext>
            </a:extLst>
          </p:cNvPr>
          <p:cNvSpPr txBox="1"/>
          <p:nvPr/>
        </p:nvSpPr>
        <p:spPr>
          <a:xfrm>
            <a:off x="4368002" y="1023816"/>
            <a:ext cx="4098814"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Therapy Duration</a:t>
            </a:r>
          </a:p>
          <a:p>
            <a:pPr marL="285750" indent="-285750">
              <a:buFont typeface="Arial" panose="020B0604020202020204" pitchFamily="34" charset="0"/>
              <a:buChar char="•"/>
            </a:pPr>
            <a:r>
              <a:rPr lang="en-US" dirty="0"/>
              <a:t>Daily Activity (naps, afternoon activity)</a:t>
            </a:r>
          </a:p>
        </p:txBody>
      </p:sp>
      <p:sp>
        <p:nvSpPr>
          <p:cNvPr id="23" name="TextBox 22">
            <a:extLst>
              <a:ext uri="{FF2B5EF4-FFF2-40B4-BE49-F238E27FC236}">
                <a16:creationId xmlns:a16="http://schemas.microsoft.com/office/drawing/2014/main" id="{42E90553-282C-4237-94F6-2104F8DB7FC6}"/>
              </a:ext>
            </a:extLst>
          </p:cNvPr>
          <p:cNvSpPr txBox="1"/>
          <p:nvPr/>
        </p:nvSpPr>
        <p:spPr>
          <a:xfrm>
            <a:off x="8704311" y="1002246"/>
            <a:ext cx="3306954" cy="369332"/>
          </a:xfrm>
          <a:prstGeom prst="rect">
            <a:avLst/>
          </a:prstGeom>
          <a:noFill/>
        </p:spPr>
        <p:txBody>
          <a:bodyPr wrap="square" rtlCol="0">
            <a:spAutoFit/>
          </a:bodyPr>
          <a:lstStyle/>
          <a:p>
            <a:pPr marL="285750" indent="-285750">
              <a:buFont typeface="Arial" panose="020B0604020202020204" pitchFamily="34" charset="0"/>
              <a:buChar char="•"/>
            </a:pPr>
            <a:r>
              <a:rPr lang="en-US" dirty="0"/>
              <a:t>Capture Index by Position</a:t>
            </a:r>
          </a:p>
        </p:txBody>
      </p:sp>
      <p:sp>
        <p:nvSpPr>
          <p:cNvPr id="11" name="Rectangle 10">
            <a:extLst>
              <a:ext uri="{FF2B5EF4-FFF2-40B4-BE49-F238E27FC236}">
                <a16:creationId xmlns:a16="http://schemas.microsoft.com/office/drawing/2014/main" id="{DDA03EB0-727D-4E57-BC58-A6A44FE3AC48}"/>
              </a:ext>
            </a:extLst>
          </p:cNvPr>
          <p:cNvSpPr/>
          <p:nvPr/>
        </p:nvSpPr>
        <p:spPr>
          <a:xfrm>
            <a:off x="203147" y="6052224"/>
            <a:ext cx="1487908" cy="246221"/>
          </a:xfrm>
          <a:prstGeom prst="rect">
            <a:avLst/>
          </a:prstGeom>
        </p:spPr>
        <p:txBody>
          <a:bodyPr wrap="none">
            <a:spAutoFit/>
          </a:bodyPr>
          <a:lstStyle/>
          <a:p>
            <a:r>
              <a:rPr lang="en-US" sz="1000" dirty="0">
                <a:solidFill>
                  <a:srgbClr val="33363E"/>
                </a:solidFill>
              </a:rPr>
              <a:t>Courtesy Respicardia, Inc</a:t>
            </a:r>
            <a:endParaRPr lang="en-US" dirty="0"/>
          </a:p>
        </p:txBody>
      </p:sp>
      <p:sp>
        <p:nvSpPr>
          <p:cNvPr id="3" name="Slide Number Placeholder 2">
            <a:extLst>
              <a:ext uri="{FF2B5EF4-FFF2-40B4-BE49-F238E27FC236}">
                <a16:creationId xmlns:a16="http://schemas.microsoft.com/office/drawing/2014/main" id="{80E77054-59FE-6349-CF86-CA31AE4857E0}"/>
              </a:ext>
            </a:extLst>
          </p:cNvPr>
          <p:cNvSpPr>
            <a:spLocks noGrp="1"/>
          </p:cNvSpPr>
          <p:nvPr>
            <p:ph type="sldNum" sz="quarter" idx="12"/>
          </p:nvPr>
        </p:nvSpPr>
        <p:spPr/>
        <p:txBody>
          <a:bodyPr/>
          <a:lstStyle/>
          <a:p>
            <a:fld id="{21D51F98-DEF0-4E23-AE94-24E7CFC19B28}" type="slidenum">
              <a:rPr lang="en-US" smtClean="0"/>
              <a:t>31</a:t>
            </a:fld>
            <a:endParaRPr lang="en-US"/>
          </a:p>
        </p:txBody>
      </p:sp>
      <p:sp>
        <p:nvSpPr>
          <p:cNvPr id="5" name="Footer Placeholder 5">
            <a:extLst>
              <a:ext uri="{FF2B5EF4-FFF2-40B4-BE49-F238E27FC236}">
                <a16:creationId xmlns:a16="http://schemas.microsoft.com/office/drawing/2014/main" id="{D8586992-11C8-BEFF-B79A-81C00D8B33BE}"/>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069387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49263" y="387498"/>
            <a:ext cx="10808085" cy="616659"/>
          </a:xfrm>
        </p:spPr>
        <p:txBody>
          <a:bodyPr>
            <a:normAutofit/>
          </a:bodyPr>
          <a:lstStyle/>
          <a:p>
            <a:r>
              <a:rPr lang="en-US" sz="4000" b="1" dirty="0">
                <a:solidFill>
                  <a:schemeClr val="accent2"/>
                </a:solidFill>
                <a:latin typeface="+mn-lt"/>
              </a:rPr>
              <a:t>Agenda</a:t>
            </a:r>
          </a:p>
        </p:txBody>
      </p:sp>
      <p:sp>
        <p:nvSpPr>
          <p:cNvPr id="6" name="Content Placeholder 5"/>
          <p:cNvSpPr>
            <a:spLocks noGrp="1"/>
          </p:cNvSpPr>
          <p:nvPr>
            <p:ph sz="quarter" idx="4294967295"/>
          </p:nvPr>
        </p:nvSpPr>
        <p:spPr>
          <a:xfrm>
            <a:off x="573088" y="1822450"/>
            <a:ext cx="11618912" cy="3911600"/>
          </a:xfrm>
        </p:spPr>
        <p:txBody>
          <a:bodyPr/>
          <a:lstStyle/>
          <a:p>
            <a:pPr>
              <a:spcBef>
                <a:spcPts val="3600"/>
              </a:spcBef>
            </a:pPr>
            <a:r>
              <a:rPr lang="en-US" dirty="0"/>
              <a:t>Sleep Apnea and Cardiovascular Disease</a:t>
            </a:r>
          </a:p>
          <a:p>
            <a:pPr>
              <a:spcBef>
                <a:spcPts val="3600"/>
              </a:spcBef>
            </a:pPr>
            <a:r>
              <a:rPr lang="en-US" dirty="0"/>
              <a:t>Central Sleep Apnea Background</a:t>
            </a:r>
          </a:p>
          <a:p>
            <a:pPr>
              <a:spcBef>
                <a:spcPts val="3600"/>
              </a:spcBef>
            </a:pPr>
            <a:r>
              <a:rPr lang="en-US" dirty="0"/>
              <a:t>The </a:t>
            </a:r>
            <a:r>
              <a:rPr lang="en-US" b="1" dirty="0" err="1"/>
              <a:t>rem</a:t>
            </a:r>
            <a:r>
              <a:rPr lang="en-US" dirty="0" err="1"/>
              <a:t>edē</a:t>
            </a:r>
            <a:r>
              <a:rPr lang="en-US" dirty="0"/>
              <a:t>® System Therapy</a:t>
            </a:r>
          </a:p>
          <a:p>
            <a:pPr>
              <a:spcBef>
                <a:spcPts val="3600"/>
              </a:spcBef>
            </a:pPr>
            <a:r>
              <a:rPr lang="en-US" b="1" dirty="0"/>
              <a:t>Clinical Trial Results</a:t>
            </a:r>
          </a:p>
          <a:p>
            <a:pPr marL="0" indent="0">
              <a:spcBef>
                <a:spcPts val="3600"/>
              </a:spcBef>
              <a:buNone/>
            </a:pPr>
            <a:endParaRPr lang="en-US" dirty="0"/>
          </a:p>
        </p:txBody>
      </p:sp>
      <p:sp>
        <p:nvSpPr>
          <p:cNvPr id="8" name="Rounded Rectangle 7"/>
          <p:cNvSpPr/>
          <p:nvPr/>
        </p:nvSpPr>
        <p:spPr>
          <a:xfrm>
            <a:off x="449263" y="3893663"/>
            <a:ext cx="5212627" cy="731520"/>
          </a:xfrm>
          <a:prstGeom prst="roundRect">
            <a:avLst/>
          </a:prstGeom>
          <a:solidFill>
            <a:schemeClr val="tx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35B0735-3A21-38C4-02BE-E94DF501CD3A}"/>
              </a:ext>
            </a:extLst>
          </p:cNvPr>
          <p:cNvSpPr>
            <a:spLocks noGrp="1"/>
          </p:cNvSpPr>
          <p:nvPr>
            <p:ph type="sldNum" sz="quarter" idx="12"/>
          </p:nvPr>
        </p:nvSpPr>
        <p:spPr/>
        <p:txBody>
          <a:bodyPr/>
          <a:lstStyle/>
          <a:p>
            <a:fld id="{21D51F98-DEF0-4E23-AE94-24E7CFC19B28}" type="slidenum">
              <a:rPr lang="en-US" smtClean="0"/>
              <a:t>32</a:t>
            </a:fld>
            <a:endParaRPr lang="en-US"/>
          </a:p>
        </p:txBody>
      </p:sp>
      <p:sp>
        <p:nvSpPr>
          <p:cNvPr id="7" name="Footer Placeholder 5">
            <a:extLst>
              <a:ext uri="{FF2B5EF4-FFF2-40B4-BE49-F238E27FC236}">
                <a16:creationId xmlns:a16="http://schemas.microsoft.com/office/drawing/2014/main" id="{54E888D0-38DD-D2B1-02E6-84A999176ECA}"/>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485868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3088" y="288925"/>
            <a:ext cx="11618912" cy="827088"/>
          </a:xfrm>
        </p:spPr>
        <p:txBody>
          <a:bodyPr vert="horz" lIns="91440" tIns="45720" rIns="91440" bIns="45720" rtlCol="0" anchor="ctr">
            <a:noAutofit/>
          </a:bodyPr>
          <a:lstStyle/>
          <a:p>
            <a:r>
              <a:rPr lang="en-US" sz="3200" b="1" dirty="0">
                <a:solidFill>
                  <a:schemeClr val="accent2"/>
                </a:solidFill>
                <a:latin typeface="+mn-lt"/>
                <a:cs typeface="Calibri" panose="020F0502020204030204" pitchFamily="34" charset="0"/>
              </a:rPr>
              <a:t>The remedē® System Pivotal Trial  </a:t>
            </a:r>
            <a:br>
              <a:rPr lang="en-US" sz="3200" b="1" dirty="0">
                <a:solidFill>
                  <a:schemeClr val="accent2"/>
                </a:solidFill>
                <a:latin typeface="+mj-lt"/>
                <a:cs typeface="Calibri" panose="020F0502020204030204" pitchFamily="34" charset="0"/>
              </a:rPr>
            </a:br>
            <a:r>
              <a:rPr lang="en-US" sz="2800" b="1" i="1" dirty="0">
                <a:solidFill>
                  <a:schemeClr val="accent2"/>
                </a:solidFill>
                <a:latin typeface="+mj-lt"/>
                <a:cs typeface="Calibri" panose="020F0502020204030204" pitchFamily="34" charset="0"/>
              </a:rPr>
              <a:t>Study design</a:t>
            </a:r>
          </a:p>
        </p:txBody>
      </p:sp>
      <p:graphicFrame>
        <p:nvGraphicFramePr>
          <p:cNvPr id="3" name="Content Placeholder 5"/>
          <p:cNvGraphicFramePr>
            <a:graphicFrameLocks/>
          </p:cNvGraphicFramePr>
          <p:nvPr>
            <p:extLst>
              <p:ext uri="{D42A27DB-BD31-4B8C-83A1-F6EECF244321}">
                <p14:modId xmlns:p14="http://schemas.microsoft.com/office/powerpoint/2010/main" val="1166221229"/>
              </p:ext>
            </p:extLst>
          </p:nvPr>
        </p:nvGraphicFramePr>
        <p:xfrm>
          <a:off x="817091" y="2651836"/>
          <a:ext cx="10306179" cy="3322320"/>
        </p:xfrm>
        <a:graphic>
          <a:graphicData uri="http://schemas.openxmlformats.org/drawingml/2006/table">
            <a:tbl>
              <a:tblPr firstRow="1" bandRow="1">
                <a:tableStyleId>{2D5ABB26-0587-4C30-8999-92F81FD0307C}</a:tableStyleId>
              </a:tblPr>
              <a:tblGrid>
                <a:gridCol w="2256965">
                  <a:extLst>
                    <a:ext uri="{9D8B030D-6E8A-4147-A177-3AD203B41FA5}">
                      <a16:colId xmlns:a16="http://schemas.microsoft.com/office/drawing/2014/main" val="20000"/>
                    </a:ext>
                  </a:extLst>
                </a:gridCol>
                <a:gridCol w="5886190">
                  <a:extLst>
                    <a:ext uri="{9D8B030D-6E8A-4147-A177-3AD203B41FA5}">
                      <a16:colId xmlns:a16="http://schemas.microsoft.com/office/drawing/2014/main" val="20001"/>
                    </a:ext>
                  </a:extLst>
                </a:gridCol>
                <a:gridCol w="2163024">
                  <a:extLst>
                    <a:ext uri="{9D8B030D-6E8A-4147-A177-3AD203B41FA5}">
                      <a16:colId xmlns:a16="http://schemas.microsoft.com/office/drawing/2014/main" val="20002"/>
                    </a:ext>
                  </a:extLst>
                </a:gridCol>
              </a:tblGrid>
              <a:tr h="278048">
                <a:tc>
                  <a:txBody>
                    <a:bodyPr/>
                    <a:lstStyle/>
                    <a:p>
                      <a:pPr algn="ctr"/>
                      <a:r>
                        <a:rPr lang="en-US" sz="1800" b="1" dirty="0">
                          <a:solidFill>
                            <a:schemeClr val="bg1"/>
                          </a:solidFill>
                          <a:latin typeface="+mn-lt"/>
                        </a:rPr>
                        <a:t>ENDPOINT</a:t>
                      </a:r>
                    </a:p>
                  </a:txBody>
                  <a:tcPr marL="177908" marR="177908"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dirty="0">
                          <a:solidFill>
                            <a:schemeClr val="bg1"/>
                          </a:solidFill>
                          <a:latin typeface="+mn-lt"/>
                        </a:rPr>
                        <a:t>DESCRIPTION</a:t>
                      </a:r>
                    </a:p>
                  </a:txBody>
                  <a:tcPr marL="177908" marR="177908"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dirty="0">
                          <a:solidFill>
                            <a:schemeClr val="bg1"/>
                          </a:solidFill>
                          <a:latin typeface="+mn-lt"/>
                        </a:rPr>
                        <a:t>POPULATION</a:t>
                      </a:r>
                    </a:p>
                  </a:txBody>
                  <a:tcPr marL="177908" marR="177908"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48640">
                <a:tc>
                  <a:txBody>
                    <a:bodyPr/>
                    <a:lstStyle/>
                    <a:p>
                      <a:pPr>
                        <a:spcBef>
                          <a:spcPts val="600"/>
                        </a:spcBef>
                      </a:pPr>
                      <a:r>
                        <a:rPr lang="en-US" sz="1600" b="1" dirty="0">
                          <a:latin typeface="+mn-lt"/>
                          <a:cs typeface="Arial" panose="020B0604020202020204" pitchFamily="34" charset="0"/>
                        </a:rPr>
                        <a:t>Primary Effectiveness </a:t>
                      </a:r>
                    </a:p>
                    <a:p>
                      <a:r>
                        <a:rPr lang="en-US" sz="1400" dirty="0">
                          <a:latin typeface="+mn-lt"/>
                          <a:cs typeface="Arial" panose="020B0604020202020204" pitchFamily="34" charset="0"/>
                        </a:rPr>
                        <a:t>(6 months)</a:t>
                      </a:r>
                      <a:endParaRPr lang="en-US" sz="1400" dirty="0">
                        <a:solidFill>
                          <a:srgbClr val="0E262C"/>
                        </a:solidFill>
                        <a:latin typeface="+mn-lt"/>
                        <a:cs typeface="Arial" panose="020B0604020202020204" pitchFamily="34" charset="0"/>
                      </a:endParaRPr>
                    </a:p>
                  </a:txBody>
                  <a:tcPr marL="177908" marR="177908">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4E4E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Comparison of the proportion of subjects with ≥50% reduction in AHI between treatment and control  </a:t>
                      </a:r>
                      <a:endParaRPr lang="en-US" sz="1600" dirty="0">
                        <a:solidFill>
                          <a:srgbClr val="0E262C"/>
                        </a:solidFill>
                        <a:latin typeface="+mn-lt"/>
                        <a:cs typeface="Arial" panose="020B0604020202020204" pitchFamily="34" charset="0"/>
                      </a:endParaRPr>
                    </a:p>
                  </a:txBody>
                  <a:tcPr marL="177908" marR="177908">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4E4E4"/>
                    </a:solidFill>
                  </a:tcPr>
                </a:tc>
                <a:tc>
                  <a:txBody>
                    <a:bodyPr/>
                    <a:lstStyle/>
                    <a:p>
                      <a:pPr algn="ctr"/>
                      <a:r>
                        <a:rPr lang="en-US" sz="1600" dirty="0">
                          <a:latin typeface="+mn-lt"/>
                          <a:cs typeface="Arial" panose="020B0604020202020204" pitchFamily="34" charset="0"/>
                        </a:rPr>
                        <a:t>Intention</a:t>
                      </a:r>
                      <a:r>
                        <a:rPr lang="en-US" sz="1600" baseline="0" dirty="0">
                          <a:latin typeface="+mn-lt"/>
                          <a:cs typeface="Arial" panose="020B0604020202020204" pitchFamily="34" charset="0"/>
                        </a:rPr>
                        <a:t> to Treat (ITT)</a:t>
                      </a:r>
                      <a:endParaRPr lang="en-US" sz="1600" baseline="0" dirty="0">
                        <a:solidFill>
                          <a:srgbClr val="0E262C"/>
                        </a:solidFill>
                        <a:latin typeface="+mn-lt"/>
                        <a:cs typeface="Arial" panose="020B0604020202020204" pitchFamily="34" charset="0"/>
                      </a:endParaRPr>
                    </a:p>
                  </a:txBody>
                  <a:tcPr marL="177908" marR="177908">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4E4E4"/>
                    </a:solidFill>
                  </a:tcPr>
                </a:tc>
                <a:extLst>
                  <a:ext uri="{0D108BD9-81ED-4DB2-BD59-A6C34878D82A}">
                    <a16:rowId xmlns:a16="http://schemas.microsoft.com/office/drawing/2014/main" val="10001"/>
                  </a:ext>
                </a:extLst>
              </a:tr>
              <a:tr h="548640">
                <a:tc>
                  <a:txBody>
                    <a:bodyPr/>
                    <a:lstStyle/>
                    <a:p>
                      <a:r>
                        <a:rPr lang="en-US" sz="1600" b="1" dirty="0">
                          <a:latin typeface="+mn-lt"/>
                          <a:cs typeface="Arial" panose="020B0604020202020204" pitchFamily="34" charset="0"/>
                        </a:rPr>
                        <a:t>Primary Safety</a:t>
                      </a:r>
                    </a:p>
                    <a:p>
                      <a:r>
                        <a:rPr lang="en-US" sz="1400" dirty="0">
                          <a:latin typeface="+mn-lt"/>
                          <a:cs typeface="Arial" panose="020B0604020202020204" pitchFamily="34" charset="0"/>
                        </a:rPr>
                        <a:t>(12 months)</a:t>
                      </a:r>
                      <a:endParaRPr lang="en-US" sz="1400" dirty="0">
                        <a:solidFill>
                          <a:srgbClr val="0E262C"/>
                        </a:solidFill>
                        <a:latin typeface="+mn-lt"/>
                        <a:cs typeface="Arial" panose="020B0604020202020204" pitchFamily="34" charset="0"/>
                      </a:endParaRPr>
                    </a:p>
                  </a:txBody>
                  <a:tcPr marL="177908" marR="177908">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Freedom from serious adverse events associated with implant, the remedē system, or delivered therapy </a:t>
                      </a:r>
                      <a:endParaRPr lang="en-US" sz="1600" dirty="0">
                        <a:solidFill>
                          <a:srgbClr val="0E262C"/>
                        </a:solidFill>
                        <a:latin typeface="+mn-lt"/>
                        <a:cs typeface="Arial" panose="020B0604020202020204" pitchFamily="34" charset="0"/>
                      </a:endParaRPr>
                    </a:p>
                  </a:txBody>
                  <a:tcPr marL="177908" marR="177908">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mn-lt"/>
                          <a:cs typeface="Arial" panose="020B0604020202020204" pitchFamily="34" charset="0"/>
                        </a:rPr>
                        <a:t>Intention</a:t>
                      </a:r>
                      <a:r>
                        <a:rPr lang="en-US" sz="1600" baseline="0" dirty="0">
                          <a:latin typeface="+mn-lt"/>
                          <a:cs typeface="Arial" panose="020B0604020202020204" pitchFamily="34" charset="0"/>
                        </a:rPr>
                        <a:t> to Treat</a:t>
                      </a:r>
                      <a:endParaRPr lang="en-US" sz="1600" baseline="0" dirty="0">
                        <a:solidFill>
                          <a:srgbClr val="0E262C"/>
                        </a:solidFill>
                        <a:latin typeface="+mn-lt"/>
                        <a:cs typeface="Arial" panose="020B0604020202020204" pitchFamily="34" charset="0"/>
                      </a:endParaRPr>
                    </a:p>
                  </a:txBody>
                  <a:tcPr marL="177908" marR="177908">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1418044">
                <a:tc>
                  <a:txBody>
                    <a:bodyPr/>
                    <a:lstStyle/>
                    <a:p>
                      <a:r>
                        <a:rPr lang="en-US" sz="1600" b="1" dirty="0">
                          <a:latin typeface="+mn-lt"/>
                          <a:cs typeface="Arial" panose="020B0604020202020204" pitchFamily="34" charset="0"/>
                        </a:rPr>
                        <a:t>Secondary</a:t>
                      </a:r>
                      <a:r>
                        <a:rPr lang="en-US" sz="1600" b="1" baseline="0" dirty="0">
                          <a:latin typeface="+mn-lt"/>
                          <a:cs typeface="Arial" panose="020B0604020202020204" pitchFamily="34" charset="0"/>
                        </a:rPr>
                        <a:t> </a:t>
                      </a:r>
                      <a:r>
                        <a:rPr lang="en-US" sz="1600" b="1" dirty="0">
                          <a:latin typeface="+mn-lt"/>
                          <a:cs typeface="Arial" panose="020B0604020202020204" pitchFamily="34" charset="0"/>
                        </a:rPr>
                        <a:t>Hierarchical   </a:t>
                      </a:r>
                    </a:p>
                    <a:p>
                      <a:r>
                        <a:rPr lang="en-US" sz="1400" dirty="0">
                          <a:latin typeface="+mn-lt"/>
                          <a:cs typeface="Arial" panose="020B0604020202020204" pitchFamily="34" charset="0"/>
                        </a:rPr>
                        <a:t>(6 months)</a:t>
                      </a:r>
                      <a:endParaRPr lang="en-US" sz="1400" dirty="0">
                        <a:solidFill>
                          <a:srgbClr val="0E262C"/>
                        </a:solidFill>
                        <a:latin typeface="+mn-lt"/>
                        <a:cs typeface="Arial" panose="020B0604020202020204" pitchFamily="34" charset="0"/>
                      </a:endParaRPr>
                    </a:p>
                  </a:txBody>
                  <a:tcPr marL="177908" marR="177908">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4E4"/>
                    </a:solidFill>
                  </a:tcPr>
                </a:tc>
                <a:tc>
                  <a:txBody>
                    <a:bodyPr/>
                    <a:lstStyle/>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latin typeface="+mn-lt"/>
                          <a:cs typeface="Arial" panose="020B0604020202020204" pitchFamily="34" charset="0"/>
                        </a:rPr>
                        <a:t>Central Apnea</a:t>
                      </a:r>
                      <a:r>
                        <a:rPr lang="en-US" sz="1600" baseline="0" dirty="0">
                          <a:latin typeface="+mn-lt"/>
                          <a:cs typeface="Arial" panose="020B0604020202020204" pitchFamily="34" charset="0"/>
                        </a:rPr>
                        <a:t> Index (CAI)</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baseline="0" dirty="0">
                          <a:latin typeface="+mn-lt"/>
                          <a:cs typeface="Arial" panose="020B0604020202020204" pitchFamily="34" charset="0"/>
                        </a:rPr>
                        <a:t>Apnea Hypopnea Index (</a:t>
                      </a:r>
                      <a:r>
                        <a:rPr lang="en-US" sz="1600" dirty="0">
                          <a:latin typeface="+mn-lt"/>
                          <a:cs typeface="Arial" panose="020B0604020202020204" pitchFamily="34" charset="0"/>
                        </a:rPr>
                        <a:t>AHI)</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latin typeface="+mn-lt"/>
                          <a:cs typeface="Arial" panose="020B0604020202020204" pitchFamily="34" charset="0"/>
                        </a:rPr>
                        <a:t>Arousal Index (</a:t>
                      </a:r>
                      <a:r>
                        <a:rPr lang="en-US" sz="1600" dirty="0" err="1">
                          <a:latin typeface="+mn-lt"/>
                          <a:cs typeface="Arial" panose="020B0604020202020204" pitchFamily="34" charset="0"/>
                        </a:rPr>
                        <a:t>ArI</a:t>
                      </a:r>
                      <a:r>
                        <a:rPr lang="en-US" sz="1600" dirty="0">
                          <a:latin typeface="+mn-lt"/>
                          <a:cs typeface="Arial" panose="020B0604020202020204" pitchFamily="34" charset="0"/>
                        </a:rPr>
                        <a:t>)</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latin typeface="+mn-lt"/>
                          <a:cs typeface="Arial" panose="020B0604020202020204" pitchFamily="34" charset="0"/>
                        </a:rPr>
                        <a:t>Rapid Eye Movement (REM)</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latin typeface="+mn-lt"/>
                          <a:cs typeface="Arial" panose="020B0604020202020204" pitchFamily="34" charset="0"/>
                        </a:rPr>
                        <a:t>Patient Global Assessment (PGA)</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latin typeface="+mn-lt"/>
                          <a:cs typeface="Arial" panose="020B0604020202020204" pitchFamily="34" charset="0"/>
                        </a:rPr>
                        <a:t>Oxygen Desaturation Index 4% (ODI4)</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latin typeface="+mn-lt"/>
                          <a:cs typeface="Arial" panose="020B0604020202020204" pitchFamily="34" charset="0"/>
                        </a:rPr>
                        <a:t>Epworth Sleepiness Scale (ESS)</a:t>
                      </a:r>
                      <a:endParaRPr lang="en-US" sz="1600" dirty="0">
                        <a:solidFill>
                          <a:srgbClr val="0E262C"/>
                        </a:solidFill>
                        <a:latin typeface="+mn-lt"/>
                        <a:cs typeface="Arial" panose="020B0604020202020204" pitchFamily="34" charset="0"/>
                      </a:endParaRPr>
                    </a:p>
                  </a:txBody>
                  <a:tcPr marL="177908" marR="177908">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Per-p</a:t>
                      </a:r>
                      <a:r>
                        <a:rPr lang="en-US" sz="1600" baseline="0" dirty="0">
                          <a:latin typeface="+mn-lt"/>
                          <a:cs typeface="Arial" panose="020B0604020202020204" pitchFamily="34" charset="0"/>
                        </a:rPr>
                        <a:t>rotocol</a:t>
                      </a:r>
                      <a:endParaRPr lang="en-US" sz="1600" dirty="0">
                        <a:solidFill>
                          <a:srgbClr val="0E262C"/>
                        </a:solidFill>
                        <a:latin typeface="+mn-lt"/>
                        <a:cs typeface="Arial" panose="020B0604020202020204" pitchFamily="34" charset="0"/>
                      </a:endParaRPr>
                    </a:p>
                  </a:txBody>
                  <a:tcPr marL="177908" marR="177908">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E4E4"/>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82029" y="6093856"/>
            <a:ext cx="8534400" cy="246221"/>
          </a:xfrm>
          <a:prstGeom prst="rect">
            <a:avLst/>
          </a:prstGeom>
          <a:noFill/>
        </p:spPr>
        <p:txBody>
          <a:bodyPr wrap="square" rtlCol="0">
            <a:spAutoFit/>
          </a:bodyPr>
          <a:lstStyle/>
          <a:p>
            <a:r>
              <a:rPr lang="en-US" sz="1000" dirty="0"/>
              <a:t>Costanzo MR, et al., J Card Fail. 2015;21:892-902.</a:t>
            </a:r>
          </a:p>
        </p:txBody>
      </p:sp>
      <p:sp>
        <p:nvSpPr>
          <p:cNvPr id="5" name="Rectangle 4"/>
          <p:cNvSpPr/>
          <p:nvPr/>
        </p:nvSpPr>
        <p:spPr>
          <a:xfrm>
            <a:off x="817091" y="1117738"/>
            <a:ext cx="10306180" cy="1461939"/>
          </a:xfrm>
          <a:prstGeom prst="rect">
            <a:avLst/>
          </a:prstGeom>
        </p:spPr>
        <p:txBody>
          <a:bodyPr wrap="square">
            <a:spAutoFit/>
          </a:bodyPr>
          <a:lstStyle/>
          <a:p>
            <a:pPr marL="342900" indent="-342900">
              <a:buFont typeface="Arial" panose="020B0604020202020204" pitchFamily="34" charset="0"/>
              <a:buChar char="•"/>
            </a:pPr>
            <a:r>
              <a:rPr lang="en-US" b="1" dirty="0"/>
              <a:t>Prospective, multi-center, randomized </a:t>
            </a:r>
            <a:r>
              <a:rPr lang="en-US" dirty="0"/>
              <a:t>controlled trial </a:t>
            </a:r>
          </a:p>
          <a:p>
            <a:pPr marL="342900" indent="-342900">
              <a:spcBef>
                <a:spcPts val="600"/>
              </a:spcBef>
              <a:buFont typeface="Arial" panose="020B0604020202020204" pitchFamily="34" charset="0"/>
              <a:buChar char="•"/>
            </a:pPr>
            <a:r>
              <a:rPr lang="en-US" b="1" dirty="0"/>
              <a:t>Baseline criteria for moderate to severe CSA </a:t>
            </a:r>
            <a:r>
              <a:rPr lang="en-US" dirty="0"/>
              <a:t>was based on PSGs </a:t>
            </a:r>
            <a:r>
              <a:rPr lang="en-US" b="1" dirty="0"/>
              <a:t>scored by a blinded core laboratory </a:t>
            </a:r>
          </a:p>
          <a:p>
            <a:pPr marL="801688" lvl="2" indent="-342900">
              <a:buFont typeface="Arial" panose="020B0604020202020204" pitchFamily="34" charset="0"/>
              <a:buChar char="•"/>
            </a:pPr>
            <a:r>
              <a:rPr lang="en-US" sz="1600" dirty="0"/>
              <a:t>AHI  ≥ 20</a:t>
            </a:r>
          </a:p>
          <a:p>
            <a:pPr marL="801688" lvl="2" indent="-342900">
              <a:buFont typeface="Arial" panose="020B0604020202020204" pitchFamily="34" charset="0"/>
              <a:buChar char="•"/>
            </a:pPr>
            <a:r>
              <a:rPr lang="en-US" sz="1600" dirty="0"/>
              <a:t>CAI at least 50% of all apneas with at least 30 central apnea events</a:t>
            </a:r>
          </a:p>
          <a:p>
            <a:pPr marL="801688" lvl="2" indent="-342900">
              <a:buFont typeface="Arial" panose="020B0604020202020204" pitchFamily="34" charset="0"/>
              <a:buChar char="•"/>
            </a:pPr>
            <a:r>
              <a:rPr lang="en-US" sz="1600" dirty="0"/>
              <a:t>Obstructive Apnea Index  ≤ 20% of the total AHI</a:t>
            </a:r>
          </a:p>
        </p:txBody>
      </p:sp>
      <p:sp>
        <p:nvSpPr>
          <p:cNvPr id="9" name="Slide Number Placeholder 6"/>
          <p:cNvSpPr txBox="1">
            <a:spLocks/>
          </p:cNvSpPr>
          <p:nvPr/>
        </p:nvSpPr>
        <p:spPr>
          <a:xfrm>
            <a:off x="9251183" y="6548656"/>
            <a:ext cx="2743200" cy="200106"/>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1E0187-46F1-1547-A62C-EF06226854A1}" type="slidenum">
              <a:rPr lang="en-US" b="0" smtClean="0">
                <a:solidFill>
                  <a:schemeClr val="tx1">
                    <a:lumMod val="50000"/>
                    <a:lumOff val="50000"/>
                  </a:schemeClr>
                </a:solidFill>
              </a:rPr>
              <a:pPr algn="r"/>
              <a:t>33</a:t>
            </a:fld>
            <a:endParaRPr lang="en-US" b="0" dirty="0">
              <a:solidFill>
                <a:schemeClr val="tx1">
                  <a:lumMod val="50000"/>
                  <a:lumOff val="50000"/>
                </a:schemeClr>
              </a:solidFill>
            </a:endParaRPr>
          </a:p>
        </p:txBody>
      </p:sp>
      <p:sp>
        <p:nvSpPr>
          <p:cNvPr id="7" name="Slide Number Placeholder 6">
            <a:extLst>
              <a:ext uri="{FF2B5EF4-FFF2-40B4-BE49-F238E27FC236}">
                <a16:creationId xmlns:a16="http://schemas.microsoft.com/office/drawing/2014/main" id="{4B4B5972-6141-EAF8-ED2C-11D3424B227B}"/>
              </a:ext>
            </a:extLst>
          </p:cNvPr>
          <p:cNvSpPr>
            <a:spLocks noGrp="1"/>
          </p:cNvSpPr>
          <p:nvPr>
            <p:ph type="sldNum" sz="quarter" idx="12"/>
          </p:nvPr>
        </p:nvSpPr>
        <p:spPr/>
        <p:txBody>
          <a:bodyPr/>
          <a:lstStyle/>
          <a:p>
            <a:fld id="{21D51F98-DEF0-4E23-AE94-24E7CFC19B28}" type="slidenum">
              <a:rPr lang="en-US" smtClean="0"/>
              <a:t>33</a:t>
            </a:fld>
            <a:endParaRPr lang="en-US"/>
          </a:p>
        </p:txBody>
      </p:sp>
      <p:sp>
        <p:nvSpPr>
          <p:cNvPr id="10" name="Footer Placeholder 5">
            <a:extLst>
              <a:ext uri="{FF2B5EF4-FFF2-40B4-BE49-F238E27FC236}">
                <a16:creationId xmlns:a16="http://schemas.microsoft.com/office/drawing/2014/main" id="{9A0A9186-70F9-D979-15BA-DFC93249E3BF}"/>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562876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6" name="Object 5"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800" b="1" dirty="0">
              <a:latin typeface="Calibri Light" panose="020F0302020204030204" pitchFamily="34" charset="0"/>
              <a:ea typeface="+mj-ea"/>
              <a:cs typeface="+mj-cs"/>
              <a:sym typeface="Calibri Light" panose="020F0302020204030204" pitchFamily="34" charset="0"/>
            </a:endParaRPr>
          </a:p>
        </p:txBody>
      </p:sp>
      <p:sp>
        <p:nvSpPr>
          <p:cNvPr id="5" name="Title 4"/>
          <p:cNvSpPr>
            <a:spLocks noGrp="1"/>
          </p:cNvSpPr>
          <p:nvPr>
            <p:ph type="title" idx="4294967295"/>
          </p:nvPr>
        </p:nvSpPr>
        <p:spPr>
          <a:xfrm>
            <a:off x="287336" y="137190"/>
            <a:ext cx="11617325" cy="828675"/>
          </a:xfrm>
        </p:spPr>
        <p:txBody>
          <a:bodyPr>
            <a:noAutofit/>
          </a:bodyPr>
          <a:lstStyle/>
          <a:p>
            <a:pPr>
              <a:defRPr/>
            </a:pPr>
            <a:r>
              <a:rPr lang="en-US" sz="2400" b="1" dirty="0">
                <a:solidFill>
                  <a:schemeClr val="accent2"/>
                </a:solidFill>
                <a:latin typeface="+mn-lt"/>
              </a:rPr>
              <a:t>In the pivotal RCT, the rem</a:t>
            </a:r>
            <a:r>
              <a:rPr lang="en-US" sz="2400" dirty="0">
                <a:solidFill>
                  <a:schemeClr val="accent2"/>
                </a:solidFill>
                <a:latin typeface="+mn-lt"/>
              </a:rPr>
              <a:t>edē</a:t>
            </a:r>
            <a:r>
              <a:rPr lang="en-US" sz="2400" b="1" dirty="0">
                <a:solidFill>
                  <a:schemeClr val="accent2"/>
                </a:solidFill>
                <a:latin typeface="+mn-lt"/>
              </a:rPr>
              <a:t> System demonstrated clinically meaningful improvements in sleep, sleep apnea and quality of life</a:t>
            </a:r>
          </a:p>
        </p:txBody>
      </p:sp>
      <p:sp>
        <p:nvSpPr>
          <p:cNvPr id="3" name="Rectangle 2"/>
          <p:cNvSpPr/>
          <p:nvPr/>
        </p:nvSpPr>
        <p:spPr>
          <a:xfrm>
            <a:off x="7849606" y="5836845"/>
            <a:ext cx="4450702" cy="461665"/>
          </a:xfrm>
          <a:prstGeom prst="rect">
            <a:avLst/>
          </a:prstGeom>
        </p:spPr>
        <p:txBody>
          <a:bodyPr wrap="square">
            <a:spAutoFit/>
          </a:bodyPr>
          <a:lstStyle/>
          <a:p>
            <a:r>
              <a:rPr lang="en-US" sz="800" dirty="0"/>
              <a:t>Δ Fisher’s Exact Test. </a:t>
            </a:r>
          </a:p>
          <a:p>
            <a:r>
              <a:rPr lang="en-US" sz="800" dirty="0"/>
              <a:t>† Mann-Whitney test for difference in change from baseline between groups. </a:t>
            </a:r>
          </a:p>
          <a:p>
            <a:r>
              <a:rPr lang="en-US" sz="800" dirty="0"/>
              <a:t>‡ t-test for difference in change from baseline between groups.</a:t>
            </a:r>
          </a:p>
        </p:txBody>
      </p:sp>
      <p:grpSp>
        <p:nvGrpSpPr>
          <p:cNvPr id="7" name="Group 6"/>
          <p:cNvGrpSpPr/>
          <p:nvPr/>
        </p:nvGrpSpPr>
        <p:grpSpPr>
          <a:xfrm>
            <a:off x="394384" y="1005125"/>
            <a:ext cx="11530899" cy="4678180"/>
            <a:chOff x="984595" y="1265898"/>
            <a:chExt cx="10657302" cy="4270632"/>
          </a:xfrm>
        </p:grpSpPr>
        <p:sp>
          <p:nvSpPr>
            <p:cNvPr id="83" name="Rectangle 82"/>
            <p:cNvSpPr/>
            <p:nvPr/>
          </p:nvSpPr>
          <p:spPr>
            <a:xfrm>
              <a:off x="984595" y="1306422"/>
              <a:ext cx="10657302" cy="4230108"/>
            </a:xfrm>
            <a:prstGeom prst="rect">
              <a:avLst/>
            </a:prstGeom>
            <a:solidFill>
              <a:schemeClr val="bg1"/>
            </a:solidFill>
            <a:ln w="19050">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Rectangle 14"/>
            <p:cNvSpPr/>
            <p:nvPr/>
          </p:nvSpPr>
          <p:spPr>
            <a:xfrm>
              <a:off x="4512852" y="1274925"/>
              <a:ext cx="2809397" cy="276458"/>
            </a:xfrm>
            <a:prstGeom prst="rect">
              <a:avLst/>
            </a:prstGeom>
          </p:spPr>
          <p:txBody>
            <a:bodyPr wrap="square">
              <a:spAutoFit/>
            </a:bodyPr>
            <a:lstStyle/>
            <a:p>
              <a:pPr>
                <a:lnSpc>
                  <a:spcPct val="105000"/>
                </a:lnSpc>
                <a:spcBef>
                  <a:spcPts val="1200"/>
                </a:spcBef>
                <a:buClr>
                  <a:srgbClr val="003F4C"/>
                </a:buClr>
              </a:pPr>
              <a:r>
                <a:rPr lang="en-US" sz="1400" b="1" dirty="0"/>
                <a:t>Change from baseline</a:t>
              </a:r>
              <a:endParaRPr lang="en-US" sz="1400" dirty="0">
                <a:solidFill>
                  <a:schemeClr val="bg1">
                    <a:lumMod val="50000"/>
                  </a:schemeClr>
                </a:solidFill>
              </a:endParaRPr>
            </a:p>
          </p:txBody>
        </p:sp>
        <p:cxnSp>
          <p:nvCxnSpPr>
            <p:cNvPr id="16" name="Straight Connector 15"/>
            <p:cNvCxnSpPr/>
            <p:nvPr/>
          </p:nvCxnSpPr>
          <p:spPr>
            <a:xfrm>
              <a:off x="4614122" y="1518604"/>
              <a:ext cx="268122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461069" y="1265898"/>
              <a:ext cx="2809397" cy="276458"/>
            </a:xfrm>
            <a:prstGeom prst="rect">
              <a:avLst/>
            </a:prstGeom>
          </p:spPr>
          <p:txBody>
            <a:bodyPr wrap="square">
              <a:spAutoFit/>
            </a:bodyPr>
            <a:lstStyle/>
            <a:p>
              <a:pPr>
                <a:lnSpc>
                  <a:spcPct val="105000"/>
                </a:lnSpc>
                <a:spcBef>
                  <a:spcPts val="1200"/>
                </a:spcBef>
                <a:buClr>
                  <a:srgbClr val="003F4C"/>
                </a:buClr>
              </a:pPr>
              <a:r>
                <a:rPr lang="en-US" sz="1400" b="1" dirty="0"/>
                <a:t>Between group difference</a:t>
              </a:r>
              <a:endParaRPr lang="en-US" sz="1400" dirty="0">
                <a:solidFill>
                  <a:schemeClr val="bg1">
                    <a:lumMod val="50000"/>
                  </a:schemeClr>
                </a:solidFill>
              </a:endParaRPr>
            </a:p>
          </p:txBody>
        </p:sp>
        <p:cxnSp>
          <p:nvCxnSpPr>
            <p:cNvPr id="39" name="Straight Connector 38"/>
            <p:cNvCxnSpPr/>
            <p:nvPr/>
          </p:nvCxnSpPr>
          <p:spPr>
            <a:xfrm>
              <a:off x="7478596" y="1518603"/>
              <a:ext cx="209433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22906" y="1518978"/>
              <a:ext cx="1918855" cy="276458"/>
            </a:xfrm>
            <a:prstGeom prst="rect">
              <a:avLst/>
            </a:prstGeom>
          </p:spPr>
          <p:txBody>
            <a:bodyPr wrap="square">
              <a:spAutoFit/>
            </a:bodyPr>
            <a:lstStyle/>
            <a:p>
              <a:pPr>
                <a:lnSpc>
                  <a:spcPct val="105000"/>
                </a:lnSpc>
                <a:spcBef>
                  <a:spcPts val="1200"/>
                </a:spcBef>
                <a:buClr>
                  <a:srgbClr val="003F4C"/>
                </a:buClr>
              </a:pPr>
              <a:r>
                <a:rPr lang="en-US" sz="1400" b="1" dirty="0"/>
                <a:t>Endpoint</a:t>
              </a:r>
              <a:endParaRPr lang="en-US" sz="1400" dirty="0">
                <a:solidFill>
                  <a:schemeClr val="bg1">
                    <a:lumMod val="50000"/>
                  </a:schemeClr>
                </a:solidFill>
              </a:endParaRPr>
            </a:p>
          </p:txBody>
        </p:sp>
        <p:cxnSp>
          <p:nvCxnSpPr>
            <p:cNvPr id="13" name="Straight Connector 12"/>
            <p:cNvCxnSpPr/>
            <p:nvPr/>
          </p:nvCxnSpPr>
          <p:spPr>
            <a:xfrm>
              <a:off x="2351386" y="1811263"/>
              <a:ext cx="189037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322905" y="1854967"/>
              <a:ext cx="2165928" cy="276458"/>
            </a:xfrm>
            <a:prstGeom prst="rect">
              <a:avLst/>
            </a:prstGeom>
          </p:spPr>
          <p:txBody>
            <a:bodyPr wrap="square">
              <a:spAutoFit/>
            </a:bodyPr>
            <a:lstStyle/>
            <a:p>
              <a:pPr>
                <a:lnSpc>
                  <a:spcPct val="105000"/>
                </a:lnSpc>
                <a:spcBef>
                  <a:spcPts val="1200"/>
                </a:spcBef>
                <a:buClr>
                  <a:srgbClr val="003F4C"/>
                </a:buClr>
              </a:pPr>
              <a:r>
                <a:rPr lang="en-US" sz="1400" b="1" dirty="0"/>
                <a:t>&gt;50% reduction in AHI</a:t>
              </a:r>
              <a:r>
                <a:rPr lang="en-US" sz="1400" b="1" baseline="30000" dirty="0"/>
                <a:t>1</a:t>
              </a:r>
              <a:endParaRPr lang="en-US" sz="1400" b="1" dirty="0">
                <a:solidFill>
                  <a:schemeClr val="bg1">
                    <a:lumMod val="50000"/>
                  </a:schemeClr>
                </a:solidFill>
              </a:endParaRPr>
            </a:p>
          </p:txBody>
        </p:sp>
        <p:sp>
          <p:nvSpPr>
            <p:cNvPr id="21" name="Rectangle 20"/>
            <p:cNvSpPr/>
            <p:nvPr/>
          </p:nvSpPr>
          <p:spPr>
            <a:xfrm>
              <a:off x="2308494" y="2184062"/>
              <a:ext cx="1918855" cy="1030143"/>
            </a:xfrm>
            <a:prstGeom prst="rect">
              <a:avLst/>
            </a:prstGeom>
          </p:spPr>
          <p:txBody>
            <a:bodyPr wrap="square">
              <a:spAutoFit/>
            </a:bodyPr>
            <a:lstStyle/>
            <a:p>
              <a:pPr>
                <a:buClr>
                  <a:srgbClr val="003F4C"/>
                </a:buClr>
              </a:pPr>
              <a:r>
                <a:rPr lang="en-US" sz="1200" b="1" dirty="0"/>
                <a:t>CAI (events/</a:t>
              </a:r>
              <a:r>
                <a:rPr lang="en-US" sz="1200" b="1" dirty="0" err="1"/>
                <a:t>hr</a:t>
              </a:r>
              <a:r>
                <a:rPr lang="en-US" sz="1200" b="1" dirty="0"/>
                <a:t>)</a:t>
              </a:r>
            </a:p>
            <a:p>
              <a:pPr>
                <a:buClr>
                  <a:srgbClr val="003F4C"/>
                </a:buClr>
              </a:pPr>
              <a:r>
                <a:rPr lang="en-US" sz="1100" b="1" dirty="0">
                  <a:solidFill>
                    <a:schemeClr val="tx1">
                      <a:lumMod val="65000"/>
                      <a:lumOff val="35000"/>
                    </a:schemeClr>
                  </a:solidFill>
                </a:rPr>
                <a:t>Central Apnea Index</a:t>
              </a:r>
            </a:p>
            <a:p>
              <a:pPr>
                <a:lnSpc>
                  <a:spcPct val="105000"/>
                </a:lnSpc>
                <a:spcBef>
                  <a:spcPts val="1200"/>
                </a:spcBef>
                <a:buClr>
                  <a:srgbClr val="003F4C"/>
                </a:buClr>
              </a:pPr>
              <a:endParaRPr lang="en-US" sz="1200" b="1" dirty="0"/>
            </a:p>
            <a:p>
              <a:pPr>
                <a:lnSpc>
                  <a:spcPct val="105000"/>
                </a:lnSpc>
                <a:spcBef>
                  <a:spcPts val="1200"/>
                </a:spcBef>
                <a:buClr>
                  <a:srgbClr val="003F4C"/>
                </a:buClr>
              </a:pPr>
              <a:endParaRPr lang="en-US" sz="1200" b="1" dirty="0">
                <a:solidFill>
                  <a:schemeClr val="bg1">
                    <a:lumMod val="50000"/>
                  </a:schemeClr>
                </a:solidFill>
              </a:endParaRPr>
            </a:p>
          </p:txBody>
        </p:sp>
        <p:sp>
          <p:nvSpPr>
            <p:cNvPr id="22" name="Rectangle 21"/>
            <p:cNvSpPr/>
            <p:nvPr/>
          </p:nvSpPr>
          <p:spPr>
            <a:xfrm>
              <a:off x="2304672" y="2560797"/>
              <a:ext cx="1918855" cy="768145"/>
            </a:xfrm>
            <a:prstGeom prst="rect">
              <a:avLst/>
            </a:prstGeom>
          </p:spPr>
          <p:txBody>
            <a:bodyPr wrap="square">
              <a:spAutoFit/>
            </a:bodyPr>
            <a:lstStyle/>
            <a:p>
              <a:pPr>
                <a:buClr>
                  <a:srgbClr val="003F4C"/>
                </a:buClr>
              </a:pPr>
              <a:r>
                <a:rPr lang="en-US" sz="1400" b="1" dirty="0"/>
                <a:t>AHI (events/</a:t>
              </a:r>
              <a:r>
                <a:rPr lang="en-US" sz="1400" b="1" dirty="0" err="1"/>
                <a:t>hr</a:t>
              </a:r>
              <a:r>
                <a:rPr lang="en-US" sz="1400" b="1" dirty="0"/>
                <a:t>)</a:t>
              </a:r>
            </a:p>
            <a:p>
              <a:pPr>
                <a:buClr>
                  <a:srgbClr val="003F4C"/>
                </a:buClr>
              </a:pPr>
              <a:r>
                <a:rPr lang="en-US" sz="1100" b="1" dirty="0">
                  <a:solidFill>
                    <a:schemeClr val="tx1">
                      <a:lumMod val="65000"/>
                      <a:lumOff val="35000"/>
                    </a:schemeClr>
                  </a:solidFill>
                </a:rPr>
                <a:t>Apnea Hypopnea Index</a:t>
              </a:r>
            </a:p>
            <a:p>
              <a:pPr>
                <a:lnSpc>
                  <a:spcPct val="105000"/>
                </a:lnSpc>
                <a:spcBef>
                  <a:spcPts val="1200"/>
                </a:spcBef>
                <a:buClr>
                  <a:srgbClr val="003F4C"/>
                </a:buClr>
              </a:pPr>
              <a:endParaRPr lang="en-US" sz="1400" b="1" dirty="0">
                <a:solidFill>
                  <a:schemeClr val="bg1">
                    <a:lumMod val="50000"/>
                  </a:schemeClr>
                </a:solidFill>
              </a:endParaRPr>
            </a:p>
          </p:txBody>
        </p:sp>
        <p:sp>
          <p:nvSpPr>
            <p:cNvPr id="23" name="Rectangle 22"/>
            <p:cNvSpPr/>
            <p:nvPr/>
          </p:nvSpPr>
          <p:spPr>
            <a:xfrm>
              <a:off x="2313789" y="2943838"/>
              <a:ext cx="1918855" cy="449543"/>
            </a:xfrm>
            <a:prstGeom prst="rect">
              <a:avLst/>
            </a:prstGeom>
          </p:spPr>
          <p:txBody>
            <a:bodyPr wrap="square">
              <a:spAutoFit/>
            </a:bodyPr>
            <a:lstStyle/>
            <a:p>
              <a:pPr>
                <a:buClr>
                  <a:srgbClr val="003F4C"/>
                </a:buClr>
              </a:pPr>
              <a:r>
                <a:rPr lang="en-US" sz="1400" b="1" dirty="0" err="1"/>
                <a:t>ArI</a:t>
              </a:r>
              <a:r>
                <a:rPr lang="en-US" sz="1400" b="1" dirty="0"/>
                <a:t> (events/</a:t>
              </a:r>
              <a:r>
                <a:rPr lang="en-US" sz="1400" b="1" dirty="0" err="1"/>
                <a:t>hr</a:t>
              </a:r>
              <a:r>
                <a:rPr lang="en-US" sz="1400" b="1" dirty="0"/>
                <a:t>)</a:t>
              </a:r>
            </a:p>
            <a:p>
              <a:pPr>
                <a:buClr>
                  <a:srgbClr val="003F4C"/>
                </a:buClr>
              </a:pPr>
              <a:r>
                <a:rPr lang="en-US" sz="1100" b="1" dirty="0">
                  <a:solidFill>
                    <a:schemeClr val="tx1">
                      <a:lumMod val="65000"/>
                      <a:lumOff val="35000"/>
                    </a:schemeClr>
                  </a:solidFill>
                </a:rPr>
                <a:t>Arousals</a:t>
              </a:r>
              <a:endParaRPr lang="en-US" sz="1400" b="1" dirty="0">
                <a:solidFill>
                  <a:schemeClr val="tx1">
                    <a:lumMod val="65000"/>
                    <a:lumOff val="35000"/>
                  </a:schemeClr>
                </a:solidFill>
              </a:endParaRPr>
            </a:p>
          </p:txBody>
        </p:sp>
        <p:sp>
          <p:nvSpPr>
            <p:cNvPr id="24" name="Rectangle 23"/>
            <p:cNvSpPr/>
            <p:nvPr/>
          </p:nvSpPr>
          <p:spPr>
            <a:xfrm>
              <a:off x="2322906" y="3369595"/>
              <a:ext cx="1918855" cy="276458"/>
            </a:xfrm>
            <a:prstGeom prst="rect">
              <a:avLst/>
            </a:prstGeom>
          </p:spPr>
          <p:txBody>
            <a:bodyPr wrap="square">
              <a:spAutoFit/>
            </a:bodyPr>
            <a:lstStyle/>
            <a:p>
              <a:pPr>
                <a:lnSpc>
                  <a:spcPct val="105000"/>
                </a:lnSpc>
                <a:spcBef>
                  <a:spcPts val="1200"/>
                </a:spcBef>
                <a:buClr>
                  <a:srgbClr val="003F4C"/>
                </a:buClr>
              </a:pPr>
              <a:r>
                <a:rPr lang="en-US" sz="1400" b="1" dirty="0"/>
                <a:t>% of sleep in REM</a:t>
              </a:r>
              <a:endParaRPr lang="en-US" sz="1400" b="1" dirty="0">
                <a:solidFill>
                  <a:schemeClr val="bg1">
                    <a:lumMod val="50000"/>
                  </a:schemeClr>
                </a:solidFill>
              </a:endParaRPr>
            </a:p>
          </p:txBody>
        </p:sp>
        <p:sp>
          <p:nvSpPr>
            <p:cNvPr id="27" name="Rectangle 26"/>
            <p:cNvSpPr/>
            <p:nvPr/>
          </p:nvSpPr>
          <p:spPr>
            <a:xfrm>
              <a:off x="2322906" y="4664839"/>
              <a:ext cx="1918855" cy="455572"/>
            </a:xfrm>
            <a:prstGeom prst="rect">
              <a:avLst/>
            </a:prstGeom>
          </p:spPr>
          <p:txBody>
            <a:bodyPr wrap="square">
              <a:spAutoFit/>
            </a:bodyPr>
            <a:lstStyle/>
            <a:p>
              <a:pPr>
                <a:lnSpc>
                  <a:spcPct val="105000"/>
                </a:lnSpc>
                <a:buClr>
                  <a:srgbClr val="003F4C"/>
                </a:buClr>
              </a:pPr>
              <a:r>
                <a:rPr lang="en-US" sz="1400" b="1" dirty="0"/>
                <a:t>QOL – ESS</a:t>
              </a:r>
              <a:r>
                <a:rPr lang="en-US" sz="1400" b="1" baseline="30000" dirty="0"/>
                <a:t>3</a:t>
              </a:r>
            </a:p>
            <a:p>
              <a:pPr>
                <a:lnSpc>
                  <a:spcPct val="105000"/>
                </a:lnSpc>
                <a:buClr>
                  <a:srgbClr val="003F4C"/>
                </a:buClr>
              </a:pPr>
              <a:r>
                <a:rPr lang="en-US" sz="1100" b="1" dirty="0">
                  <a:solidFill>
                    <a:schemeClr val="bg2">
                      <a:lumMod val="25000"/>
                    </a:schemeClr>
                  </a:solidFill>
                </a:rPr>
                <a:t>Epworth Sleepiness Score</a:t>
              </a:r>
              <a:endParaRPr lang="en-US" sz="1100" b="1" baseline="30000" dirty="0">
                <a:solidFill>
                  <a:schemeClr val="bg2">
                    <a:lumMod val="25000"/>
                  </a:schemeClr>
                </a:solidFill>
              </a:endParaRPr>
            </a:p>
          </p:txBody>
        </p:sp>
        <p:sp>
          <p:nvSpPr>
            <p:cNvPr id="30" name="Rectangle 29"/>
            <p:cNvSpPr/>
            <p:nvPr/>
          </p:nvSpPr>
          <p:spPr>
            <a:xfrm>
              <a:off x="4518919" y="1519957"/>
              <a:ext cx="1482319" cy="276458"/>
            </a:xfrm>
            <a:prstGeom prst="rect">
              <a:avLst/>
            </a:prstGeom>
          </p:spPr>
          <p:txBody>
            <a:bodyPr wrap="square">
              <a:spAutoFit/>
            </a:bodyPr>
            <a:lstStyle/>
            <a:p>
              <a:pPr>
                <a:lnSpc>
                  <a:spcPct val="105000"/>
                </a:lnSpc>
                <a:buClr>
                  <a:srgbClr val="003F4C"/>
                </a:buClr>
              </a:pPr>
              <a:r>
                <a:rPr lang="en-US" sz="1400" b="1" dirty="0"/>
                <a:t>Treatment</a:t>
              </a:r>
              <a:endParaRPr lang="en-US" sz="1400" dirty="0">
                <a:solidFill>
                  <a:schemeClr val="bg1">
                    <a:lumMod val="50000"/>
                  </a:schemeClr>
                </a:solidFill>
              </a:endParaRPr>
            </a:p>
          </p:txBody>
        </p:sp>
        <p:cxnSp>
          <p:nvCxnSpPr>
            <p:cNvPr id="31" name="Straight Connector 30"/>
            <p:cNvCxnSpPr/>
            <p:nvPr/>
          </p:nvCxnSpPr>
          <p:spPr>
            <a:xfrm>
              <a:off x="4560617" y="1811262"/>
              <a:ext cx="12941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894957" y="1520029"/>
              <a:ext cx="1669476" cy="276458"/>
            </a:xfrm>
            <a:prstGeom prst="rect">
              <a:avLst/>
            </a:prstGeom>
          </p:spPr>
          <p:txBody>
            <a:bodyPr wrap="square">
              <a:spAutoFit/>
            </a:bodyPr>
            <a:lstStyle/>
            <a:p>
              <a:pPr>
                <a:lnSpc>
                  <a:spcPct val="105000"/>
                </a:lnSpc>
                <a:buClr>
                  <a:srgbClr val="003F4C"/>
                </a:buClr>
              </a:pPr>
              <a:r>
                <a:rPr lang="en-US" sz="1400" b="1" dirty="0"/>
                <a:t>Control</a:t>
              </a:r>
              <a:endParaRPr lang="en-US" sz="1400" dirty="0">
                <a:solidFill>
                  <a:schemeClr val="bg1">
                    <a:lumMod val="50000"/>
                  </a:schemeClr>
                </a:solidFill>
              </a:endParaRPr>
            </a:p>
          </p:txBody>
        </p:sp>
        <p:cxnSp>
          <p:nvCxnSpPr>
            <p:cNvPr id="36" name="Straight Connector 35"/>
            <p:cNvCxnSpPr/>
            <p:nvPr/>
          </p:nvCxnSpPr>
          <p:spPr>
            <a:xfrm>
              <a:off x="5989061" y="1811262"/>
              <a:ext cx="12941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484598" y="1536346"/>
              <a:ext cx="1335810" cy="276458"/>
            </a:xfrm>
            <a:prstGeom prst="rect">
              <a:avLst/>
            </a:prstGeom>
          </p:spPr>
          <p:txBody>
            <a:bodyPr wrap="square">
              <a:spAutoFit/>
            </a:bodyPr>
            <a:lstStyle/>
            <a:p>
              <a:pPr>
                <a:lnSpc>
                  <a:spcPct val="105000"/>
                </a:lnSpc>
                <a:buClr>
                  <a:srgbClr val="003F4C"/>
                </a:buClr>
              </a:pPr>
              <a:r>
                <a:rPr lang="en-US" sz="1400" b="1" dirty="0"/>
                <a:t>Difference</a:t>
              </a:r>
              <a:endParaRPr lang="en-US" sz="1400" dirty="0">
                <a:solidFill>
                  <a:schemeClr val="bg1">
                    <a:lumMod val="50000"/>
                  </a:schemeClr>
                </a:solidFill>
              </a:endParaRPr>
            </a:p>
          </p:txBody>
        </p:sp>
        <p:cxnSp>
          <p:nvCxnSpPr>
            <p:cNvPr id="41" name="Straight Connector 40"/>
            <p:cNvCxnSpPr/>
            <p:nvPr/>
          </p:nvCxnSpPr>
          <p:spPr>
            <a:xfrm>
              <a:off x="7526296" y="1811262"/>
              <a:ext cx="12941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872812" y="1529198"/>
              <a:ext cx="1335810" cy="276458"/>
            </a:xfrm>
            <a:prstGeom prst="rect">
              <a:avLst/>
            </a:prstGeom>
          </p:spPr>
          <p:txBody>
            <a:bodyPr wrap="square">
              <a:spAutoFit/>
            </a:bodyPr>
            <a:lstStyle/>
            <a:p>
              <a:pPr>
                <a:lnSpc>
                  <a:spcPct val="105000"/>
                </a:lnSpc>
                <a:buClr>
                  <a:srgbClr val="003F4C"/>
                </a:buClr>
              </a:pPr>
              <a:r>
                <a:rPr lang="en-US" sz="1400" b="1" dirty="0"/>
                <a:t>p-value</a:t>
              </a:r>
              <a:endParaRPr lang="en-US" sz="1400" dirty="0">
                <a:solidFill>
                  <a:schemeClr val="bg1">
                    <a:lumMod val="50000"/>
                  </a:schemeClr>
                </a:solidFill>
              </a:endParaRPr>
            </a:p>
          </p:txBody>
        </p:sp>
        <p:cxnSp>
          <p:nvCxnSpPr>
            <p:cNvPr id="43" name="Straight Connector 42"/>
            <p:cNvCxnSpPr/>
            <p:nvPr/>
          </p:nvCxnSpPr>
          <p:spPr>
            <a:xfrm>
              <a:off x="8966917" y="1811263"/>
              <a:ext cx="70722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586174" y="2233623"/>
              <a:ext cx="1188720" cy="274701"/>
            </a:xfrm>
            <a:prstGeom prst="rect">
              <a:avLst/>
            </a:prstGeom>
          </p:spPr>
          <p:txBody>
            <a:bodyPr wrap="square">
              <a:spAutoFit/>
            </a:bodyPr>
            <a:lstStyle/>
            <a:p>
              <a:pPr>
                <a:lnSpc>
                  <a:spcPct val="105000"/>
                </a:lnSpc>
                <a:spcBef>
                  <a:spcPts val="1200"/>
                </a:spcBef>
                <a:buClr>
                  <a:srgbClr val="003F4C"/>
                </a:buClr>
              </a:pPr>
              <a:r>
                <a:rPr lang="en-US" sz="1400" dirty="0"/>
                <a:t>-25.7 ± 18.0</a:t>
              </a:r>
              <a:endParaRPr lang="en-US" sz="1400" dirty="0">
                <a:solidFill>
                  <a:schemeClr val="bg1">
                    <a:lumMod val="50000"/>
                  </a:schemeClr>
                </a:solidFill>
              </a:endParaRPr>
            </a:p>
          </p:txBody>
        </p:sp>
        <p:sp>
          <p:nvSpPr>
            <p:cNvPr id="46" name="Rectangle 45"/>
            <p:cNvSpPr/>
            <p:nvPr/>
          </p:nvSpPr>
          <p:spPr>
            <a:xfrm>
              <a:off x="4586174" y="2612281"/>
              <a:ext cx="1188720" cy="274701"/>
            </a:xfrm>
            <a:prstGeom prst="rect">
              <a:avLst/>
            </a:prstGeom>
          </p:spPr>
          <p:txBody>
            <a:bodyPr wrap="square">
              <a:spAutoFit/>
            </a:bodyPr>
            <a:lstStyle/>
            <a:p>
              <a:pPr>
                <a:lnSpc>
                  <a:spcPct val="105000"/>
                </a:lnSpc>
                <a:spcBef>
                  <a:spcPts val="1200"/>
                </a:spcBef>
                <a:buClr>
                  <a:srgbClr val="003F4C"/>
                </a:buClr>
              </a:pPr>
              <a:r>
                <a:rPr lang="en-US" sz="1400" dirty="0"/>
                <a:t>-23.9 ± 18.6</a:t>
              </a:r>
              <a:endParaRPr lang="en-US" sz="1400" dirty="0">
                <a:solidFill>
                  <a:schemeClr val="bg1">
                    <a:lumMod val="50000"/>
                  </a:schemeClr>
                </a:solidFill>
              </a:endParaRPr>
            </a:p>
          </p:txBody>
        </p:sp>
        <p:sp>
          <p:nvSpPr>
            <p:cNvPr id="47" name="Rectangle 46"/>
            <p:cNvSpPr/>
            <p:nvPr/>
          </p:nvSpPr>
          <p:spPr>
            <a:xfrm>
              <a:off x="4586174" y="2990938"/>
              <a:ext cx="1188720" cy="274701"/>
            </a:xfrm>
            <a:prstGeom prst="rect">
              <a:avLst/>
            </a:prstGeom>
          </p:spPr>
          <p:txBody>
            <a:bodyPr wrap="square">
              <a:spAutoFit/>
            </a:bodyPr>
            <a:lstStyle/>
            <a:p>
              <a:pPr>
                <a:lnSpc>
                  <a:spcPct val="105000"/>
                </a:lnSpc>
                <a:spcBef>
                  <a:spcPts val="1200"/>
                </a:spcBef>
                <a:buClr>
                  <a:srgbClr val="003F4C"/>
                </a:buClr>
              </a:pPr>
              <a:r>
                <a:rPr lang="en-US" sz="1400" dirty="0"/>
                <a:t>-20.2 ± 18.9</a:t>
              </a:r>
              <a:endParaRPr lang="en-US" sz="1400" dirty="0">
                <a:solidFill>
                  <a:schemeClr val="bg1">
                    <a:lumMod val="50000"/>
                  </a:schemeClr>
                </a:solidFill>
              </a:endParaRPr>
            </a:p>
          </p:txBody>
        </p:sp>
        <p:sp>
          <p:nvSpPr>
            <p:cNvPr id="48" name="Rectangle 47"/>
            <p:cNvSpPr/>
            <p:nvPr/>
          </p:nvSpPr>
          <p:spPr>
            <a:xfrm>
              <a:off x="4586174" y="3369595"/>
              <a:ext cx="1188720" cy="274701"/>
            </a:xfrm>
            <a:prstGeom prst="rect">
              <a:avLst/>
            </a:prstGeom>
          </p:spPr>
          <p:txBody>
            <a:bodyPr wrap="square">
              <a:spAutoFit/>
            </a:bodyPr>
            <a:lstStyle/>
            <a:p>
              <a:pPr>
                <a:lnSpc>
                  <a:spcPct val="105000"/>
                </a:lnSpc>
                <a:spcBef>
                  <a:spcPts val="1200"/>
                </a:spcBef>
                <a:buClr>
                  <a:srgbClr val="003F4C"/>
                </a:buClr>
              </a:pPr>
              <a:r>
                <a:rPr lang="en-US" sz="1400" dirty="0"/>
                <a:t>1.8 ± 8.2</a:t>
              </a:r>
              <a:endParaRPr lang="en-US" sz="1400" dirty="0">
                <a:solidFill>
                  <a:schemeClr val="bg1">
                    <a:lumMod val="50000"/>
                  </a:schemeClr>
                </a:solidFill>
              </a:endParaRPr>
            </a:p>
          </p:txBody>
        </p:sp>
        <p:sp>
          <p:nvSpPr>
            <p:cNvPr id="51" name="Rectangle 50"/>
            <p:cNvSpPr/>
            <p:nvPr/>
          </p:nvSpPr>
          <p:spPr>
            <a:xfrm>
              <a:off x="4586174" y="4664840"/>
              <a:ext cx="1188720" cy="274701"/>
            </a:xfrm>
            <a:prstGeom prst="rect">
              <a:avLst/>
            </a:prstGeom>
          </p:spPr>
          <p:txBody>
            <a:bodyPr wrap="square">
              <a:spAutoFit/>
            </a:bodyPr>
            <a:lstStyle/>
            <a:p>
              <a:pPr>
                <a:lnSpc>
                  <a:spcPct val="105000"/>
                </a:lnSpc>
                <a:spcBef>
                  <a:spcPts val="1200"/>
                </a:spcBef>
                <a:buClr>
                  <a:srgbClr val="003F4C"/>
                </a:buClr>
              </a:pPr>
              <a:r>
                <a:rPr lang="en-US" sz="1400" dirty="0"/>
                <a:t>-3.6 ± 5.6</a:t>
              </a:r>
              <a:endParaRPr lang="en-US" sz="1400" dirty="0">
                <a:solidFill>
                  <a:schemeClr val="bg1">
                    <a:lumMod val="50000"/>
                  </a:schemeClr>
                </a:solidFill>
              </a:endParaRPr>
            </a:p>
          </p:txBody>
        </p:sp>
        <p:sp>
          <p:nvSpPr>
            <p:cNvPr id="52" name="Rectangle 51"/>
            <p:cNvSpPr/>
            <p:nvPr/>
          </p:nvSpPr>
          <p:spPr>
            <a:xfrm>
              <a:off x="4586174" y="1854967"/>
              <a:ext cx="1188720" cy="276458"/>
            </a:xfrm>
            <a:prstGeom prst="rect">
              <a:avLst/>
            </a:prstGeom>
          </p:spPr>
          <p:txBody>
            <a:bodyPr wrap="square">
              <a:spAutoFit/>
            </a:bodyPr>
            <a:lstStyle/>
            <a:p>
              <a:pPr>
                <a:lnSpc>
                  <a:spcPct val="105000"/>
                </a:lnSpc>
                <a:spcBef>
                  <a:spcPts val="1200"/>
                </a:spcBef>
                <a:buClr>
                  <a:srgbClr val="003F4C"/>
                </a:buClr>
              </a:pPr>
              <a:r>
                <a:rPr lang="en-US" sz="1400" dirty="0"/>
                <a:t>51%</a:t>
              </a:r>
              <a:endParaRPr lang="en-US" sz="1400" dirty="0">
                <a:solidFill>
                  <a:schemeClr val="bg1">
                    <a:lumMod val="50000"/>
                  </a:schemeClr>
                </a:solidFill>
              </a:endParaRPr>
            </a:p>
          </p:txBody>
        </p:sp>
        <p:sp>
          <p:nvSpPr>
            <p:cNvPr id="54" name="Rectangle 53"/>
            <p:cNvSpPr/>
            <p:nvPr/>
          </p:nvSpPr>
          <p:spPr>
            <a:xfrm>
              <a:off x="5987692" y="2233623"/>
              <a:ext cx="1188720" cy="274701"/>
            </a:xfrm>
            <a:prstGeom prst="rect">
              <a:avLst/>
            </a:prstGeom>
          </p:spPr>
          <p:txBody>
            <a:bodyPr wrap="square">
              <a:spAutoFit/>
            </a:bodyPr>
            <a:lstStyle/>
            <a:p>
              <a:pPr>
                <a:lnSpc>
                  <a:spcPct val="105000"/>
                </a:lnSpc>
                <a:spcBef>
                  <a:spcPts val="1200"/>
                </a:spcBef>
                <a:buClr>
                  <a:srgbClr val="003F4C"/>
                </a:buClr>
              </a:pPr>
              <a:r>
                <a:rPr lang="en-US" sz="1400" dirty="0"/>
                <a:t>-2.9 ± 17.7</a:t>
              </a:r>
              <a:endParaRPr lang="en-US" sz="1400" dirty="0">
                <a:solidFill>
                  <a:schemeClr val="bg1">
                    <a:lumMod val="50000"/>
                  </a:schemeClr>
                </a:solidFill>
              </a:endParaRPr>
            </a:p>
          </p:txBody>
        </p:sp>
        <p:sp>
          <p:nvSpPr>
            <p:cNvPr id="55" name="Rectangle 54"/>
            <p:cNvSpPr/>
            <p:nvPr/>
          </p:nvSpPr>
          <p:spPr>
            <a:xfrm>
              <a:off x="5987692" y="2612281"/>
              <a:ext cx="1188720" cy="274701"/>
            </a:xfrm>
            <a:prstGeom prst="rect">
              <a:avLst/>
            </a:prstGeom>
          </p:spPr>
          <p:txBody>
            <a:bodyPr wrap="square">
              <a:spAutoFit/>
            </a:bodyPr>
            <a:lstStyle/>
            <a:p>
              <a:pPr>
                <a:lnSpc>
                  <a:spcPct val="105000"/>
                </a:lnSpc>
                <a:spcBef>
                  <a:spcPts val="1200"/>
                </a:spcBef>
                <a:buClr>
                  <a:srgbClr val="003F4C"/>
                </a:buClr>
              </a:pPr>
              <a:r>
                <a:rPr lang="en-US" sz="1400" dirty="0"/>
                <a:t>1.1 ± 17.6</a:t>
              </a:r>
              <a:endParaRPr lang="en-US" sz="1400" dirty="0">
                <a:solidFill>
                  <a:schemeClr val="bg1">
                    <a:lumMod val="50000"/>
                  </a:schemeClr>
                </a:solidFill>
              </a:endParaRPr>
            </a:p>
          </p:txBody>
        </p:sp>
        <p:sp>
          <p:nvSpPr>
            <p:cNvPr id="56" name="Rectangle 55"/>
            <p:cNvSpPr/>
            <p:nvPr/>
          </p:nvSpPr>
          <p:spPr>
            <a:xfrm>
              <a:off x="5987692" y="2990938"/>
              <a:ext cx="1188720" cy="274701"/>
            </a:xfrm>
            <a:prstGeom prst="rect">
              <a:avLst/>
            </a:prstGeom>
          </p:spPr>
          <p:txBody>
            <a:bodyPr wrap="square">
              <a:spAutoFit/>
            </a:bodyPr>
            <a:lstStyle/>
            <a:p>
              <a:pPr>
                <a:lnSpc>
                  <a:spcPct val="105000"/>
                </a:lnSpc>
                <a:spcBef>
                  <a:spcPts val="1200"/>
                </a:spcBef>
                <a:buClr>
                  <a:srgbClr val="003F4C"/>
                </a:buClr>
              </a:pPr>
              <a:r>
                <a:rPr lang="en-US" sz="1400" dirty="0"/>
                <a:t>-5.0 ± 18.1</a:t>
              </a:r>
              <a:endParaRPr lang="en-US" sz="1400" dirty="0">
                <a:solidFill>
                  <a:schemeClr val="bg1">
                    <a:lumMod val="50000"/>
                  </a:schemeClr>
                </a:solidFill>
              </a:endParaRPr>
            </a:p>
          </p:txBody>
        </p:sp>
        <p:sp>
          <p:nvSpPr>
            <p:cNvPr id="57" name="Rectangle 56"/>
            <p:cNvSpPr/>
            <p:nvPr/>
          </p:nvSpPr>
          <p:spPr>
            <a:xfrm>
              <a:off x="5987692" y="3369595"/>
              <a:ext cx="1188720" cy="274701"/>
            </a:xfrm>
            <a:prstGeom prst="rect">
              <a:avLst/>
            </a:prstGeom>
          </p:spPr>
          <p:txBody>
            <a:bodyPr wrap="square">
              <a:spAutoFit/>
            </a:bodyPr>
            <a:lstStyle/>
            <a:p>
              <a:pPr>
                <a:lnSpc>
                  <a:spcPct val="105000"/>
                </a:lnSpc>
                <a:spcBef>
                  <a:spcPts val="1200"/>
                </a:spcBef>
                <a:buClr>
                  <a:srgbClr val="003F4C"/>
                </a:buClr>
              </a:pPr>
              <a:r>
                <a:rPr lang="en-US" sz="1400" dirty="0"/>
                <a:t>-0.6 ± 7.8</a:t>
              </a:r>
              <a:endParaRPr lang="en-US" sz="1400" dirty="0">
                <a:solidFill>
                  <a:schemeClr val="bg1">
                    <a:lumMod val="50000"/>
                  </a:schemeClr>
                </a:solidFill>
              </a:endParaRPr>
            </a:p>
          </p:txBody>
        </p:sp>
        <p:sp>
          <p:nvSpPr>
            <p:cNvPr id="60" name="Rectangle 59"/>
            <p:cNvSpPr/>
            <p:nvPr/>
          </p:nvSpPr>
          <p:spPr>
            <a:xfrm>
              <a:off x="5987692" y="4664840"/>
              <a:ext cx="1188720" cy="274701"/>
            </a:xfrm>
            <a:prstGeom prst="rect">
              <a:avLst/>
            </a:prstGeom>
          </p:spPr>
          <p:txBody>
            <a:bodyPr wrap="square">
              <a:spAutoFit/>
            </a:bodyPr>
            <a:lstStyle/>
            <a:p>
              <a:pPr>
                <a:lnSpc>
                  <a:spcPct val="105000"/>
                </a:lnSpc>
                <a:spcBef>
                  <a:spcPts val="1200"/>
                </a:spcBef>
                <a:buClr>
                  <a:srgbClr val="003F4C"/>
                </a:buClr>
              </a:pPr>
              <a:r>
                <a:rPr lang="en-US" sz="1400" dirty="0"/>
                <a:t>+0.1± 4.5</a:t>
              </a:r>
              <a:endParaRPr lang="en-US" sz="1400" dirty="0">
                <a:solidFill>
                  <a:schemeClr val="bg1">
                    <a:lumMod val="50000"/>
                  </a:schemeClr>
                </a:solidFill>
              </a:endParaRPr>
            </a:p>
          </p:txBody>
        </p:sp>
        <p:sp>
          <p:nvSpPr>
            <p:cNvPr id="61" name="Rectangle 60"/>
            <p:cNvSpPr/>
            <p:nvPr/>
          </p:nvSpPr>
          <p:spPr>
            <a:xfrm>
              <a:off x="5987692" y="1854967"/>
              <a:ext cx="1188720" cy="276458"/>
            </a:xfrm>
            <a:prstGeom prst="rect">
              <a:avLst/>
            </a:prstGeom>
          </p:spPr>
          <p:txBody>
            <a:bodyPr wrap="square">
              <a:spAutoFit/>
            </a:bodyPr>
            <a:lstStyle/>
            <a:p>
              <a:pPr>
                <a:lnSpc>
                  <a:spcPct val="105000"/>
                </a:lnSpc>
                <a:spcBef>
                  <a:spcPts val="1200"/>
                </a:spcBef>
                <a:buClr>
                  <a:srgbClr val="003F4C"/>
                </a:buClr>
              </a:pPr>
              <a:r>
                <a:rPr lang="en-US" sz="1400" dirty="0"/>
                <a:t>11%</a:t>
              </a:r>
              <a:endParaRPr lang="en-US" sz="1400" dirty="0">
                <a:solidFill>
                  <a:schemeClr val="bg1">
                    <a:lumMod val="50000"/>
                  </a:schemeClr>
                </a:solidFill>
              </a:endParaRPr>
            </a:p>
          </p:txBody>
        </p:sp>
        <p:sp>
          <p:nvSpPr>
            <p:cNvPr id="63" name="Rectangle 62"/>
            <p:cNvSpPr/>
            <p:nvPr/>
          </p:nvSpPr>
          <p:spPr>
            <a:xfrm>
              <a:off x="7539058" y="2233623"/>
              <a:ext cx="1188720" cy="274701"/>
            </a:xfrm>
            <a:prstGeom prst="rect">
              <a:avLst/>
            </a:prstGeom>
          </p:spPr>
          <p:txBody>
            <a:bodyPr wrap="square">
              <a:spAutoFit/>
            </a:bodyPr>
            <a:lstStyle/>
            <a:p>
              <a:pPr>
                <a:lnSpc>
                  <a:spcPct val="105000"/>
                </a:lnSpc>
                <a:spcBef>
                  <a:spcPts val="1200"/>
                </a:spcBef>
                <a:buClr>
                  <a:srgbClr val="003F4C"/>
                </a:buClr>
              </a:pPr>
              <a:r>
                <a:rPr lang="en-US" sz="1400" dirty="0"/>
                <a:t>-22.8 ± 17.8</a:t>
              </a:r>
              <a:endParaRPr lang="en-US" sz="1400" dirty="0">
                <a:solidFill>
                  <a:schemeClr val="bg1">
                    <a:lumMod val="50000"/>
                  </a:schemeClr>
                </a:solidFill>
              </a:endParaRPr>
            </a:p>
          </p:txBody>
        </p:sp>
        <p:sp>
          <p:nvSpPr>
            <p:cNvPr id="64" name="Rectangle 63"/>
            <p:cNvSpPr/>
            <p:nvPr/>
          </p:nvSpPr>
          <p:spPr>
            <a:xfrm>
              <a:off x="7539058" y="2612281"/>
              <a:ext cx="1188720" cy="274701"/>
            </a:xfrm>
            <a:prstGeom prst="rect">
              <a:avLst/>
            </a:prstGeom>
          </p:spPr>
          <p:txBody>
            <a:bodyPr wrap="square">
              <a:spAutoFit/>
            </a:bodyPr>
            <a:lstStyle/>
            <a:p>
              <a:pPr>
                <a:lnSpc>
                  <a:spcPct val="105000"/>
                </a:lnSpc>
                <a:spcBef>
                  <a:spcPts val="1200"/>
                </a:spcBef>
                <a:buClr>
                  <a:srgbClr val="003F4C"/>
                </a:buClr>
              </a:pPr>
              <a:r>
                <a:rPr lang="en-US" sz="1400" dirty="0"/>
                <a:t>-25.0 ± 18.1</a:t>
              </a:r>
              <a:endParaRPr lang="en-US" sz="1400" dirty="0">
                <a:solidFill>
                  <a:schemeClr val="bg1">
                    <a:lumMod val="50000"/>
                  </a:schemeClr>
                </a:solidFill>
              </a:endParaRPr>
            </a:p>
          </p:txBody>
        </p:sp>
        <p:sp>
          <p:nvSpPr>
            <p:cNvPr id="65" name="Rectangle 64"/>
            <p:cNvSpPr/>
            <p:nvPr/>
          </p:nvSpPr>
          <p:spPr>
            <a:xfrm>
              <a:off x="7539058" y="2990938"/>
              <a:ext cx="1188720" cy="274701"/>
            </a:xfrm>
            <a:prstGeom prst="rect">
              <a:avLst/>
            </a:prstGeom>
          </p:spPr>
          <p:txBody>
            <a:bodyPr wrap="square">
              <a:spAutoFit/>
            </a:bodyPr>
            <a:lstStyle/>
            <a:p>
              <a:pPr>
                <a:lnSpc>
                  <a:spcPct val="105000"/>
                </a:lnSpc>
                <a:spcBef>
                  <a:spcPts val="1200"/>
                </a:spcBef>
                <a:buClr>
                  <a:srgbClr val="003F4C"/>
                </a:buClr>
              </a:pPr>
              <a:r>
                <a:rPr lang="en-US" sz="1400" dirty="0"/>
                <a:t>-15.2 ± 18.5</a:t>
              </a:r>
              <a:endParaRPr lang="en-US" sz="1400" dirty="0">
                <a:solidFill>
                  <a:schemeClr val="bg1">
                    <a:lumMod val="50000"/>
                  </a:schemeClr>
                </a:solidFill>
              </a:endParaRPr>
            </a:p>
          </p:txBody>
        </p:sp>
        <p:sp>
          <p:nvSpPr>
            <p:cNvPr id="66" name="Rectangle 65"/>
            <p:cNvSpPr/>
            <p:nvPr/>
          </p:nvSpPr>
          <p:spPr>
            <a:xfrm>
              <a:off x="7539058" y="3369595"/>
              <a:ext cx="1188720" cy="274701"/>
            </a:xfrm>
            <a:prstGeom prst="rect">
              <a:avLst/>
            </a:prstGeom>
          </p:spPr>
          <p:txBody>
            <a:bodyPr wrap="square">
              <a:spAutoFit/>
            </a:bodyPr>
            <a:lstStyle/>
            <a:p>
              <a:pPr>
                <a:lnSpc>
                  <a:spcPct val="105000"/>
                </a:lnSpc>
                <a:spcBef>
                  <a:spcPts val="1200"/>
                </a:spcBef>
                <a:buClr>
                  <a:srgbClr val="003F4C"/>
                </a:buClr>
              </a:pPr>
              <a:r>
                <a:rPr lang="en-US" sz="1400" dirty="0"/>
                <a:t>2.4 ± 7.9</a:t>
              </a:r>
              <a:endParaRPr lang="en-US" sz="1400" dirty="0">
                <a:solidFill>
                  <a:schemeClr val="bg1">
                    <a:lumMod val="50000"/>
                  </a:schemeClr>
                </a:solidFill>
              </a:endParaRPr>
            </a:p>
          </p:txBody>
        </p:sp>
        <p:sp>
          <p:nvSpPr>
            <p:cNvPr id="69" name="Rectangle 68"/>
            <p:cNvSpPr/>
            <p:nvPr/>
          </p:nvSpPr>
          <p:spPr>
            <a:xfrm>
              <a:off x="7539058" y="4664840"/>
              <a:ext cx="1188720" cy="274701"/>
            </a:xfrm>
            <a:prstGeom prst="rect">
              <a:avLst/>
            </a:prstGeom>
          </p:spPr>
          <p:txBody>
            <a:bodyPr wrap="square">
              <a:spAutoFit/>
            </a:bodyPr>
            <a:lstStyle/>
            <a:p>
              <a:pPr>
                <a:lnSpc>
                  <a:spcPct val="105000"/>
                </a:lnSpc>
                <a:spcBef>
                  <a:spcPts val="1200"/>
                </a:spcBef>
                <a:buClr>
                  <a:srgbClr val="003F4C"/>
                </a:buClr>
              </a:pPr>
              <a:r>
                <a:rPr lang="en-US" sz="1400" dirty="0"/>
                <a:t>-3.7 ± 5.0</a:t>
              </a:r>
              <a:endParaRPr lang="en-US" sz="1400" dirty="0">
                <a:solidFill>
                  <a:schemeClr val="bg1">
                    <a:lumMod val="50000"/>
                  </a:schemeClr>
                </a:solidFill>
              </a:endParaRPr>
            </a:p>
          </p:txBody>
        </p:sp>
        <p:sp>
          <p:nvSpPr>
            <p:cNvPr id="70" name="Rectangle 69"/>
            <p:cNvSpPr/>
            <p:nvPr/>
          </p:nvSpPr>
          <p:spPr>
            <a:xfrm>
              <a:off x="7539058" y="1854967"/>
              <a:ext cx="1188720" cy="276458"/>
            </a:xfrm>
            <a:prstGeom prst="rect">
              <a:avLst/>
            </a:prstGeom>
          </p:spPr>
          <p:txBody>
            <a:bodyPr wrap="square">
              <a:spAutoFit/>
            </a:bodyPr>
            <a:lstStyle/>
            <a:p>
              <a:pPr>
                <a:lnSpc>
                  <a:spcPct val="105000"/>
                </a:lnSpc>
                <a:spcBef>
                  <a:spcPts val="1200"/>
                </a:spcBef>
                <a:buClr>
                  <a:srgbClr val="003F4C"/>
                </a:buClr>
              </a:pPr>
              <a:r>
                <a:rPr lang="en-US" sz="1400" dirty="0"/>
                <a:t>41%</a:t>
              </a:r>
              <a:endParaRPr lang="en-US" sz="1400" dirty="0">
                <a:solidFill>
                  <a:schemeClr val="bg1">
                    <a:lumMod val="50000"/>
                  </a:schemeClr>
                </a:solidFill>
              </a:endParaRPr>
            </a:p>
          </p:txBody>
        </p:sp>
        <p:sp>
          <p:nvSpPr>
            <p:cNvPr id="25" name="Rectangle 24"/>
            <p:cNvSpPr/>
            <p:nvPr/>
          </p:nvSpPr>
          <p:spPr>
            <a:xfrm>
              <a:off x="2313789" y="4292365"/>
              <a:ext cx="2380776" cy="393349"/>
            </a:xfrm>
            <a:prstGeom prst="rect">
              <a:avLst/>
            </a:prstGeom>
          </p:spPr>
          <p:txBody>
            <a:bodyPr wrap="square">
              <a:spAutoFit/>
            </a:bodyPr>
            <a:lstStyle/>
            <a:p>
              <a:pPr>
                <a:buClr>
                  <a:srgbClr val="003F4C"/>
                </a:buClr>
              </a:pPr>
              <a:r>
                <a:rPr lang="en-US" sz="1100" b="1" dirty="0"/>
                <a:t>ODI4 (events/hour)</a:t>
              </a:r>
            </a:p>
            <a:p>
              <a:pPr>
                <a:buClr>
                  <a:srgbClr val="003F4C"/>
                </a:buClr>
              </a:pPr>
              <a:r>
                <a:rPr lang="en-US" sz="1100" b="1" dirty="0">
                  <a:solidFill>
                    <a:schemeClr val="tx1">
                      <a:lumMod val="65000"/>
                      <a:lumOff val="35000"/>
                    </a:schemeClr>
                  </a:solidFill>
                </a:rPr>
                <a:t>O2 Desaturation 4% below baseline</a:t>
              </a:r>
            </a:p>
          </p:txBody>
        </p:sp>
        <p:sp>
          <p:nvSpPr>
            <p:cNvPr id="49" name="Rectangle 48"/>
            <p:cNvSpPr/>
            <p:nvPr/>
          </p:nvSpPr>
          <p:spPr>
            <a:xfrm>
              <a:off x="4586174" y="4297886"/>
              <a:ext cx="1188720" cy="274701"/>
            </a:xfrm>
            <a:prstGeom prst="rect">
              <a:avLst/>
            </a:prstGeom>
          </p:spPr>
          <p:txBody>
            <a:bodyPr wrap="square">
              <a:spAutoFit/>
            </a:bodyPr>
            <a:lstStyle/>
            <a:p>
              <a:pPr>
                <a:lnSpc>
                  <a:spcPct val="105000"/>
                </a:lnSpc>
                <a:spcBef>
                  <a:spcPts val="1200"/>
                </a:spcBef>
                <a:buClr>
                  <a:srgbClr val="003F4C"/>
                </a:buClr>
              </a:pPr>
              <a:r>
                <a:rPr lang="en-US" sz="1400" dirty="0"/>
                <a:t>-19.1 ± 18.4</a:t>
              </a:r>
              <a:endParaRPr lang="en-US" sz="1400" dirty="0">
                <a:solidFill>
                  <a:schemeClr val="bg1">
                    <a:lumMod val="50000"/>
                  </a:schemeClr>
                </a:solidFill>
              </a:endParaRPr>
            </a:p>
          </p:txBody>
        </p:sp>
        <p:sp>
          <p:nvSpPr>
            <p:cNvPr id="58" name="Rectangle 57"/>
            <p:cNvSpPr/>
            <p:nvPr/>
          </p:nvSpPr>
          <p:spPr>
            <a:xfrm>
              <a:off x="5987692" y="4297886"/>
              <a:ext cx="1188720" cy="274701"/>
            </a:xfrm>
            <a:prstGeom prst="rect">
              <a:avLst/>
            </a:prstGeom>
          </p:spPr>
          <p:txBody>
            <a:bodyPr wrap="square">
              <a:spAutoFit/>
            </a:bodyPr>
            <a:lstStyle/>
            <a:p>
              <a:pPr>
                <a:lnSpc>
                  <a:spcPct val="105000"/>
                </a:lnSpc>
                <a:spcBef>
                  <a:spcPts val="1200"/>
                </a:spcBef>
                <a:buClr>
                  <a:srgbClr val="003F4C"/>
                </a:buClr>
              </a:pPr>
              <a:r>
                <a:rPr lang="en-US" sz="1400" dirty="0"/>
                <a:t>3.6 ± 17.3</a:t>
              </a:r>
              <a:endParaRPr lang="en-US" sz="1400" dirty="0">
                <a:solidFill>
                  <a:schemeClr val="bg1">
                    <a:lumMod val="50000"/>
                  </a:schemeClr>
                </a:solidFill>
              </a:endParaRPr>
            </a:p>
          </p:txBody>
        </p:sp>
        <p:sp>
          <p:nvSpPr>
            <p:cNvPr id="67" name="Rectangle 66"/>
            <p:cNvSpPr/>
            <p:nvPr/>
          </p:nvSpPr>
          <p:spPr>
            <a:xfrm>
              <a:off x="7539058" y="4297886"/>
              <a:ext cx="1188720" cy="274701"/>
            </a:xfrm>
            <a:prstGeom prst="rect">
              <a:avLst/>
            </a:prstGeom>
          </p:spPr>
          <p:txBody>
            <a:bodyPr wrap="square">
              <a:spAutoFit/>
            </a:bodyPr>
            <a:lstStyle/>
            <a:p>
              <a:pPr>
                <a:lnSpc>
                  <a:spcPct val="105000"/>
                </a:lnSpc>
                <a:spcBef>
                  <a:spcPts val="1200"/>
                </a:spcBef>
                <a:buClr>
                  <a:srgbClr val="003F4C"/>
                </a:buClr>
              </a:pPr>
              <a:r>
                <a:rPr lang="en-US" sz="1400" dirty="0"/>
                <a:t>-22.7 ± 17.8</a:t>
              </a:r>
              <a:endParaRPr lang="en-US" sz="1400" dirty="0">
                <a:solidFill>
                  <a:schemeClr val="bg1">
                    <a:lumMod val="50000"/>
                  </a:schemeClr>
                </a:solidFill>
              </a:endParaRPr>
            </a:p>
          </p:txBody>
        </p:sp>
        <p:sp>
          <p:nvSpPr>
            <p:cNvPr id="26" name="Rectangle 25"/>
            <p:cNvSpPr/>
            <p:nvPr/>
          </p:nvSpPr>
          <p:spPr>
            <a:xfrm>
              <a:off x="2322906" y="3649204"/>
              <a:ext cx="1918855" cy="604073"/>
            </a:xfrm>
            <a:prstGeom prst="rect">
              <a:avLst/>
            </a:prstGeom>
          </p:spPr>
          <p:txBody>
            <a:bodyPr wrap="square">
              <a:spAutoFit/>
            </a:bodyPr>
            <a:lstStyle/>
            <a:p>
              <a:pPr>
                <a:lnSpc>
                  <a:spcPct val="105000"/>
                </a:lnSpc>
                <a:buClr>
                  <a:srgbClr val="003F4C"/>
                </a:buClr>
              </a:pPr>
              <a:r>
                <a:rPr lang="en-US" sz="1400" b="1" dirty="0"/>
                <a:t>QOL – PGA</a:t>
              </a:r>
              <a:r>
                <a:rPr lang="en-US" sz="1400" b="1" baseline="30000" dirty="0"/>
                <a:t>2</a:t>
              </a:r>
            </a:p>
            <a:p>
              <a:pPr>
                <a:lnSpc>
                  <a:spcPct val="105000"/>
                </a:lnSpc>
                <a:buClr>
                  <a:srgbClr val="003F4C"/>
                </a:buClr>
              </a:pPr>
              <a:r>
                <a:rPr lang="en-US" sz="1100" b="1" dirty="0">
                  <a:solidFill>
                    <a:schemeClr val="tx1">
                      <a:lumMod val="65000"/>
                      <a:lumOff val="35000"/>
                    </a:schemeClr>
                  </a:solidFill>
                </a:rPr>
                <a:t>% patients w/ marked or moderate improvement</a:t>
              </a:r>
              <a:endParaRPr lang="en-US" sz="1100" b="1" baseline="30000" dirty="0">
                <a:solidFill>
                  <a:schemeClr val="tx1">
                    <a:lumMod val="65000"/>
                    <a:lumOff val="35000"/>
                  </a:schemeClr>
                </a:solidFill>
              </a:endParaRPr>
            </a:p>
          </p:txBody>
        </p:sp>
        <p:sp>
          <p:nvSpPr>
            <p:cNvPr id="50" name="Rectangle 49"/>
            <p:cNvSpPr/>
            <p:nvPr/>
          </p:nvSpPr>
          <p:spPr>
            <a:xfrm>
              <a:off x="4586174" y="3706954"/>
              <a:ext cx="1188720" cy="276458"/>
            </a:xfrm>
            <a:prstGeom prst="rect">
              <a:avLst/>
            </a:prstGeom>
          </p:spPr>
          <p:txBody>
            <a:bodyPr wrap="square">
              <a:spAutoFit/>
            </a:bodyPr>
            <a:lstStyle/>
            <a:p>
              <a:pPr>
                <a:lnSpc>
                  <a:spcPct val="105000"/>
                </a:lnSpc>
                <a:spcBef>
                  <a:spcPts val="1200"/>
                </a:spcBef>
                <a:buClr>
                  <a:srgbClr val="003F4C"/>
                </a:buClr>
              </a:pPr>
              <a:r>
                <a:rPr lang="en-US" sz="1400" dirty="0"/>
                <a:t>60%</a:t>
              </a:r>
              <a:endParaRPr lang="en-US" sz="1400" baseline="30000" dirty="0">
                <a:solidFill>
                  <a:schemeClr val="bg1">
                    <a:lumMod val="50000"/>
                  </a:schemeClr>
                </a:solidFill>
              </a:endParaRPr>
            </a:p>
          </p:txBody>
        </p:sp>
        <p:sp>
          <p:nvSpPr>
            <p:cNvPr id="59" name="Rectangle 58"/>
            <p:cNvSpPr/>
            <p:nvPr/>
          </p:nvSpPr>
          <p:spPr>
            <a:xfrm>
              <a:off x="5987692" y="3706954"/>
              <a:ext cx="1188720" cy="276458"/>
            </a:xfrm>
            <a:prstGeom prst="rect">
              <a:avLst/>
            </a:prstGeom>
          </p:spPr>
          <p:txBody>
            <a:bodyPr wrap="square">
              <a:spAutoFit/>
            </a:bodyPr>
            <a:lstStyle/>
            <a:p>
              <a:pPr>
                <a:lnSpc>
                  <a:spcPct val="105000"/>
                </a:lnSpc>
                <a:spcBef>
                  <a:spcPts val="1200"/>
                </a:spcBef>
                <a:buClr>
                  <a:srgbClr val="003F4C"/>
                </a:buClr>
              </a:pPr>
              <a:r>
                <a:rPr lang="en-US" sz="1400" dirty="0"/>
                <a:t>6%</a:t>
              </a:r>
              <a:endParaRPr lang="en-US" sz="1400" baseline="30000" dirty="0">
                <a:solidFill>
                  <a:schemeClr val="bg1">
                    <a:lumMod val="50000"/>
                  </a:schemeClr>
                </a:solidFill>
              </a:endParaRPr>
            </a:p>
          </p:txBody>
        </p:sp>
        <p:sp>
          <p:nvSpPr>
            <p:cNvPr id="68" name="Rectangle 67"/>
            <p:cNvSpPr/>
            <p:nvPr/>
          </p:nvSpPr>
          <p:spPr>
            <a:xfrm>
              <a:off x="7539058" y="3706954"/>
              <a:ext cx="1188720" cy="276458"/>
            </a:xfrm>
            <a:prstGeom prst="rect">
              <a:avLst/>
            </a:prstGeom>
          </p:spPr>
          <p:txBody>
            <a:bodyPr wrap="square">
              <a:spAutoFit/>
            </a:bodyPr>
            <a:lstStyle/>
            <a:p>
              <a:pPr>
                <a:lnSpc>
                  <a:spcPct val="105000"/>
                </a:lnSpc>
                <a:spcBef>
                  <a:spcPts val="1200"/>
                </a:spcBef>
                <a:buClr>
                  <a:srgbClr val="003F4C"/>
                </a:buClr>
              </a:pPr>
              <a:r>
                <a:rPr lang="en-US" sz="1400" dirty="0"/>
                <a:t>55%</a:t>
              </a:r>
              <a:endParaRPr lang="en-US" sz="1400" baseline="30000" dirty="0">
                <a:solidFill>
                  <a:schemeClr val="bg1">
                    <a:lumMod val="50000"/>
                  </a:schemeClr>
                </a:solidFill>
              </a:endParaRPr>
            </a:p>
          </p:txBody>
        </p:sp>
        <p:cxnSp>
          <p:nvCxnSpPr>
            <p:cNvPr id="107" name="Straight Connector 106"/>
            <p:cNvCxnSpPr/>
            <p:nvPr/>
          </p:nvCxnSpPr>
          <p:spPr>
            <a:xfrm>
              <a:off x="2351385" y="2572673"/>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351385" y="2976981"/>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351385" y="3369594"/>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324384" y="3655342"/>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351385" y="4292365"/>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351385" y="4664839"/>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2" name="Right Brace 1"/>
            <p:cNvSpPr/>
            <p:nvPr/>
          </p:nvSpPr>
          <p:spPr>
            <a:xfrm rot="10800000">
              <a:off x="2108204" y="1813757"/>
              <a:ext cx="115614" cy="378657"/>
            </a:xfrm>
            <a:prstGeom prst="rightBrace">
              <a:avLst>
                <a:gd name="adj1" fmla="val 52272"/>
                <a:gd name="adj2"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ight Brace 78"/>
            <p:cNvSpPr/>
            <p:nvPr/>
          </p:nvSpPr>
          <p:spPr>
            <a:xfrm rot="10800000">
              <a:off x="2092891" y="2192414"/>
              <a:ext cx="115614" cy="2816794"/>
            </a:xfrm>
            <a:prstGeom prst="rightBrace">
              <a:avLst>
                <a:gd name="adj1" fmla="val 52272"/>
                <a:gd name="adj2"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2" name="Straight Connector 81"/>
            <p:cNvCxnSpPr/>
            <p:nvPr/>
          </p:nvCxnSpPr>
          <p:spPr>
            <a:xfrm>
              <a:off x="2351385" y="2218124"/>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8952753" y="2233623"/>
              <a:ext cx="1188720" cy="27645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a:t>
              </a:r>
              <a:endParaRPr lang="en-US" sz="1400" dirty="0">
                <a:solidFill>
                  <a:schemeClr val="bg1">
                    <a:lumMod val="50000"/>
                  </a:schemeClr>
                </a:solidFill>
              </a:endParaRPr>
            </a:p>
          </p:txBody>
        </p:sp>
        <p:sp>
          <p:nvSpPr>
            <p:cNvPr id="95" name="Rectangle 94"/>
            <p:cNvSpPr/>
            <p:nvPr/>
          </p:nvSpPr>
          <p:spPr>
            <a:xfrm>
              <a:off x="8952753" y="2612281"/>
              <a:ext cx="1188720" cy="62344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a:t>
              </a:r>
              <a:endParaRPr lang="en-US" sz="1400" dirty="0">
                <a:solidFill>
                  <a:schemeClr val="bg1">
                    <a:lumMod val="50000"/>
                  </a:schemeClr>
                </a:solidFill>
              </a:endParaRPr>
            </a:p>
            <a:p>
              <a:pPr>
                <a:lnSpc>
                  <a:spcPct val="105000"/>
                </a:lnSpc>
                <a:spcBef>
                  <a:spcPts val="1200"/>
                </a:spcBef>
                <a:buClr>
                  <a:srgbClr val="003F4C"/>
                </a:buClr>
              </a:pPr>
              <a:endParaRPr lang="en-US" sz="1400" dirty="0">
                <a:solidFill>
                  <a:schemeClr val="bg1">
                    <a:lumMod val="50000"/>
                  </a:schemeClr>
                </a:solidFill>
              </a:endParaRPr>
            </a:p>
          </p:txBody>
        </p:sp>
        <p:sp>
          <p:nvSpPr>
            <p:cNvPr id="96" name="Rectangle 95"/>
            <p:cNvSpPr/>
            <p:nvPr/>
          </p:nvSpPr>
          <p:spPr>
            <a:xfrm>
              <a:off x="8952753" y="2990938"/>
              <a:ext cx="1188720" cy="62344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a:t>
              </a:r>
              <a:endParaRPr lang="en-US" sz="1400" dirty="0">
                <a:solidFill>
                  <a:schemeClr val="bg1">
                    <a:lumMod val="50000"/>
                  </a:schemeClr>
                </a:solidFill>
              </a:endParaRPr>
            </a:p>
            <a:p>
              <a:pPr>
                <a:lnSpc>
                  <a:spcPct val="105000"/>
                </a:lnSpc>
                <a:spcBef>
                  <a:spcPts val="1200"/>
                </a:spcBef>
                <a:buClr>
                  <a:srgbClr val="003F4C"/>
                </a:buClr>
              </a:pPr>
              <a:endParaRPr lang="en-US" sz="1400" dirty="0">
                <a:solidFill>
                  <a:schemeClr val="bg1">
                    <a:lumMod val="50000"/>
                  </a:schemeClr>
                </a:solidFill>
              </a:endParaRPr>
            </a:p>
          </p:txBody>
        </p:sp>
        <p:sp>
          <p:nvSpPr>
            <p:cNvPr id="98" name="Rectangle 97"/>
            <p:cNvSpPr/>
            <p:nvPr/>
          </p:nvSpPr>
          <p:spPr>
            <a:xfrm>
              <a:off x="8952753" y="3369595"/>
              <a:ext cx="1188720" cy="623448"/>
            </a:xfrm>
            <a:prstGeom prst="rect">
              <a:avLst/>
            </a:prstGeom>
          </p:spPr>
          <p:txBody>
            <a:bodyPr wrap="square">
              <a:spAutoFit/>
            </a:bodyPr>
            <a:lstStyle/>
            <a:p>
              <a:pPr>
                <a:lnSpc>
                  <a:spcPct val="105000"/>
                </a:lnSpc>
                <a:spcBef>
                  <a:spcPts val="1200"/>
                </a:spcBef>
                <a:buClr>
                  <a:srgbClr val="003F4C"/>
                </a:buClr>
              </a:pPr>
              <a:r>
                <a:rPr lang="en-US" sz="1400" dirty="0"/>
                <a:t>.0244</a:t>
              </a:r>
              <a:r>
                <a:rPr lang="en-US" sz="1400" baseline="30000" dirty="0"/>
                <a:t>†</a:t>
              </a:r>
              <a:endParaRPr lang="en-US" sz="1400" dirty="0">
                <a:solidFill>
                  <a:schemeClr val="bg1">
                    <a:lumMod val="50000"/>
                  </a:schemeClr>
                </a:solidFill>
              </a:endParaRPr>
            </a:p>
            <a:p>
              <a:pPr>
                <a:lnSpc>
                  <a:spcPct val="105000"/>
                </a:lnSpc>
                <a:spcBef>
                  <a:spcPts val="1200"/>
                </a:spcBef>
                <a:buClr>
                  <a:srgbClr val="003F4C"/>
                </a:buClr>
              </a:pPr>
              <a:endParaRPr lang="en-US" sz="1400" dirty="0">
                <a:solidFill>
                  <a:schemeClr val="bg1">
                    <a:lumMod val="50000"/>
                  </a:schemeClr>
                </a:solidFill>
              </a:endParaRPr>
            </a:p>
          </p:txBody>
        </p:sp>
        <p:sp>
          <p:nvSpPr>
            <p:cNvPr id="100" name="Rectangle 99"/>
            <p:cNvSpPr/>
            <p:nvPr/>
          </p:nvSpPr>
          <p:spPr>
            <a:xfrm>
              <a:off x="8952753" y="4297886"/>
              <a:ext cx="1188720" cy="27645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a:t>
              </a:r>
              <a:endParaRPr lang="en-US" sz="1400" dirty="0">
                <a:solidFill>
                  <a:schemeClr val="bg1">
                    <a:lumMod val="50000"/>
                  </a:schemeClr>
                </a:solidFill>
              </a:endParaRPr>
            </a:p>
          </p:txBody>
        </p:sp>
        <p:sp>
          <p:nvSpPr>
            <p:cNvPr id="101" name="Rectangle 100"/>
            <p:cNvSpPr/>
            <p:nvPr/>
          </p:nvSpPr>
          <p:spPr>
            <a:xfrm>
              <a:off x="8952753" y="3706954"/>
              <a:ext cx="1188720" cy="27645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Δ</a:t>
              </a:r>
              <a:endParaRPr lang="en-US" sz="1400" dirty="0">
                <a:solidFill>
                  <a:schemeClr val="bg1">
                    <a:lumMod val="50000"/>
                  </a:schemeClr>
                </a:solidFill>
              </a:endParaRPr>
            </a:p>
          </p:txBody>
        </p:sp>
        <p:sp>
          <p:nvSpPr>
            <p:cNvPr id="102" name="Rectangle 101"/>
            <p:cNvSpPr/>
            <p:nvPr/>
          </p:nvSpPr>
          <p:spPr>
            <a:xfrm>
              <a:off x="8952753" y="4664840"/>
              <a:ext cx="1188720" cy="62344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a:t>
              </a:r>
              <a:endParaRPr lang="en-US" sz="1400" dirty="0">
                <a:solidFill>
                  <a:schemeClr val="bg1">
                    <a:lumMod val="50000"/>
                  </a:schemeClr>
                </a:solidFill>
              </a:endParaRPr>
            </a:p>
            <a:p>
              <a:pPr>
                <a:lnSpc>
                  <a:spcPct val="105000"/>
                </a:lnSpc>
                <a:spcBef>
                  <a:spcPts val="1200"/>
                </a:spcBef>
                <a:buClr>
                  <a:srgbClr val="003F4C"/>
                </a:buClr>
              </a:pPr>
              <a:endParaRPr lang="en-US" sz="1400" dirty="0">
                <a:solidFill>
                  <a:schemeClr val="bg1">
                    <a:lumMod val="50000"/>
                  </a:schemeClr>
                </a:solidFill>
              </a:endParaRPr>
            </a:p>
          </p:txBody>
        </p:sp>
        <p:sp>
          <p:nvSpPr>
            <p:cNvPr id="103" name="Rectangle 102"/>
            <p:cNvSpPr/>
            <p:nvPr/>
          </p:nvSpPr>
          <p:spPr>
            <a:xfrm>
              <a:off x="8952753" y="1854967"/>
              <a:ext cx="1188719" cy="276458"/>
            </a:xfrm>
            <a:prstGeom prst="rect">
              <a:avLst/>
            </a:prstGeom>
          </p:spPr>
          <p:txBody>
            <a:bodyPr wrap="square">
              <a:spAutoFit/>
            </a:bodyPr>
            <a:lstStyle/>
            <a:p>
              <a:pPr>
                <a:lnSpc>
                  <a:spcPct val="105000"/>
                </a:lnSpc>
                <a:spcBef>
                  <a:spcPts val="1200"/>
                </a:spcBef>
                <a:buClr>
                  <a:srgbClr val="003F4C"/>
                </a:buClr>
              </a:pPr>
              <a:r>
                <a:rPr lang="en-US" sz="1400" dirty="0"/>
                <a:t>&lt;.0001</a:t>
              </a:r>
              <a:r>
                <a:rPr lang="en-US" sz="1400" baseline="30000" dirty="0"/>
                <a:t>Δ</a:t>
              </a:r>
              <a:endParaRPr lang="en-US" sz="1400" dirty="0">
                <a:solidFill>
                  <a:schemeClr val="bg1">
                    <a:lumMod val="50000"/>
                  </a:schemeClr>
                </a:solidFill>
              </a:endParaRPr>
            </a:p>
          </p:txBody>
        </p:sp>
        <p:sp>
          <p:nvSpPr>
            <p:cNvPr id="105" name="Rectangle 104"/>
            <p:cNvSpPr/>
            <p:nvPr/>
          </p:nvSpPr>
          <p:spPr>
            <a:xfrm>
              <a:off x="1146719" y="1694372"/>
              <a:ext cx="1150728" cy="782719"/>
            </a:xfrm>
            <a:prstGeom prst="rect">
              <a:avLst/>
            </a:prstGeom>
          </p:spPr>
          <p:txBody>
            <a:bodyPr wrap="square">
              <a:spAutoFit/>
            </a:bodyPr>
            <a:lstStyle/>
            <a:p>
              <a:pPr>
                <a:lnSpc>
                  <a:spcPct val="105000"/>
                </a:lnSpc>
                <a:spcBef>
                  <a:spcPts val="1200"/>
                </a:spcBef>
                <a:buClr>
                  <a:srgbClr val="003F4C"/>
                </a:buClr>
              </a:pPr>
              <a:r>
                <a:rPr lang="en-US" sz="1600" b="1" dirty="0"/>
                <a:t>Primary endpoint</a:t>
              </a:r>
            </a:p>
            <a:p>
              <a:pPr>
                <a:lnSpc>
                  <a:spcPct val="105000"/>
                </a:lnSpc>
                <a:buClr>
                  <a:srgbClr val="003F4C"/>
                </a:buClr>
              </a:pPr>
              <a:r>
                <a:rPr lang="en-US" sz="1600" dirty="0"/>
                <a:t>(n= 141</a:t>
              </a:r>
              <a:r>
                <a:rPr lang="en-US" sz="1600" baseline="30000" dirty="0"/>
                <a:t>5</a:t>
              </a:r>
              <a:r>
                <a:rPr lang="en-US" sz="1600" dirty="0"/>
                <a:t>)</a:t>
              </a:r>
            </a:p>
          </p:txBody>
        </p:sp>
        <p:sp>
          <p:nvSpPr>
            <p:cNvPr id="106" name="Rectangle 105"/>
            <p:cNvSpPr/>
            <p:nvPr/>
          </p:nvSpPr>
          <p:spPr>
            <a:xfrm>
              <a:off x="1124727" y="3173260"/>
              <a:ext cx="1150728" cy="782719"/>
            </a:xfrm>
            <a:prstGeom prst="rect">
              <a:avLst/>
            </a:prstGeom>
          </p:spPr>
          <p:txBody>
            <a:bodyPr wrap="square">
              <a:spAutoFit/>
            </a:bodyPr>
            <a:lstStyle/>
            <a:p>
              <a:pPr>
                <a:lnSpc>
                  <a:spcPct val="105000"/>
                </a:lnSpc>
                <a:spcBef>
                  <a:spcPts val="1200"/>
                </a:spcBef>
                <a:buClr>
                  <a:srgbClr val="003F4C"/>
                </a:buClr>
              </a:pPr>
              <a:r>
                <a:rPr lang="en-US" sz="1600" b="1" dirty="0"/>
                <a:t>Secondary endpoints</a:t>
              </a:r>
            </a:p>
            <a:p>
              <a:pPr>
                <a:lnSpc>
                  <a:spcPct val="105000"/>
                </a:lnSpc>
                <a:buClr>
                  <a:srgbClr val="003F4C"/>
                </a:buClr>
              </a:pPr>
              <a:r>
                <a:rPr lang="en-US" sz="1600" dirty="0"/>
                <a:t>(n= 131</a:t>
              </a:r>
              <a:r>
                <a:rPr lang="en-US" sz="1600" baseline="30000" dirty="0"/>
                <a:t>5</a:t>
              </a:r>
              <a:r>
                <a:rPr lang="en-US" sz="1600" dirty="0"/>
                <a:t>)</a:t>
              </a:r>
            </a:p>
          </p:txBody>
        </p:sp>
      </p:grpSp>
      <p:sp>
        <p:nvSpPr>
          <p:cNvPr id="77" name="Rectangle 76"/>
          <p:cNvSpPr/>
          <p:nvPr/>
        </p:nvSpPr>
        <p:spPr>
          <a:xfrm>
            <a:off x="9962234" y="1080476"/>
            <a:ext cx="1747928" cy="332912"/>
          </a:xfrm>
          <a:prstGeom prst="rect">
            <a:avLst/>
          </a:prstGeom>
        </p:spPr>
        <p:txBody>
          <a:bodyPr wrap="square">
            <a:spAutoFit/>
          </a:bodyPr>
          <a:lstStyle/>
          <a:p>
            <a:pPr>
              <a:lnSpc>
                <a:spcPct val="105000"/>
              </a:lnSpc>
              <a:spcBef>
                <a:spcPts val="900"/>
              </a:spcBef>
              <a:buClr>
                <a:srgbClr val="003F4C"/>
              </a:buClr>
            </a:pPr>
            <a:r>
              <a:rPr lang="en-US" sz="1600" b="1" dirty="0"/>
              <a:t>Endpoint Met?</a:t>
            </a:r>
            <a:endParaRPr lang="en-US" sz="1600" dirty="0">
              <a:solidFill>
                <a:schemeClr val="bg1">
                  <a:lumMod val="50000"/>
                </a:schemeClr>
              </a:solidFill>
            </a:endParaRPr>
          </a:p>
        </p:txBody>
      </p:sp>
      <p:sp>
        <p:nvSpPr>
          <p:cNvPr id="78" name="Rectangle 77"/>
          <p:cNvSpPr/>
          <p:nvPr/>
        </p:nvSpPr>
        <p:spPr>
          <a:xfrm>
            <a:off x="10349638" y="1603194"/>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8" name="Rectangle 7"/>
          <p:cNvSpPr/>
          <p:nvPr/>
        </p:nvSpPr>
        <p:spPr>
          <a:xfrm>
            <a:off x="1791058" y="5227463"/>
            <a:ext cx="10509250" cy="523220"/>
          </a:xfrm>
          <a:prstGeom prst="rect">
            <a:avLst/>
          </a:prstGeom>
        </p:spPr>
        <p:txBody>
          <a:bodyPr wrap="square">
            <a:spAutoFit/>
          </a:bodyPr>
          <a:lstStyle/>
          <a:p>
            <a:r>
              <a:rPr lang="en-US" sz="1400" dirty="0">
                <a:solidFill>
                  <a:schemeClr val="bg2">
                    <a:lumMod val="25000"/>
                  </a:schemeClr>
                </a:solidFill>
                <a:cs typeface="Arial" panose="020B0604020202020204" pitchFamily="34" charset="0"/>
              </a:rPr>
              <a:t>91% (CI: 86%,95%) freedom from serious adverse events associated with the implant procedure, device, </a:t>
            </a:r>
          </a:p>
          <a:p>
            <a:r>
              <a:rPr lang="en-US" sz="1400" dirty="0">
                <a:solidFill>
                  <a:schemeClr val="bg2">
                    <a:lumMod val="25000"/>
                  </a:schemeClr>
                </a:solidFill>
                <a:cs typeface="Arial" panose="020B0604020202020204" pitchFamily="34" charset="0"/>
              </a:rPr>
              <a:t>or the delivered therapy at 12 months </a:t>
            </a:r>
          </a:p>
        </p:txBody>
      </p:sp>
      <p:sp>
        <p:nvSpPr>
          <p:cNvPr id="91" name="Rectangle 90"/>
          <p:cNvSpPr/>
          <p:nvPr/>
        </p:nvSpPr>
        <p:spPr>
          <a:xfrm>
            <a:off x="581855" y="5220267"/>
            <a:ext cx="1260543" cy="340350"/>
          </a:xfrm>
          <a:prstGeom prst="rect">
            <a:avLst/>
          </a:prstGeom>
        </p:spPr>
        <p:txBody>
          <a:bodyPr wrap="square">
            <a:spAutoFit/>
          </a:bodyPr>
          <a:lstStyle/>
          <a:p>
            <a:pPr>
              <a:lnSpc>
                <a:spcPct val="105000"/>
              </a:lnSpc>
              <a:spcBef>
                <a:spcPts val="1200"/>
              </a:spcBef>
              <a:buClr>
                <a:srgbClr val="003F4C"/>
              </a:buClr>
            </a:pPr>
            <a:r>
              <a:rPr lang="en-US" sz="1600" b="1" dirty="0"/>
              <a:t>Safety</a:t>
            </a:r>
            <a:endParaRPr lang="en-US" sz="1600" dirty="0"/>
          </a:p>
        </p:txBody>
      </p:sp>
      <p:sp>
        <p:nvSpPr>
          <p:cNvPr id="92" name="Right Brace 91"/>
          <p:cNvSpPr/>
          <p:nvPr/>
        </p:nvSpPr>
        <p:spPr>
          <a:xfrm rot="10800000">
            <a:off x="1609318" y="5172315"/>
            <a:ext cx="126647" cy="414792"/>
          </a:xfrm>
          <a:prstGeom prst="rightBrace">
            <a:avLst>
              <a:gd name="adj1" fmla="val 52272"/>
              <a:gd name="adj2"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97" name="Rectangle 96">
            <a:extLst>
              <a:ext uri="{FF2B5EF4-FFF2-40B4-BE49-F238E27FC236}">
                <a16:creationId xmlns:a16="http://schemas.microsoft.com/office/drawing/2014/main" id="{14A48082-9437-4FEA-97DE-3FB7473F2059}"/>
              </a:ext>
            </a:extLst>
          </p:cNvPr>
          <p:cNvSpPr/>
          <p:nvPr/>
        </p:nvSpPr>
        <p:spPr>
          <a:xfrm>
            <a:off x="266717" y="5681653"/>
            <a:ext cx="6753818" cy="729687"/>
          </a:xfrm>
          <a:prstGeom prst="rect">
            <a:avLst/>
          </a:prstGeom>
        </p:spPr>
        <p:txBody>
          <a:bodyPr wrap="square">
            <a:spAutoFit/>
          </a:bodyPr>
          <a:lstStyle/>
          <a:p>
            <a:pPr marL="228600" indent="-228600">
              <a:lnSpc>
                <a:spcPct val="105000"/>
              </a:lnSpc>
              <a:buClr>
                <a:srgbClr val="003F4C"/>
              </a:buClr>
              <a:buAutoNum type="arabicPeriod"/>
            </a:pPr>
            <a:r>
              <a:rPr lang="en-US" sz="800" dirty="0"/>
              <a:t>Primary endpoint is the proportion of subjects achieving ≥50% reduction in AHI</a:t>
            </a:r>
          </a:p>
          <a:p>
            <a:pPr marL="228600" indent="-228600">
              <a:lnSpc>
                <a:spcPct val="105000"/>
              </a:lnSpc>
              <a:buClr>
                <a:srgbClr val="003F4C"/>
              </a:buClr>
              <a:buAutoNum type="arabicPeriod"/>
            </a:pPr>
            <a:r>
              <a:rPr lang="en-US" sz="800" dirty="0"/>
              <a:t>PGA = Patient global assessment</a:t>
            </a:r>
          </a:p>
          <a:p>
            <a:pPr marL="228600" indent="-228600">
              <a:lnSpc>
                <a:spcPct val="105000"/>
              </a:lnSpc>
              <a:buClr>
                <a:srgbClr val="003F4C"/>
              </a:buClr>
              <a:buAutoNum type="arabicPeriod"/>
            </a:pPr>
            <a:r>
              <a:rPr lang="en-US" sz="800" dirty="0"/>
              <a:t>ESS = Epworth Sleepiness Scale, an 8-question assessment used to assess sleepiness</a:t>
            </a:r>
          </a:p>
          <a:p>
            <a:pPr marL="228600" indent="-228600">
              <a:lnSpc>
                <a:spcPct val="105000"/>
              </a:lnSpc>
              <a:buClr>
                <a:srgbClr val="003F4C"/>
              </a:buClr>
              <a:buAutoNum type="arabicPeriod"/>
            </a:pPr>
            <a:r>
              <a:rPr lang="en-US" sz="800" dirty="0"/>
              <a:t>For primary endpoint, n=68 for treatment and n=73 for control; for secondary endpoints, n=58 for treatment and n=73 for control </a:t>
            </a:r>
          </a:p>
          <a:p>
            <a:pPr>
              <a:lnSpc>
                <a:spcPct val="105000"/>
              </a:lnSpc>
              <a:buClr>
                <a:srgbClr val="003F4C"/>
              </a:buClr>
            </a:pPr>
            <a:r>
              <a:rPr lang="en-US" sz="800" dirty="0"/>
              <a:t>         Costanzo et al.  Lancet 2016;388:974-82;  Goldberg L et al.  J Cardiac Fail 2017;23:S15.</a:t>
            </a:r>
          </a:p>
        </p:txBody>
      </p:sp>
      <p:sp>
        <p:nvSpPr>
          <p:cNvPr id="10" name="Slide Number Placeholder 9">
            <a:extLst>
              <a:ext uri="{FF2B5EF4-FFF2-40B4-BE49-F238E27FC236}">
                <a16:creationId xmlns:a16="http://schemas.microsoft.com/office/drawing/2014/main" id="{D891D250-A414-4971-365B-0D8E346C0435}"/>
              </a:ext>
            </a:extLst>
          </p:cNvPr>
          <p:cNvSpPr>
            <a:spLocks noGrp="1"/>
          </p:cNvSpPr>
          <p:nvPr>
            <p:ph type="sldNum" sz="quarter" idx="12"/>
          </p:nvPr>
        </p:nvSpPr>
        <p:spPr/>
        <p:txBody>
          <a:bodyPr/>
          <a:lstStyle/>
          <a:p>
            <a:fld id="{21D51F98-DEF0-4E23-AE94-24E7CFC19B28}" type="slidenum">
              <a:rPr lang="en-US" smtClean="0"/>
              <a:t>34</a:t>
            </a:fld>
            <a:endParaRPr lang="en-US"/>
          </a:p>
        </p:txBody>
      </p:sp>
      <p:sp>
        <p:nvSpPr>
          <p:cNvPr id="17" name="Rectangle 16">
            <a:extLst>
              <a:ext uri="{FF2B5EF4-FFF2-40B4-BE49-F238E27FC236}">
                <a16:creationId xmlns:a16="http://schemas.microsoft.com/office/drawing/2014/main" id="{7DF9CEA2-42B2-E430-E40E-0748DC5D4857}"/>
              </a:ext>
            </a:extLst>
          </p:cNvPr>
          <p:cNvSpPr/>
          <p:nvPr/>
        </p:nvSpPr>
        <p:spPr>
          <a:xfrm>
            <a:off x="10349638" y="2794121"/>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18" name="Rectangle 17">
            <a:extLst>
              <a:ext uri="{FF2B5EF4-FFF2-40B4-BE49-F238E27FC236}">
                <a16:creationId xmlns:a16="http://schemas.microsoft.com/office/drawing/2014/main" id="{83F9873B-0131-8079-E8E9-53684E1904F5}"/>
              </a:ext>
            </a:extLst>
          </p:cNvPr>
          <p:cNvSpPr/>
          <p:nvPr/>
        </p:nvSpPr>
        <p:spPr>
          <a:xfrm>
            <a:off x="10349638" y="3249216"/>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19" name="Rectangle 18">
            <a:extLst>
              <a:ext uri="{FF2B5EF4-FFF2-40B4-BE49-F238E27FC236}">
                <a16:creationId xmlns:a16="http://schemas.microsoft.com/office/drawing/2014/main" id="{A5074585-0248-8B3D-5AEE-09C0CB0DEF7C}"/>
              </a:ext>
            </a:extLst>
          </p:cNvPr>
          <p:cNvSpPr/>
          <p:nvPr/>
        </p:nvSpPr>
        <p:spPr>
          <a:xfrm>
            <a:off x="10349638" y="3738015"/>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28" name="Rectangle 27">
            <a:extLst>
              <a:ext uri="{FF2B5EF4-FFF2-40B4-BE49-F238E27FC236}">
                <a16:creationId xmlns:a16="http://schemas.microsoft.com/office/drawing/2014/main" id="{2613755C-F17E-02D1-1984-680D820D5508}"/>
              </a:ext>
            </a:extLst>
          </p:cNvPr>
          <p:cNvSpPr/>
          <p:nvPr/>
        </p:nvSpPr>
        <p:spPr>
          <a:xfrm>
            <a:off x="10349638" y="4378812"/>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29" name="Rectangle 28">
            <a:extLst>
              <a:ext uri="{FF2B5EF4-FFF2-40B4-BE49-F238E27FC236}">
                <a16:creationId xmlns:a16="http://schemas.microsoft.com/office/drawing/2014/main" id="{38FE4F65-C242-ACCA-0ECD-D6185A7DCDE7}"/>
              </a:ext>
            </a:extLst>
          </p:cNvPr>
          <p:cNvSpPr/>
          <p:nvPr/>
        </p:nvSpPr>
        <p:spPr>
          <a:xfrm>
            <a:off x="10349638" y="4742976"/>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32" name="Rectangle 31">
            <a:extLst>
              <a:ext uri="{FF2B5EF4-FFF2-40B4-BE49-F238E27FC236}">
                <a16:creationId xmlns:a16="http://schemas.microsoft.com/office/drawing/2014/main" id="{D8524B98-EE7C-4B89-665A-EC2494BFA737}"/>
              </a:ext>
            </a:extLst>
          </p:cNvPr>
          <p:cNvSpPr/>
          <p:nvPr/>
        </p:nvSpPr>
        <p:spPr>
          <a:xfrm>
            <a:off x="10349638" y="1959478"/>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33" name="Rectangle 32">
            <a:extLst>
              <a:ext uri="{FF2B5EF4-FFF2-40B4-BE49-F238E27FC236}">
                <a16:creationId xmlns:a16="http://schemas.microsoft.com/office/drawing/2014/main" id="{25731098-7784-070D-1BFD-1D81A166350B}"/>
              </a:ext>
            </a:extLst>
          </p:cNvPr>
          <p:cNvSpPr/>
          <p:nvPr/>
        </p:nvSpPr>
        <p:spPr>
          <a:xfrm>
            <a:off x="10349638" y="2378455"/>
            <a:ext cx="649744" cy="363048"/>
          </a:xfrm>
          <a:prstGeom prst="rect">
            <a:avLst/>
          </a:prstGeom>
        </p:spPr>
        <p:txBody>
          <a:bodyPr wrap="square">
            <a:spAutoFit/>
          </a:bodyPr>
          <a:lstStyle/>
          <a:p>
            <a:pPr>
              <a:lnSpc>
                <a:spcPct val="105000"/>
              </a:lnSpc>
              <a:spcBef>
                <a:spcPts val="900"/>
              </a:spcBef>
              <a:buClr>
                <a:srgbClr val="003F4C"/>
              </a:buClr>
            </a:pPr>
            <a:r>
              <a:rPr lang="en-US" b="1" dirty="0">
                <a:solidFill>
                  <a:srgbClr val="007E39"/>
                </a:solidFill>
              </a:rPr>
              <a:t>Yes</a:t>
            </a:r>
            <a:endParaRPr lang="en-US" dirty="0">
              <a:solidFill>
                <a:srgbClr val="007E39"/>
              </a:solidFill>
            </a:endParaRPr>
          </a:p>
        </p:txBody>
      </p:sp>
      <p:sp>
        <p:nvSpPr>
          <p:cNvPr id="14" name="Footer Placeholder 5">
            <a:extLst>
              <a:ext uri="{FF2B5EF4-FFF2-40B4-BE49-F238E27FC236}">
                <a16:creationId xmlns:a16="http://schemas.microsoft.com/office/drawing/2014/main" id="{1B4EAD3E-6BEC-ED12-4FE8-B95F91CD403B}"/>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257948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96" imgH="396" progId="TCLayout.ActiveDocument.1">
                  <p:embed/>
                </p:oleObj>
              </mc:Choice>
              <mc:Fallback>
                <p:oleObj name="think-cell Slide" r:id="rId21" imgW="396" imgH="396" progId="TCLayout.ActiveDocument.1">
                  <p:embed/>
                  <p:pic>
                    <p:nvPicPr>
                      <p:cNvPr id="19" name="Object 18"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sym typeface="+mn-lt"/>
            </a:endParaRPr>
          </a:p>
        </p:txBody>
      </p:sp>
      <p:sp>
        <p:nvSpPr>
          <p:cNvPr id="2" name="Title 1"/>
          <p:cNvSpPr>
            <a:spLocks noGrp="1"/>
          </p:cNvSpPr>
          <p:nvPr>
            <p:ph type="title" idx="4294967295"/>
          </p:nvPr>
        </p:nvSpPr>
        <p:spPr>
          <a:xfrm>
            <a:off x="497807" y="254608"/>
            <a:ext cx="11617325" cy="827088"/>
          </a:xfrm>
        </p:spPr>
        <p:txBody>
          <a:bodyPr>
            <a:noAutofit/>
          </a:bodyPr>
          <a:lstStyle/>
          <a:p>
            <a:r>
              <a:rPr lang="en-US" sz="3200" b="1" dirty="0">
                <a:solidFill>
                  <a:schemeClr val="accent2"/>
                </a:solidFill>
                <a:latin typeface="+mn-lt"/>
              </a:rPr>
              <a:t>PSG Results at 24 months of Therapy Demonstrated Effective and Durable Results </a:t>
            </a:r>
          </a:p>
        </p:txBody>
      </p:sp>
      <p:graphicFrame>
        <p:nvGraphicFramePr>
          <p:cNvPr id="49" name="Chart 48"/>
          <p:cNvGraphicFramePr/>
          <p:nvPr>
            <p:custDataLst>
              <p:tags r:id="rId3"/>
            </p:custDataLst>
          </p:nvPr>
        </p:nvGraphicFramePr>
        <p:xfrm>
          <a:off x="2263076" y="1719033"/>
          <a:ext cx="5046663" cy="4131173"/>
        </p:xfrm>
        <a:graphic>
          <a:graphicData uri="http://schemas.openxmlformats.org/drawingml/2006/chart">
            <c:chart xmlns:c="http://schemas.openxmlformats.org/drawingml/2006/chart" xmlns:r="http://schemas.openxmlformats.org/officeDocument/2006/relationships" r:id="rId23"/>
          </a:graphicData>
        </a:graphic>
      </p:graphicFrame>
      <p:sp>
        <p:nvSpPr>
          <p:cNvPr id="114" name="Text Placeholder 2"/>
          <p:cNvSpPr>
            <a:spLocks noGrp="1"/>
          </p:cNvSpPr>
          <p:nvPr>
            <p:custDataLst>
              <p:tags r:id="rId4"/>
            </p:custDataLst>
          </p:nvPr>
        </p:nvSpPr>
        <p:spPr bwMode="gray">
          <a:xfrm>
            <a:off x="6032150" y="5583614"/>
            <a:ext cx="274320" cy="219075"/>
          </a:xfrm>
          <a:prstGeom prst="rect">
            <a:avLst/>
          </a:prstGeom>
          <a:solidFill>
            <a:schemeClr val="accent2"/>
          </a:solidFill>
          <a:ln>
            <a:noFill/>
          </a:ln>
        </p:spPr>
        <p:txBody>
          <a:bodyPr vert="horz" wrap="none" lIns="28575" tIns="0" rIns="28575"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a:ea typeface="+mn-ea"/>
                <a:cs typeface="+mn-cs"/>
              </a:rPr>
              <a:t>0.2</a:t>
            </a: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sym typeface="+mn-lt"/>
            </a:endParaRPr>
          </a:p>
        </p:txBody>
      </p:sp>
      <p:sp>
        <p:nvSpPr>
          <p:cNvPr id="60" name="Text Placeholder 2"/>
          <p:cNvSpPr>
            <a:spLocks noGrp="1"/>
          </p:cNvSpPr>
          <p:nvPr>
            <p:custDataLst>
              <p:tags r:id="rId5"/>
            </p:custDataLst>
          </p:nvPr>
        </p:nvSpPr>
        <p:spPr bwMode="gray">
          <a:xfrm>
            <a:off x="3785803" y="1829668"/>
            <a:ext cx="160338" cy="219075"/>
          </a:xfrm>
          <a:prstGeom prst="rect">
            <a:avLst/>
          </a:prstGeom>
          <a:solidFill>
            <a:schemeClr val="accent1"/>
          </a:solidFill>
          <a:ln>
            <a:noFill/>
          </a:ln>
        </p:spPr>
        <p:txBody>
          <a:bodyPr vert="horz" wrap="none" lIns="28575" tIns="0" rIns="28575"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sym typeface="+mn-lt"/>
              </a:rPr>
              <a:t>2.1</a:t>
            </a:r>
          </a:p>
        </p:txBody>
      </p:sp>
      <p:sp>
        <p:nvSpPr>
          <p:cNvPr id="53" name="Text Placeholder 2"/>
          <p:cNvSpPr>
            <a:spLocks noGrp="1"/>
          </p:cNvSpPr>
          <p:nvPr>
            <p:custDataLst>
              <p:tags r:id="rId6"/>
            </p:custDataLst>
          </p:nvPr>
        </p:nvSpPr>
        <p:spPr bwMode="gray">
          <a:xfrm>
            <a:off x="3728812" y="2074631"/>
            <a:ext cx="274320" cy="219075"/>
          </a:xfrm>
          <a:prstGeom prst="rect">
            <a:avLst/>
          </a:prstGeom>
          <a:solidFill>
            <a:srgbClr val="9DB1CF"/>
          </a:solidFill>
          <a:ln>
            <a:noFill/>
          </a:ln>
        </p:spPr>
        <p:txBody>
          <a:bodyPr vert="horz" wrap="none" lIns="28575" tIns="0" rIns="28575"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r>
              <a:rPr lang="en-US" altLang="en-US" sz="1600" dirty="0">
                <a:solidFill>
                  <a:srgbClr val="33363E"/>
                </a:solidFill>
                <a:latin typeface="Calibri" panose="020F0502020204030204"/>
                <a:sym typeface="+mn-lt"/>
              </a:rPr>
              <a:t>1</a:t>
            </a:r>
            <a:r>
              <a:rPr kumimoji="0" lang="en-US" alt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rPr>
              <a:t>.2</a:t>
            </a:r>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64" name="Text Placeholder 2"/>
          <p:cNvSpPr>
            <a:spLocks noGrp="1"/>
          </p:cNvSpPr>
          <p:nvPr>
            <p:custDataLst>
              <p:tags r:id="rId7"/>
            </p:custDataLst>
          </p:nvPr>
        </p:nvSpPr>
        <p:spPr bwMode="auto">
          <a:xfrm>
            <a:off x="3191763" y="5800602"/>
            <a:ext cx="1285875"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fld id="{7CC5D5E8-C7F4-46A0-A284-CDAB9E39F04D}" type="datetime'''''''''B''''a''''''se''li''n''''''''e ''(n''''=5''''8'')'''''">
              <a:rPr kumimoji="0" lang="en-US" altLang="en-US" sz="1600" b="0" i="0" u="none" strike="noStrike" kern="1200" cap="none" spc="0" normalizeH="0" baseline="0" noProof="0" smtClean="0">
                <a:ln>
                  <a:noFill/>
                </a:ln>
                <a:solidFill>
                  <a:srgbClr val="33363E"/>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t>Baseline (n=58)</a:t>
            </a:fld>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65" name="Text Placeholder 2"/>
          <p:cNvSpPr>
            <a:spLocks noGrp="1"/>
          </p:cNvSpPr>
          <p:nvPr>
            <p:custDataLst>
              <p:tags r:id="rId8"/>
            </p:custDataLst>
          </p:nvPr>
        </p:nvSpPr>
        <p:spPr bwMode="gray">
          <a:xfrm>
            <a:off x="6032150" y="5075013"/>
            <a:ext cx="274320" cy="219075"/>
          </a:xfrm>
          <a:prstGeom prst="rect">
            <a:avLst/>
          </a:prstGeom>
          <a:solidFill>
            <a:srgbClr val="9DB1CF"/>
          </a:solidFill>
          <a:ln>
            <a:noFill/>
          </a:ln>
        </p:spPr>
        <p:txBody>
          <a:bodyPr vert="horz" wrap="none" lIns="28575" tIns="0" rIns="28575"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r>
              <a:rPr lang="en-US" sz="1600" dirty="0">
                <a:solidFill>
                  <a:srgbClr val="33363E"/>
                </a:solidFill>
                <a:latin typeface="Calibri" panose="020F0502020204030204"/>
                <a:sym typeface="+mn-lt"/>
              </a:rPr>
              <a:t>0.0</a:t>
            </a:r>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66" name="Text Placeholder 2"/>
          <p:cNvSpPr>
            <a:spLocks noGrp="1"/>
          </p:cNvSpPr>
          <p:nvPr>
            <p:custDataLst>
              <p:tags r:id="rId9"/>
            </p:custDataLst>
          </p:nvPr>
        </p:nvSpPr>
        <p:spPr bwMode="auto">
          <a:xfrm>
            <a:off x="5431725" y="5800602"/>
            <a:ext cx="1477963"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fld id="{CC8F5618-01D4-4DA7-9B72-BAC761C54694}" type="datetime'2''4'''''' ''mo''''nths'''''''''' (''''''''''n''=''4''''2'')'">
              <a:rPr kumimoji="0" lang="en-US" altLang="en-US" sz="1600" b="0" i="0" u="none" strike="noStrike" kern="1200" cap="none" spc="0" normalizeH="0" baseline="0" noProof="0" smtClean="0">
                <a:ln>
                  <a:noFill/>
                </a:ln>
                <a:solidFill>
                  <a:srgbClr val="33363E"/>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
                  <a:srgbClr val="00AEB5"/>
                </a:buClr>
                <a:buSzPct val="90000"/>
                <a:buFont typeface="Wingdings" charset="2"/>
                <a:buNone/>
                <a:tabLst/>
                <a:defRPr/>
              </a:pPr>
              <a:t>24 months (n=42)</a:t>
            </a:fld>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68" name="Text Placeholder 2"/>
          <p:cNvSpPr>
            <a:spLocks noGrp="1"/>
          </p:cNvSpPr>
          <p:nvPr>
            <p:custDataLst>
              <p:tags r:id="rId10"/>
            </p:custDataLst>
          </p:nvPr>
        </p:nvSpPr>
        <p:spPr bwMode="gray">
          <a:xfrm>
            <a:off x="5588889" y="1168031"/>
            <a:ext cx="2456890" cy="520142"/>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sp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ct val="0"/>
              </a:spcAft>
              <a:buClr>
                <a:srgbClr val="00AEB5"/>
              </a:buClr>
              <a:buSzPct val="90000"/>
              <a:buFont typeface="Wingdings" charset="2"/>
              <a:buNone/>
              <a:tabLst/>
              <a:defRPr/>
            </a:pPr>
            <a:r>
              <a:rPr lang="en-US" sz="1600" dirty="0">
                <a:solidFill>
                  <a:srgbClr val="33363E"/>
                </a:solidFill>
                <a:latin typeface="Calibri" panose="020F0502020204030204"/>
                <a:sym typeface="+mn-lt"/>
              </a:rPr>
              <a:t>Total AHI at baseline = </a:t>
            </a: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rPr>
              <a:t>49*</a:t>
            </a:r>
          </a:p>
          <a:p>
            <a:pPr marL="0" marR="0" lvl="0" indent="0" defTabSz="914400" rtl="0" eaLnBrk="1" fontAlgn="auto" latinLnBrk="0" hangingPunct="1">
              <a:lnSpc>
                <a:spcPct val="90000"/>
              </a:lnSpc>
              <a:spcBef>
                <a:spcPts val="600"/>
              </a:spcBef>
              <a:spcAft>
                <a:spcPct val="0"/>
              </a:spcAft>
              <a:buClr>
                <a:srgbClr val="00AEB5"/>
              </a:buClr>
              <a:buSzPct val="90000"/>
              <a:buFont typeface="Wingdings" charset="2"/>
              <a:buNone/>
              <a:tabLst/>
              <a:defRPr/>
            </a:pPr>
            <a:r>
              <a:rPr lang="en-US" sz="1600" dirty="0">
                <a:solidFill>
                  <a:srgbClr val="33363E"/>
                </a:solidFill>
                <a:latin typeface="Calibri" panose="020F0502020204030204"/>
                <a:sym typeface="+mn-lt"/>
              </a:rPr>
              <a:t>Total AHI at 24 months = 16*</a:t>
            </a:r>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69" name="TextBox 68"/>
          <p:cNvSpPr txBox="1"/>
          <p:nvPr/>
        </p:nvSpPr>
        <p:spPr>
          <a:xfrm>
            <a:off x="2271014" y="1031100"/>
            <a:ext cx="3127375" cy="584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rPr>
              <a:t>rem</a:t>
            </a:r>
            <a:r>
              <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rPr>
              <a:t>edē </a:t>
            </a:r>
            <a:r>
              <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rPr>
              <a:t>AHI reduction</a:t>
            </a:r>
            <a:r>
              <a:rPr kumimoji="0" lang="en-US" sz="1600" b="1" i="0" u="none" strike="noStrike" kern="1200" cap="none" spc="0" normalizeH="0" baseline="30000" noProof="0" dirty="0">
                <a:ln>
                  <a:noFill/>
                </a:ln>
                <a:solidFill>
                  <a:srgbClr val="33363E"/>
                </a:solidFill>
                <a:effectLst/>
                <a:uLnTx/>
                <a:uFillTx/>
                <a:latin typeface="Calibri" panose="020F0502020204030204"/>
                <a:ea typeface="+mn-ea"/>
                <a:cs typeface="+mn-cs"/>
              </a:rPr>
              <a:t> 1</a:t>
            </a:r>
            <a:endPar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panose="020F0502020204030204"/>
                <a:ea typeface="+mn-ea"/>
                <a:cs typeface="+mn-cs"/>
              </a:rPr>
              <a:t>Median events/</a:t>
            </a:r>
            <a:r>
              <a:rPr kumimoji="0" lang="en-US" sz="1600" b="0" i="0" u="none" strike="noStrike" kern="1200" cap="none" spc="0" normalizeH="0" baseline="0" noProof="0" dirty="0" err="1">
                <a:ln>
                  <a:noFill/>
                </a:ln>
                <a:solidFill>
                  <a:schemeClr val="tx2"/>
                </a:solidFill>
                <a:effectLst/>
                <a:uLnTx/>
                <a:uFillTx/>
                <a:latin typeface="Calibri" panose="020F0502020204030204"/>
                <a:ea typeface="+mn-ea"/>
                <a:cs typeface="+mn-cs"/>
              </a:rPr>
              <a:t>hr</a:t>
            </a:r>
            <a:endParaRPr kumimoji="0" lang="en-US" sz="1600" b="0" i="0" u="none" strike="noStrike" kern="1200" cap="none" spc="0" normalizeH="0" baseline="30000" noProof="0" dirty="0">
              <a:ln>
                <a:noFill/>
              </a:ln>
              <a:solidFill>
                <a:schemeClr val="tx2"/>
              </a:solidFill>
              <a:effectLst/>
              <a:uLnTx/>
              <a:uFillTx/>
              <a:latin typeface="Calibri" panose="020F0502020204030204"/>
              <a:ea typeface="+mn-ea"/>
              <a:cs typeface="+mn-cs"/>
            </a:endParaRPr>
          </a:p>
        </p:txBody>
      </p:sp>
      <p:cxnSp>
        <p:nvCxnSpPr>
          <p:cNvPr id="70" name="Straight Connector 69"/>
          <p:cNvCxnSpPr/>
          <p:nvPr/>
        </p:nvCxnSpPr>
        <p:spPr>
          <a:xfrm>
            <a:off x="2368045" y="1562051"/>
            <a:ext cx="3030344" cy="0"/>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Arrow Connector 124"/>
          <p:cNvCxnSpPr/>
          <p:nvPr/>
        </p:nvCxnSpPr>
        <p:spPr>
          <a:xfrm>
            <a:off x="4546925" y="1857326"/>
            <a:ext cx="1233258" cy="28943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5267941" y="3094731"/>
            <a:ext cx="641896" cy="2905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TextBox 126"/>
          <p:cNvSpPr txBox="1"/>
          <p:nvPr/>
        </p:nvSpPr>
        <p:spPr>
          <a:xfrm>
            <a:off x="5185871" y="3045259"/>
            <a:ext cx="768782" cy="3381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rPr>
              <a:t>-67%</a:t>
            </a:r>
            <a:endParaRPr kumimoji="0" lang="en-US" sz="1600" b="1" i="0" u="none" strike="noStrike" kern="1200" cap="none" spc="0" normalizeH="0" baseline="0" noProof="0" dirty="0">
              <a:ln>
                <a:noFill/>
              </a:ln>
              <a:solidFill>
                <a:srgbClr val="636A78">
                  <a:lumMod val="60000"/>
                  <a:lumOff val="40000"/>
                </a:srgbClr>
              </a:solidFill>
              <a:effectLst/>
              <a:uLnTx/>
              <a:uFillTx/>
              <a:latin typeface="Calibri" panose="020F0502020204030204"/>
              <a:ea typeface="+mn-ea"/>
              <a:cs typeface="+mn-cs"/>
            </a:endParaRPr>
          </a:p>
        </p:txBody>
      </p:sp>
      <p:sp>
        <p:nvSpPr>
          <p:cNvPr id="14" name="Rectangle 13"/>
          <p:cNvSpPr/>
          <p:nvPr>
            <p:custDataLst>
              <p:tags r:id="rId11"/>
            </p:custDataLst>
          </p:nvPr>
        </p:nvSpPr>
        <p:spPr bwMode="auto">
          <a:xfrm>
            <a:off x="9257038" y="2305461"/>
            <a:ext cx="285750" cy="214313"/>
          </a:xfrm>
          <a:prstGeom prst="rect">
            <a:avLst/>
          </a:prstGeom>
          <a:solidFill>
            <a:srgbClr val="808080"/>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p:cNvSpPr/>
          <p:nvPr>
            <p:custDataLst>
              <p:tags r:id="rId12"/>
            </p:custDataLst>
          </p:nvPr>
        </p:nvSpPr>
        <p:spPr bwMode="auto">
          <a:xfrm>
            <a:off x="9257038" y="1765711"/>
            <a:ext cx="285750" cy="214313"/>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p:cNvSpPr/>
          <p:nvPr>
            <p:custDataLst>
              <p:tags r:id="rId13"/>
            </p:custDataLst>
          </p:nvPr>
        </p:nvSpPr>
        <p:spPr bwMode="auto">
          <a:xfrm>
            <a:off x="9257038" y="2035586"/>
            <a:ext cx="285750" cy="214313"/>
          </a:xfrm>
          <a:prstGeom prst="rect">
            <a:avLst/>
          </a:prstGeom>
          <a:solidFill>
            <a:srgbClr val="9DB1CF"/>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p:cNvSpPr/>
          <p:nvPr>
            <p:custDataLst>
              <p:tags r:id="rId14"/>
            </p:custDataLst>
          </p:nvPr>
        </p:nvSpPr>
        <p:spPr bwMode="auto">
          <a:xfrm>
            <a:off x="9257038" y="2575336"/>
            <a:ext cx="285750" cy="214313"/>
          </a:xfrm>
          <a:prstGeom prst="rect">
            <a:avLst/>
          </a:prstGeom>
          <a:solidFill>
            <a:schemeClr val="accent2"/>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Text Placeholder 2"/>
          <p:cNvSpPr>
            <a:spLocks noGrp="1"/>
          </p:cNvSpPr>
          <p:nvPr>
            <p:custDataLst>
              <p:tags r:id="rId15"/>
            </p:custDataLst>
          </p:nvPr>
        </p:nvSpPr>
        <p:spPr bwMode="auto">
          <a:xfrm>
            <a:off x="9593588" y="1759361"/>
            <a:ext cx="1509713"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fld id="{D1CFB5B4-4D02-4449-8CAC-F5AEACAF9172}" type="datetime'''Ob''''''s''''''t''r''uc''''t''''iv''e'' a''p''''''ne''a'''''">
              <a:rPr kumimoji="0" lang="en-US" altLang="en-US" sz="1600" b="0" i="0" u="none" strike="noStrike" kern="1200" cap="none" spc="0" normalizeH="0" baseline="0" noProof="0" smtClean="0">
                <a:ln>
                  <a:noFill/>
                </a:ln>
                <a:solidFill>
                  <a:srgbClr val="33363E"/>
                </a:solidFill>
                <a:effectLst/>
                <a:uLnTx/>
                <a:uFillTx/>
                <a:latin typeface="Calibri" panose="020F0502020204030204"/>
                <a:ea typeface="+mn-ea"/>
                <a:cs typeface="+mn-cs"/>
              </a:rPr>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t>Obstructive apnea</a:t>
            </a:fld>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52" name="Text Placeholder 2"/>
          <p:cNvSpPr>
            <a:spLocks noGrp="1"/>
          </p:cNvSpPr>
          <p:nvPr>
            <p:custDataLst>
              <p:tags r:id="rId16"/>
            </p:custDataLst>
          </p:nvPr>
        </p:nvSpPr>
        <p:spPr bwMode="auto">
          <a:xfrm>
            <a:off x="9593588" y="2568986"/>
            <a:ext cx="1146175"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fld id="{E7788752-10BB-48D2-9C52-811263F85B5E}" type="datetime'''Ce''n''''tr''''a''''l ''''''''''''''''''''''a''''''pnea'''">
              <a:rPr kumimoji="0" lang="en-US" altLang="en-US" sz="1600" b="0" i="0" u="none" strike="noStrike" kern="1200" cap="none" spc="0" normalizeH="0" baseline="0" noProof="0" smtClean="0">
                <a:ln>
                  <a:noFill/>
                </a:ln>
                <a:solidFill>
                  <a:srgbClr val="33363E"/>
                </a:solidFill>
                <a:effectLst/>
                <a:uLnTx/>
                <a:uFillTx/>
                <a:latin typeface="Calibri" panose="020F0502020204030204"/>
                <a:ea typeface="+mn-ea"/>
                <a:cs typeface="+mn-cs"/>
              </a:rPr>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t>Central apnea</a:t>
            </a:fld>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56" name="Text Placeholder 2"/>
          <p:cNvSpPr>
            <a:spLocks noGrp="1"/>
          </p:cNvSpPr>
          <p:nvPr>
            <p:custDataLst>
              <p:tags r:id="rId17"/>
            </p:custDataLst>
          </p:nvPr>
        </p:nvSpPr>
        <p:spPr bwMode="auto">
          <a:xfrm>
            <a:off x="9593588" y="2029236"/>
            <a:ext cx="1063625"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fld id="{1CDF6219-E698-4F9F-9555-7163ED40438D}" type="datetime'Mi''''''''''''''''''x''''e''''d'''' ''apn''''e''''a'''''''''">
              <a:rPr kumimoji="0" lang="en-US" altLang="en-US" sz="1600" b="0" i="0" u="none" strike="noStrike" kern="1200" cap="none" spc="0" normalizeH="0" baseline="0" noProof="0" smtClean="0">
                <a:ln>
                  <a:noFill/>
                </a:ln>
                <a:solidFill>
                  <a:srgbClr val="33363E"/>
                </a:solidFill>
                <a:effectLst/>
                <a:uLnTx/>
                <a:uFillTx/>
                <a:latin typeface="Calibri" panose="020F0502020204030204"/>
                <a:ea typeface="+mn-ea"/>
                <a:cs typeface="+mn-cs"/>
              </a:rPr>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t>Mixed apnea</a:t>
            </a:fld>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50" name="Text Placeholder 2"/>
          <p:cNvSpPr>
            <a:spLocks noGrp="1"/>
          </p:cNvSpPr>
          <p:nvPr>
            <p:custDataLst>
              <p:tags r:id="rId18"/>
            </p:custDataLst>
          </p:nvPr>
        </p:nvSpPr>
        <p:spPr bwMode="auto">
          <a:xfrm>
            <a:off x="9593588" y="2299111"/>
            <a:ext cx="844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fld id="{D3011579-1ED9-42EC-8AC8-CD280FB40DB8}" type="datetime'''''''Hy''p''o''''''''p''''ne''''''''a'''">
              <a:rPr kumimoji="0" lang="en-US" altLang="en-US" sz="1600" b="0" i="0" u="none" strike="noStrike" kern="1200" cap="none" spc="0" normalizeH="0" baseline="0" noProof="0" smtClean="0">
                <a:ln>
                  <a:noFill/>
                </a:ln>
                <a:solidFill>
                  <a:srgbClr val="33363E"/>
                </a:solidFill>
                <a:effectLst/>
                <a:uLnTx/>
                <a:uFillTx/>
                <a:latin typeface="Calibri" panose="020F0502020204030204"/>
                <a:ea typeface="+mn-ea"/>
                <a:cs typeface="+mn-cs"/>
              </a:rPr>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t>Hypopnea</a:t>
            </a:fld>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5" name="Rectangle 4"/>
          <p:cNvSpPr/>
          <p:nvPr/>
        </p:nvSpPr>
        <p:spPr>
          <a:xfrm>
            <a:off x="2368045" y="6081370"/>
            <a:ext cx="3989303" cy="261610"/>
          </a:xfrm>
          <a:prstGeom prst="rect">
            <a:avLst/>
          </a:prstGeom>
        </p:spPr>
        <p:txBody>
          <a:bodyPr wrap="square">
            <a:spAutoFit/>
          </a:bodyPr>
          <a:lstStyle/>
          <a:p>
            <a:pPr lvl="0">
              <a:defRPr/>
            </a:pPr>
            <a:r>
              <a:rPr lang="en-US" sz="1100" dirty="0">
                <a:solidFill>
                  <a:srgbClr val="33363E"/>
                </a:solidFill>
              </a:rPr>
              <a:t>* Total median AHI does not sum from component medians</a:t>
            </a:r>
          </a:p>
        </p:txBody>
      </p:sp>
      <p:sp>
        <p:nvSpPr>
          <p:cNvPr id="54" name="TextBox 53"/>
          <p:cNvSpPr txBox="1"/>
          <p:nvPr/>
        </p:nvSpPr>
        <p:spPr>
          <a:xfrm>
            <a:off x="7577936" y="4575859"/>
            <a:ext cx="3671377" cy="1200329"/>
          </a:xfrm>
          <a:prstGeom prst="rect">
            <a:avLst/>
          </a:prstGeom>
          <a:noFill/>
        </p:spPr>
        <p:txBody>
          <a:bodyPr wrap="square" rtlCol="0">
            <a:spAutoFit/>
          </a:bodyPr>
          <a:lstStyle/>
          <a:p>
            <a:r>
              <a:rPr lang="en-US" dirty="0"/>
              <a:t>Potential reasons for residual events</a:t>
            </a:r>
          </a:p>
          <a:p>
            <a:pPr marL="342900" indent="-342900">
              <a:buFont typeface="+mj-lt"/>
              <a:buAutoNum type="arabicPeriod"/>
            </a:pPr>
            <a:r>
              <a:rPr lang="en-US" dirty="0"/>
              <a:t>Obstructive events</a:t>
            </a:r>
          </a:p>
          <a:p>
            <a:pPr marL="342900" indent="-342900">
              <a:buFont typeface="+mj-lt"/>
              <a:buAutoNum type="arabicPeriod"/>
            </a:pPr>
            <a:r>
              <a:rPr lang="en-US" dirty="0"/>
              <a:t>Incomplete ventilatory capture during therapy adjustment</a:t>
            </a:r>
          </a:p>
        </p:txBody>
      </p:sp>
      <p:sp>
        <p:nvSpPr>
          <p:cNvPr id="4" name="TextBox 3">
            <a:extLst>
              <a:ext uri="{FF2B5EF4-FFF2-40B4-BE49-F238E27FC236}">
                <a16:creationId xmlns:a16="http://schemas.microsoft.com/office/drawing/2014/main" id="{65D93386-08DE-4B48-AE40-675F597F3D74}"/>
              </a:ext>
            </a:extLst>
          </p:cNvPr>
          <p:cNvSpPr txBox="1"/>
          <p:nvPr/>
        </p:nvSpPr>
        <p:spPr>
          <a:xfrm>
            <a:off x="4956627" y="2300895"/>
            <a:ext cx="2744059" cy="461665"/>
          </a:xfrm>
          <a:prstGeom prst="rect">
            <a:avLst/>
          </a:prstGeom>
          <a:noFill/>
        </p:spPr>
        <p:txBody>
          <a:bodyPr wrap="square" rtlCol="0">
            <a:spAutoFit/>
          </a:bodyPr>
          <a:lstStyle/>
          <a:p>
            <a:r>
              <a:rPr lang="en-US" sz="1200" dirty="0">
                <a:solidFill>
                  <a:srgbClr val="33363E"/>
                </a:solidFill>
              </a:rPr>
              <a:t> p&lt;0.001 for paired change from baseline</a:t>
            </a:r>
          </a:p>
          <a:p>
            <a:endParaRPr lang="en-US" sz="1200" dirty="0"/>
          </a:p>
        </p:txBody>
      </p:sp>
      <p:sp>
        <p:nvSpPr>
          <p:cNvPr id="7" name="Slide Number Placeholder 6">
            <a:extLst>
              <a:ext uri="{FF2B5EF4-FFF2-40B4-BE49-F238E27FC236}">
                <a16:creationId xmlns:a16="http://schemas.microsoft.com/office/drawing/2014/main" id="{E1F6CEDF-9CEA-C812-6F75-C608C57F5C4C}"/>
              </a:ext>
            </a:extLst>
          </p:cNvPr>
          <p:cNvSpPr>
            <a:spLocks noGrp="1"/>
          </p:cNvSpPr>
          <p:nvPr>
            <p:ph type="sldNum" sz="quarter" idx="12"/>
          </p:nvPr>
        </p:nvSpPr>
        <p:spPr/>
        <p:txBody>
          <a:bodyPr/>
          <a:lstStyle/>
          <a:p>
            <a:fld id="{21D51F98-DEF0-4E23-AE94-24E7CFC19B28}" type="slidenum">
              <a:rPr lang="en-US" smtClean="0"/>
              <a:t>35</a:t>
            </a:fld>
            <a:endParaRPr lang="en-US"/>
          </a:p>
        </p:txBody>
      </p:sp>
      <p:sp>
        <p:nvSpPr>
          <p:cNvPr id="10" name="Footer Placeholder 5">
            <a:extLst>
              <a:ext uri="{FF2B5EF4-FFF2-40B4-BE49-F238E27FC236}">
                <a16:creationId xmlns:a16="http://schemas.microsoft.com/office/drawing/2014/main" id="{31F0B82F-0184-76B6-9302-C3E7B5064971}"/>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695151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E76F-7E58-F245-B2D3-15A460502B5F}"/>
              </a:ext>
            </a:extLst>
          </p:cNvPr>
          <p:cNvSpPr>
            <a:spLocks noGrp="1"/>
          </p:cNvSpPr>
          <p:nvPr>
            <p:ph type="title" idx="4294967295"/>
          </p:nvPr>
        </p:nvSpPr>
        <p:spPr>
          <a:xfrm>
            <a:off x="438150" y="549083"/>
            <a:ext cx="11315700" cy="631825"/>
          </a:xfrm>
        </p:spPr>
        <p:txBody>
          <a:bodyPr>
            <a:noAutofit/>
          </a:bodyPr>
          <a:lstStyle/>
          <a:p>
            <a:r>
              <a:rPr lang="en-US" sz="3200" b="1" dirty="0">
                <a:solidFill>
                  <a:schemeClr val="accent2"/>
                </a:solidFill>
                <a:latin typeface="+mn-lt"/>
              </a:rPr>
              <a:t>Sustained Improvement in Sleep Disordered Breathing Through 5 Years with TPNS</a:t>
            </a:r>
          </a:p>
        </p:txBody>
      </p:sp>
      <p:sp>
        <p:nvSpPr>
          <p:cNvPr id="3" name="Content Placeholder 2">
            <a:extLst>
              <a:ext uri="{FF2B5EF4-FFF2-40B4-BE49-F238E27FC236}">
                <a16:creationId xmlns:a16="http://schemas.microsoft.com/office/drawing/2014/main" id="{777EC1B5-B87B-8042-BA7C-2FD710564A28}"/>
              </a:ext>
            </a:extLst>
          </p:cNvPr>
          <p:cNvSpPr>
            <a:spLocks noGrp="1"/>
          </p:cNvSpPr>
          <p:nvPr>
            <p:ph idx="4294967295"/>
          </p:nvPr>
        </p:nvSpPr>
        <p:spPr>
          <a:xfrm>
            <a:off x="0" y="2605088"/>
            <a:ext cx="7027863" cy="3657600"/>
          </a:xfrm>
        </p:spPr>
        <p:txBody>
          <a:bodyPr vert="horz" lIns="0" tIns="0" rIns="0" bIns="0" rtlCol="0" anchor="t">
            <a:normAutofit/>
          </a:bodyPr>
          <a:lstStyle/>
          <a:p>
            <a:pPr marL="380990" indent="-380990"/>
            <a:endParaRPr lang="en-US" dirty="0"/>
          </a:p>
          <a:p>
            <a:pPr>
              <a:buFont typeface="Wingdings"/>
              <a:buChar char="§"/>
            </a:pPr>
            <a:endParaRPr lang="en-US" dirty="0"/>
          </a:p>
          <a:p>
            <a:pPr>
              <a:buFont typeface="Wingdings"/>
              <a:buChar char="§"/>
            </a:pPr>
            <a:endParaRPr lang="en-US" dirty="0"/>
          </a:p>
        </p:txBody>
      </p:sp>
      <p:pic>
        <p:nvPicPr>
          <p:cNvPr id="7" name="Picture 2">
            <a:extLst>
              <a:ext uri="{FF2B5EF4-FFF2-40B4-BE49-F238E27FC236}">
                <a16:creationId xmlns:a16="http://schemas.microsoft.com/office/drawing/2014/main" id="{7C9CB186-7B10-4499-B1B8-C32E2D07509A}"/>
              </a:ext>
            </a:extLst>
          </p:cNvPr>
          <p:cNvPicPr>
            <a:picLocks noChangeAspect="1" noChangeArrowheads="1"/>
          </p:cNvPicPr>
          <p:nvPr/>
        </p:nvPicPr>
        <p:blipFill rotWithShape="1">
          <a:blip r:embed="rId3"/>
          <a:srcRect l="11126" t="26072" r="11681"/>
          <a:stretch/>
        </p:blipFill>
        <p:spPr bwMode="auto">
          <a:xfrm>
            <a:off x="625333" y="2196980"/>
            <a:ext cx="6559263" cy="353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CDE55A48-0129-4712-8E19-A72F97CFB554}"/>
              </a:ext>
            </a:extLst>
          </p:cNvPr>
          <p:cNvSpPr txBox="1">
            <a:spLocks/>
          </p:cNvSpPr>
          <p:nvPr/>
        </p:nvSpPr>
        <p:spPr>
          <a:xfrm>
            <a:off x="8574410" y="1852844"/>
            <a:ext cx="3131079" cy="519921"/>
          </a:xfrm>
          <a:prstGeom prst="rect">
            <a:avLst/>
          </a:prstGeom>
        </p:spPr>
        <p:txBody>
          <a:bodyPr vert="horz" lIns="0" tIns="60960" rIns="0" bIns="60960" rtlCol="0" anchor="t" anchorCtr="0">
            <a:norm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4585A"/>
                </a:solidFill>
                <a:effectLst/>
                <a:uLnTx/>
                <a:uFillTx/>
                <a:latin typeface="Verdana" panose="020B0604030504040204" pitchFamily="34" charset="0"/>
                <a:ea typeface="Verdana" panose="020B0604030504040204" pitchFamily="34" charset="0"/>
              </a:rPr>
              <a:t>Paired at 5 years</a:t>
            </a:r>
          </a:p>
        </p:txBody>
      </p:sp>
      <p:pic>
        <p:nvPicPr>
          <p:cNvPr id="6" name="Picture 5">
            <a:extLst>
              <a:ext uri="{FF2B5EF4-FFF2-40B4-BE49-F238E27FC236}">
                <a16:creationId xmlns:a16="http://schemas.microsoft.com/office/drawing/2014/main" id="{C070E258-80BE-4DBF-BA01-C04D48A0F4CE}"/>
              </a:ext>
            </a:extLst>
          </p:cNvPr>
          <p:cNvPicPr>
            <a:picLocks noChangeAspect="1"/>
          </p:cNvPicPr>
          <p:nvPr/>
        </p:nvPicPr>
        <p:blipFill rotWithShape="1">
          <a:blip r:embed="rId4"/>
          <a:srcRect l="7858" t="28733" r="51646" b="1"/>
          <a:stretch/>
        </p:blipFill>
        <p:spPr>
          <a:xfrm>
            <a:off x="7917596" y="2372765"/>
            <a:ext cx="3391993" cy="3357767"/>
          </a:xfrm>
          <a:prstGeom prst="rect">
            <a:avLst/>
          </a:prstGeom>
        </p:spPr>
      </p:pic>
      <p:sp>
        <p:nvSpPr>
          <p:cNvPr id="9" name="Content Placeholder 2">
            <a:extLst>
              <a:ext uri="{FF2B5EF4-FFF2-40B4-BE49-F238E27FC236}">
                <a16:creationId xmlns:a16="http://schemas.microsoft.com/office/drawing/2014/main" id="{298D2180-AC7F-4D50-800F-7E2C984D322A}"/>
              </a:ext>
            </a:extLst>
          </p:cNvPr>
          <p:cNvSpPr txBox="1">
            <a:spLocks/>
          </p:cNvSpPr>
          <p:nvPr/>
        </p:nvSpPr>
        <p:spPr>
          <a:xfrm>
            <a:off x="1180710" y="5666594"/>
            <a:ext cx="4416696" cy="518769"/>
          </a:xfrm>
          <a:prstGeom prst="rect">
            <a:avLst/>
          </a:prstGeom>
        </p:spPr>
        <p:txBody>
          <a:bodyPr vert="horz" lIns="0" tIns="0" rIns="0" bIns="0" rtlCol="0" anchor="t">
            <a:normAutofit/>
          </a:bodyPr>
          <a:lstStyle>
            <a:lvl1pPr marL="234950" indent="-234950" algn="l" defTabSz="685800" rtl="0" eaLnBrk="1" latinLnBrk="0" hangingPunct="1">
              <a:lnSpc>
                <a:spcPts val="2600"/>
              </a:lnSpc>
              <a:spcBef>
                <a:spcPts val="600"/>
              </a:spcBef>
              <a:buClr>
                <a:srgbClr val="4698CB"/>
              </a:buClr>
              <a:buFont typeface="Wingdings" pitchFamily="2" charset="2"/>
              <a:buChar char="§"/>
              <a:tabLst/>
              <a:defRPr sz="1800" kern="1200">
                <a:solidFill>
                  <a:srgbClr val="54585A"/>
                </a:solidFill>
                <a:latin typeface="Arial" panose="020B0604020202020204" pitchFamily="34" charset="0"/>
                <a:ea typeface="+mn-ea"/>
                <a:cs typeface="Arial" panose="020B0604020202020204" pitchFamily="34" charset="0"/>
              </a:defRPr>
            </a:lvl1pPr>
            <a:lvl2pPr marL="515938" indent="-280988" algn="l" defTabSz="685800" rtl="0" eaLnBrk="1" latinLnBrk="0" hangingPunct="1">
              <a:lnSpc>
                <a:spcPts val="2600"/>
              </a:lnSpc>
              <a:spcBef>
                <a:spcPts val="600"/>
              </a:spcBef>
              <a:buClr>
                <a:srgbClr val="4698CB"/>
              </a:buClr>
              <a:buFont typeface="System Font Regular"/>
              <a:buChar char="-"/>
              <a:tabLst/>
              <a:defRPr sz="1800" kern="1200">
                <a:solidFill>
                  <a:srgbClr val="54585A"/>
                </a:solidFill>
                <a:latin typeface="Arial" panose="020B0604020202020204" pitchFamily="34" charset="0"/>
                <a:ea typeface="+mn-ea"/>
                <a:cs typeface="Arial" panose="020B0604020202020204" pitchFamily="34" charset="0"/>
              </a:defRPr>
            </a:lvl2pPr>
            <a:lvl3pPr marL="804863" indent="-288925" algn="l" defTabSz="685800" rtl="0" eaLnBrk="1" latinLnBrk="0" hangingPunct="1">
              <a:lnSpc>
                <a:spcPts val="2600"/>
              </a:lnSpc>
              <a:spcBef>
                <a:spcPts val="600"/>
              </a:spcBef>
              <a:buClr>
                <a:srgbClr val="4698CB"/>
              </a:buClr>
              <a:buSzPct val="90000"/>
              <a:buFont typeface="Lucida Grande" panose="020B0600040502020204" pitchFamily="34" charset="0"/>
              <a:buChar char="✓"/>
              <a:tabLst/>
              <a:defRPr sz="1800" kern="1200">
                <a:solidFill>
                  <a:srgbClr val="5458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ts val="3467"/>
              </a:lnSpc>
              <a:spcBef>
                <a:spcPts val="800"/>
              </a:spcBef>
              <a:spcAft>
                <a:spcPts val="0"/>
              </a:spcAft>
              <a:buClr>
                <a:srgbClr val="4698CB"/>
              </a:buClr>
              <a:buSzTx/>
              <a:buFont typeface="Wingdings" pitchFamily="2" charset="2"/>
              <a:buNone/>
              <a:tabLst/>
              <a:defRPr/>
            </a:pPr>
            <a:r>
              <a:rPr kumimoji="0" lang="en-US" sz="1200" b="0" i="0" u="none" strike="noStrike" kern="1200" cap="none" spc="0" normalizeH="0" baseline="0" noProof="0" dirty="0">
                <a:ln>
                  <a:noFill/>
                </a:ln>
                <a:solidFill>
                  <a:srgbClr val="54585A"/>
                </a:solidFill>
                <a:effectLst/>
                <a:uLnTx/>
                <a:uFillTx/>
                <a:latin typeface="Arial" panose="020B0604020202020204" pitchFamily="34" charset="0"/>
                <a:ea typeface="+mn-ea"/>
                <a:cs typeface="Arial" panose="020B0604020202020204" pitchFamily="34" charset="0"/>
              </a:rPr>
              <a:t>Note: Sum of component medians does not add up to AHI.</a:t>
            </a:r>
          </a:p>
        </p:txBody>
      </p:sp>
      <p:sp>
        <p:nvSpPr>
          <p:cNvPr id="5" name="Rectangle 4">
            <a:extLst>
              <a:ext uri="{FF2B5EF4-FFF2-40B4-BE49-F238E27FC236}">
                <a16:creationId xmlns:a16="http://schemas.microsoft.com/office/drawing/2014/main" id="{CDDC5106-CCDE-4D3D-A106-E75E61287B83}"/>
              </a:ext>
            </a:extLst>
          </p:cNvPr>
          <p:cNvSpPr/>
          <p:nvPr/>
        </p:nvSpPr>
        <p:spPr>
          <a:xfrm>
            <a:off x="5934784" y="4332696"/>
            <a:ext cx="755701" cy="148452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10B8D4BA-2DDA-4CF2-865D-F8719D044712}"/>
              </a:ext>
            </a:extLst>
          </p:cNvPr>
          <p:cNvSpPr/>
          <p:nvPr/>
        </p:nvSpPr>
        <p:spPr>
          <a:xfrm>
            <a:off x="6938422" y="4665204"/>
            <a:ext cx="1817652" cy="4876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CC6E80EC-9ACD-4D2A-ACAD-2BD5AAE08B22}"/>
              </a:ext>
            </a:extLst>
          </p:cNvPr>
          <p:cNvSpPr txBox="1">
            <a:spLocks/>
          </p:cNvSpPr>
          <p:nvPr/>
        </p:nvSpPr>
        <p:spPr>
          <a:xfrm>
            <a:off x="989125" y="1847960"/>
            <a:ext cx="6264831" cy="809763"/>
          </a:xfrm>
          <a:prstGeom prst="rect">
            <a:avLst/>
          </a:prstGeom>
        </p:spPr>
        <p:txBody>
          <a:bodyPr vert="horz" lIns="0" tIns="60960" rIns="0" bIns="60960" rtlCol="0" anchor="t" anchorCtr="0">
            <a:norm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4585A"/>
                </a:solidFill>
                <a:effectLst/>
                <a:uLnTx/>
                <a:uFillTx/>
                <a:latin typeface="Verdana" panose="020B0604030504040204" pitchFamily="34" charset="0"/>
                <a:ea typeface="Verdana" panose="020B0604030504040204" pitchFamily="34" charset="0"/>
              </a:rPr>
              <a:t>Apnea Hypopnea Index</a:t>
            </a:r>
          </a:p>
        </p:txBody>
      </p:sp>
      <p:sp>
        <p:nvSpPr>
          <p:cNvPr id="16" name="TextBox 15">
            <a:extLst>
              <a:ext uri="{FF2B5EF4-FFF2-40B4-BE49-F238E27FC236}">
                <a16:creationId xmlns:a16="http://schemas.microsoft.com/office/drawing/2014/main" id="{CF921B0D-A1B4-4DA2-AFC5-5EB123703F86}"/>
              </a:ext>
            </a:extLst>
          </p:cNvPr>
          <p:cNvSpPr txBox="1"/>
          <p:nvPr/>
        </p:nvSpPr>
        <p:spPr>
          <a:xfrm>
            <a:off x="8122880" y="5756604"/>
            <a:ext cx="3877056" cy="338554"/>
          </a:xfrm>
          <a:prstGeom prst="rect">
            <a:avLst/>
          </a:prstGeom>
          <a:noFill/>
          <a:ln>
            <a:solidFill>
              <a:schemeClr val="accent1"/>
            </a:solid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Median change [IQR]: -22 [-42, -7] P&lt;.001</a:t>
            </a:r>
          </a:p>
        </p:txBody>
      </p:sp>
      <p:sp>
        <p:nvSpPr>
          <p:cNvPr id="4" name="TextBox 3"/>
          <p:cNvSpPr txBox="1"/>
          <p:nvPr/>
        </p:nvSpPr>
        <p:spPr>
          <a:xfrm>
            <a:off x="8574410" y="1206980"/>
            <a:ext cx="35040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Late Breaking Clinical Trial Presentation</a:t>
            </a:r>
          </a:p>
        </p:txBody>
      </p:sp>
      <p:sp>
        <p:nvSpPr>
          <p:cNvPr id="10" name="TextBox 9">
            <a:extLst>
              <a:ext uri="{FF2B5EF4-FFF2-40B4-BE49-F238E27FC236}">
                <a16:creationId xmlns:a16="http://schemas.microsoft.com/office/drawing/2014/main" id="{6EF24041-05FD-42C6-AAAC-854B1CB82AC5}"/>
              </a:ext>
            </a:extLst>
          </p:cNvPr>
          <p:cNvSpPr txBox="1"/>
          <p:nvPr/>
        </p:nvSpPr>
        <p:spPr>
          <a:xfrm>
            <a:off x="128490" y="6083122"/>
            <a:ext cx="5448949" cy="246221"/>
          </a:xfrm>
          <a:prstGeom prst="rect">
            <a:avLst/>
          </a:prstGeom>
          <a:noFill/>
        </p:spPr>
        <p:txBody>
          <a:bodyPr wrap="square" rtlCol="0">
            <a:spAutoFit/>
          </a:bodyPr>
          <a:lstStyle/>
          <a:p>
            <a:r>
              <a:rPr lang="pt-BR" sz="1000" dirty="0"/>
              <a:t>Javaheri, S  CHEST 2020 Late Breaking Abstracts DOI: https://doi.org/10.1016/j.chest.2020.09.011</a:t>
            </a:r>
            <a:endParaRPr lang="en-US" sz="1000" dirty="0"/>
          </a:p>
        </p:txBody>
      </p:sp>
      <p:sp>
        <p:nvSpPr>
          <p:cNvPr id="13" name="Slide Number Placeholder 12">
            <a:extLst>
              <a:ext uri="{FF2B5EF4-FFF2-40B4-BE49-F238E27FC236}">
                <a16:creationId xmlns:a16="http://schemas.microsoft.com/office/drawing/2014/main" id="{39BD8350-67AA-B781-AF8D-5E0D513B1A20}"/>
              </a:ext>
            </a:extLst>
          </p:cNvPr>
          <p:cNvSpPr>
            <a:spLocks noGrp="1"/>
          </p:cNvSpPr>
          <p:nvPr>
            <p:ph type="sldNum" sz="quarter" idx="12"/>
          </p:nvPr>
        </p:nvSpPr>
        <p:spPr/>
        <p:txBody>
          <a:bodyPr/>
          <a:lstStyle/>
          <a:p>
            <a:fld id="{21D51F98-DEF0-4E23-AE94-24E7CFC19B28}" type="slidenum">
              <a:rPr lang="en-US" smtClean="0"/>
              <a:t>36</a:t>
            </a:fld>
            <a:endParaRPr lang="en-US"/>
          </a:p>
        </p:txBody>
      </p:sp>
      <p:sp>
        <p:nvSpPr>
          <p:cNvPr id="17" name="Footer Placeholder 5">
            <a:extLst>
              <a:ext uri="{FF2B5EF4-FFF2-40B4-BE49-F238E27FC236}">
                <a16:creationId xmlns:a16="http://schemas.microsoft.com/office/drawing/2014/main" id="{84FAAD03-9D8B-654E-CC05-6BC9A15D1C81}"/>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942209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4BAE53-CE7F-470A-9DCD-65283123450E}"/>
              </a:ext>
            </a:extLst>
          </p:cNvPr>
          <p:cNvSpPr>
            <a:spLocks noGrp="1"/>
          </p:cNvSpPr>
          <p:nvPr>
            <p:ph idx="1"/>
          </p:nvPr>
        </p:nvSpPr>
        <p:spPr/>
        <p:txBody>
          <a:bodyPr>
            <a:normAutofit/>
          </a:bodyPr>
          <a:lstStyle/>
          <a:p>
            <a:r>
              <a:rPr lang="en-US" sz="2000" dirty="0"/>
              <a:t>Shift away from light stage sleep (N1) to more deeper stage sleep (N2 - REM)</a:t>
            </a:r>
          </a:p>
          <a:p>
            <a:endParaRPr lang="en-US" sz="2000" dirty="0"/>
          </a:p>
        </p:txBody>
      </p:sp>
      <p:sp>
        <p:nvSpPr>
          <p:cNvPr id="2" name="Title 1">
            <a:extLst>
              <a:ext uri="{FF2B5EF4-FFF2-40B4-BE49-F238E27FC236}">
                <a16:creationId xmlns:a16="http://schemas.microsoft.com/office/drawing/2014/main" id="{DE516ED6-A5F8-410F-A44E-882D4016EBB5}"/>
              </a:ext>
            </a:extLst>
          </p:cNvPr>
          <p:cNvSpPr>
            <a:spLocks noGrp="1"/>
          </p:cNvSpPr>
          <p:nvPr>
            <p:ph type="title"/>
          </p:nvPr>
        </p:nvSpPr>
        <p:spPr>
          <a:xfrm>
            <a:off x="447364" y="364036"/>
            <a:ext cx="11398872" cy="762000"/>
          </a:xfrm>
        </p:spPr>
        <p:txBody>
          <a:bodyPr>
            <a:noAutofit/>
          </a:bodyPr>
          <a:lstStyle/>
          <a:p>
            <a:r>
              <a:rPr lang="en-US" sz="3200" b="1" dirty="0">
                <a:solidFill>
                  <a:schemeClr val="accent2"/>
                </a:solidFill>
                <a:latin typeface="+mn-lt"/>
              </a:rPr>
              <a:t>Sustained Improvement in Sleep Architecture Through 5 Years </a:t>
            </a:r>
            <a:br>
              <a:rPr lang="en-US" sz="3200" b="1" dirty="0">
                <a:solidFill>
                  <a:schemeClr val="accent2"/>
                </a:solidFill>
                <a:latin typeface="+mn-lt"/>
              </a:rPr>
            </a:br>
            <a:r>
              <a:rPr lang="en-US" sz="3200" b="1" dirty="0">
                <a:solidFill>
                  <a:schemeClr val="accent2"/>
                </a:solidFill>
                <a:latin typeface="+mn-lt"/>
              </a:rPr>
              <a:t>with TPNS</a:t>
            </a:r>
          </a:p>
        </p:txBody>
      </p:sp>
      <p:pic>
        <p:nvPicPr>
          <p:cNvPr id="6" name="Picture 5">
            <a:extLst>
              <a:ext uri="{FF2B5EF4-FFF2-40B4-BE49-F238E27FC236}">
                <a16:creationId xmlns:a16="http://schemas.microsoft.com/office/drawing/2014/main" id="{3EBCE9AD-C558-4E26-BE7F-B8373FEF6C87}"/>
              </a:ext>
            </a:extLst>
          </p:cNvPr>
          <p:cNvPicPr>
            <a:picLocks noChangeAspect="1"/>
          </p:cNvPicPr>
          <p:nvPr/>
        </p:nvPicPr>
        <p:blipFill rotWithShape="1">
          <a:blip r:embed="rId2"/>
          <a:srcRect l="1625" t="15260" r="10173" b="4283"/>
          <a:stretch/>
        </p:blipFill>
        <p:spPr>
          <a:xfrm>
            <a:off x="363988" y="2017377"/>
            <a:ext cx="6075685" cy="3117504"/>
          </a:xfrm>
          <a:prstGeom prst="rect">
            <a:avLst/>
          </a:prstGeom>
        </p:spPr>
      </p:pic>
      <p:sp>
        <p:nvSpPr>
          <p:cNvPr id="7" name="Title 1">
            <a:extLst>
              <a:ext uri="{FF2B5EF4-FFF2-40B4-BE49-F238E27FC236}">
                <a16:creationId xmlns:a16="http://schemas.microsoft.com/office/drawing/2014/main" id="{C18C8ABF-F7CE-441D-A6E4-A507AC68623B}"/>
              </a:ext>
            </a:extLst>
          </p:cNvPr>
          <p:cNvSpPr txBox="1">
            <a:spLocks/>
          </p:cNvSpPr>
          <p:nvPr/>
        </p:nvSpPr>
        <p:spPr>
          <a:xfrm>
            <a:off x="7773435" y="1665602"/>
            <a:ext cx="3860651" cy="989505"/>
          </a:xfrm>
          <a:prstGeom prst="rect">
            <a:avLst/>
          </a:prstGeom>
        </p:spPr>
        <p:txBody>
          <a:bodyPr vert="horz" lIns="0" tIns="60960" rIns="0" bIns="60960" rtlCol="0" anchor="t" anchorCtr="0">
            <a:norm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a:t>Paired at 5 years</a:t>
            </a:r>
          </a:p>
        </p:txBody>
      </p:sp>
      <p:pic>
        <p:nvPicPr>
          <p:cNvPr id="8" name="Picture 7" descr="A screenshot of a cell phone&#10;&#10;Description automatically generated">
            <a:extLst>
              <a:ext uri="{FF2B5EF4-FFF2-40B4-BE49-F238E27FC236}">
                <a16:creationId xmlns:a16="http://schemas.microsoft.com/office/drawing/2014/main" id="{8984C95C-D515-4F1B-9235-CB21520A793E}"/>
              </a:ext>
            </a:extLst>
          </p:cNvPr>
          <p:cNvPicPr>
            <a:picLocks noChangeAspect="1"/>
          </p:cNvPicPr>
          <p:nvPr/>
        </p:nvPicPr>
        <p:blipFill rotWithShape="1">
          <a:blip r:embed="rId3"/>
          <a:srcRect l="1855" t="17244" r="54444" b="2222"/>
          <a:stretch/>
        </p:blipFill>
        <p:spPr>
          <a:xfrm>
            <a:off x="7201059" y="2044707"/>
            <a:ext cx="3046371" cy="3157911"/>
          </a:xfrm>
          <a:prstGeom prst="rect">
            <a:avLst/>
          </a:prstGeom>
        </p:spPr>
      </p:pic>
      <p:pic>
        <p:nvPicPr>
          <p:cNvPr id="9" name="Picture 8">
            <a:extLst>
              <a:ext uri="{FF2B5EF4-FFF2-40B4-BE49-F238E27FC236}">
                <a16:creationId xmlns:a16="http://schemas.microsoft.com/office/drawing/2014/main" id="{97664BC7-283D-4507-BBB4-78504D4D805C}"/>
              </a:ext>
            </a:extLst>
          </p:cNvPr>
          <p:cNvPicPr>
            <a:picLocks noChangeAspect="1"/>
          </p:cNvPicPr>
          <p:nvPr/>
        </p:nvPicPr>
        <p:blipFill>
          <a:blip r:embed="rId4"/>
          <a:stretch>
            <a:fillRect/>
          </a:stretch>
        </p:blipFill>
        <p:spPr>
          <a:xfrm>
            <a:off x="6224447" y="2861005"/>
            <a:ext cx="897759" cy="1267968"/>
          </a:xfrm>
          <a:prstGeom prst="rect">
            <a:avLst/>
          </a:prstGeom>
        </p:spPr>
      </p:pic>
      <p:sp>
        <p:nvSpPr>
          <p:cNvPr id="10" name="Rectangle 9">
            <a:extLst>
              <a:ext uri="{FF2B5EF4-FFF2-40B4-BE49-F238E27FC236}">
                <a16:creationId xmlns:a16="http://schemas.microsoft.com/office/drawing/2014/main" id="{B83D0C09-C835-42C1-A66C-CA548CDFC9FC}"/>
              </a:ext>
            </a:extLst>
          </p:cNvPr>
          <p:cNvSpPr/>
          <p:nvPr/>
        </p:nvSpPr>
        <p:spPr>
          <a:xfrm>
            <a:off x="5337083" y="2114220"/>
            <a:ext cx="897439" cy="312104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Arrow: Right 10">
            <a:extLst>
              <a:ext uri="{FF2B5EF4-FFF2-40B4-BE49-F238E27FC236}">
                <a16:creationId xmlns:a16="http://schemas.microsoft.com/office/drawing/2014/main" id="{B524BDB1-9E64-4373-A19F-7DD77AEA356A}"/>
              </a:ext>
            </a:extLst>
          </p:cNvPr>
          <p:cNvSpPr/>
          <p:nvPr/>
        </p:nvSpPr>
        <p:spPr>
          <a:xfrm>
            <a:off x="6439673" y="4090900"/>
            <a:ext cx="1365065" cy="4876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E8566DD5-F772-41D4-BDAE-BE17BA854560}"/>
              </a:ext>
            </a:extLst>
          </p:cNvPr>
          <p:cNvSpPr txBox="1">
            <a:spLocks/>
          </p:cNvSpPr>
          <p:nvPr/>
        </p:nvSpPr>
        <p:spPr>
          <a:xfrm>
            <a:off x="2806622" y="5227113"/>
            <a:ext cx="2387927" cy="593433"/>
          </a:xfrm>
          <a:prstGeom prst="rect">
            <a:avLst/>
          </a:prstGeom>
        </p:spPr>
        <p:txBody>
          <a:bodyPr vert="horz" lIns="0" tIns="60960" rIns="0" bIns="60960" rtlCol="0" anchor="t" anchorCtr="0">
            <a:no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a:cs typeface="Times New Roman" panose="02020603050405020304" pitchFamily="18" charset="0"/>
              </a:rPr>
              <a:t>Sleep Stages</a:t>
            </a:r>
            <a:endParaRPr lang="en-US" dirty="0"/>
          </a:p>
        </p:txBody>
      </p:sp>
      <p:sp>
        <p:nvSpPr>
          <p:cNvPr id="13" name="Title 1">
            <a:extLst>
              <a:ext uri="{FF2B5EF4-FFF2-40B4-BE49-F238E27FC236}">
                <a16:creationId xmlns:a16="http://schemas.microsoft.com/office/drawing/2014/main" id="{4BB0FDBE-5993-431E-A81A-19D220627FCE}"/>
              </a:ext>
            </a:extLst>
          </p:cNvPr>
          <p:cNvSpPr txBox="1">
            <a:spLocks/>
          </p:cNvSpPr>
          <p:nvPr/>
        </p:nvSpPr>
        <p:spPr>
          <a:xfrm>
            <a:off x="8086929" y="5227113"/>
            <a:ext cx="2387927" cy="593433"/>
          </a:xfrm>
          <a:prstGeom prst="rect">
            <a:avLst/>
          </a:prstGeom>
        </p:spPr>
        <p:txBody>
          <a:bodyPr vert="horz" lIns="0" tIns="60960" rIns="0" bIns="60960" rtlCol="0" anchor="t" anchorCtr="0">
            <a:no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a:cs typeface="Times New Roman" panose="02020603050405020304" pitchFamily="18" charset="0"/>
              </a:rPr>
              <a:t>Sleep Stages</a:t>
            </a:r>
            <a:endParaRPr lang="en-US" dirty="0"/>
          </a:p>
        </p:txBody>
      </p:sp>
      <p:sp>
        <p:nvSpPr>
          <p:cNvPr id="14" name="Content Placeholder 2">
            <a:extLst>
              <a:ext uri="{FF2B5EF4-FFF2-40B4-BE49-F238E27FC236}">
                <a16:creationId xmlns:a16="http://schemas.microsoft.com/office/drawing/2014/main" id="{D83AEA8E-E3F9-41E9-BE83-4075A0287B64}"/>
              </a:ext>
            </a:extLst>
          </p:cNvPr>
          <p:cNvSpPr txBox="1">
            <a:spLocks/>
          </p:cNvSpPr>
          <p:nvPr/>
        </p:nvSpPr>
        <p:spPr>
          <a:xfrm>
            <a:off x="1347058" y="5575025"/>
            <a:ext cx="4109544" cy="349931"/>
          </a:xfrm>
          <a:prstGeom prst="rect">
            <a:avLst/>
          </a:prstGeom>
        </p:spPr>
        <p:txBody>
          <a:bodyPr vert="horz" lIns="0" tIns="0" rIns="0" bIns="0" rtlCol="0" anchor="t">
            <a:normAutofit/>
          </a:bodyPr>
          <a:lstStyle>
            <a:lvl1pPr marL="234950" indent="-234950" algn="l" defTabSz="685800" rtl="0" eaLnBrk="1" latinLnBrk="0" hangingPunct="1">
              <a:lnSpc>
                <a:spcPts val="2600"/>
              </a:lnSpc>
              <a:spcBef>
                <a:spcPts val="600"/>
              </a:spcBef>
              <a:buClr>
                <a:srgbClr val="4698CB"/>
              </a:buClr>
              <a:buFont typeface="Wingdings" pitchFamily="2" charset="2"/>
              <a:buChar char="§"/>
              <a:tabLst/>
              <a:defRPr sz="1800" kern="1200">
                <a:solidFill>
                  <a:srgbClr val="54585A"/>
                </a:solidFill>
                <a:latin typeface="Arial" panose="020B0604020202020204" pitchFamily="34" charset="0"/>
                <a:ea typeface="+mn-ea"/>
                <a:cs typeface="Arial" panose="020B0604020202020204" pitchFamily="34" charset="0"/>
              </a:defRPr>
            </a:lvl1pPr>
            <a:lvl2pPr marL="515938" indent="-280988" algn="l" defTabSz="685800" rtl="0" eaLnBrk="1" latinLnBrk="0" hangingPunct="1">
              <a:lnSpc>
                <a:spcPts val="2600"/>
              </a:lnSpc>
              <a:spcBef>
                <a:spcPts val="600"/>
              </a:spcBef>
              <a:buClr>
                <a:srgbClr val="4698CB"/>
              </a:buClr>
              <a:buFont typeface="System Font Regular"/>
              <a:buChar char="-"/>
              <a:tabLst/>
              <a:defRPr sz="1800" kern="1200">
                <a:solidFill>
                  <a:srgbClr val="54585A"/>
                </a:solidFill>
                <a:latin typeface="Arial" panose="020B0604020202020204" pitchFamily="34" charset="0"/>
                <a:ea typeface="+mn-ea"/>
                <a:cs typeface="Arial" panose="020B0604020202020204" pitchFamily="34" charset="0"/>
              </a:defRPr>
            </a:lvl2pPr>
            <a:lvl3pPr marL="804863" indent="-288925" algn="l" defTabSz="685800" rtl="0" eaLnBrk="1" latinLnBrk="0" hangingPunct="1">
              <a:lnSpc>
                <a:spcPts val="2600"/>
              </a:lnSpc>
              <a:spcBef>
                <a:spcPts val="600"/>
              </a:spcBef>
              <a:buClr>
                <a:srgbClr val="4698CB"/>
              </a:buClr>
              <a:buSzPct val="90000"/>
              <a:buFont typeface="Lucida Grande" panose="020B0600040502020204" pitchFamily="34" charset="0"/>
              <a:buChar char="✓"/>
              <a:tabLst/>
              <a:defRPr sz="1800" kern="1200">
                <a:solidFill>
                  <a:srgbClr val="5458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50" dirty="0"/>
              <a:t>Note: Sum of medians at a visit does not add up to 100%</a:t>
            </a:r>
          </a:p>
        </p:txBody>
      </p:sp>
      <p:sp>
        <p:nvSpPr>
          <p:cNvPr id="16" name="TextBox 15">
            <a:extLst>
              <a:ext uri="{FF2B5EF4-FFF2-40B4-BE49-F238E27FC236}">
                <a16:creationId xmlns:a16="http://schemas.microsoft.com/office/drawing/2014/main" id="{62A9C68E-2FCD-4D0A-A993-E71037CD2435}"/>
              </a:ext>
            </a:extLst>
          </p:cNvPr>
          <p:cNvSpPr txBox="1"/>
          <p:nvPr/>
        </p:nvSpPr>
        <p:spPr>
          <a:xfrm>
            <a:off x="181015" y="6012773"/>
            <a:ext cx="11665221" cy="215444"/>
          </a:xfrm>
          <a:prstGeom prst="rect">
            <a:avLst/>
          </a:prstGeom>
          <a:noFill/>
        </p:spPr>
        <p:txBody>
          <a:bodyPr wrap="square" rtlCol="0">
            <a:spAutoFit/>
          </a:bodyPr>
          <a:lstStyle>
            <a:defPPr>
              <a:defRPr lang="en-US"/>
            </a:defPPr>
            <a:lvl1pPr>
              <a:defRPr sz="800">
                <a:latin typeface="Century Gothic" panose="020B0502020202020204" pitchFamily="34" charset="0"/>
              </a:defRPr>
            </a:lvl1pPr>
          </a:lstStyle>
          <a:p>
            <a:r>
              <a:rPr lang="en-US" dirty="0"/>
              <a:t>Costanzo MR, </a:t>
            </a:r>
            <a:r>
              <a:rPr lang="en-US" dirty="0" err="1"/>
              <a:t>Javaheri</a:t>
            </a:r>
            <a:r>
              <a:rPr lang="en-US" dirty="0"/>
              <a:t> S, et al. Transvenous Phrenic Nerve Stimulation for Treatment of Central Sleep Apnea: Five-Year Safety and Efficacy Outcomes. Nat Sci Sleep. 2021;13:515-526</a:t>
            </a:r>
          </a:p>
        </p:txBody>
      </p:sp>
      <p:sp>
        <p:nvSpPr>
          <p:cNvPr id="3" name="Slide Number Placeholder 2">
            <a:extLst>
              <a:ext uri="{FF2B5EF4-FFF2-40B4-BE49-F238E27FC236}">
                <a16:creationId xmlns:a16="http://schemas.microsoft.com/office/drawing/2014/main" id="{A71D5A64-4986-4EDC-6DD3-D217092A0E7A}"/>
              </a:ext>
            </a:extLst>
          </p:cNvPr>
          <p:cNvSpPr>
            <a:spLocks noGrp="1"/>
          </p:cNvSpPr>
          <p:nvPr>
            <p:ph type="sldNum" sz="quarter" idx="12"/>
          </p:nvPr>
        </p:nvSpPr>
        <p:spPr/>
        <p:txBody>
          <a:bodyPr/>
          <a:lstStyle/>
          <a:p>
            <a:fld id="{66122E37-4F2F-4C99-8716-004D330A9530}" type="slidenum">
              <a:rPr lang="en-US" smtClean="0"/>
              <a:pPr/>
              <a:t>37</a:t>
            </a:fld>
            <a:endParaRPr lang="en-US"/>
          </a:p>
        </p:txBody>
      </p:sp>
      <p:sp>
        <p:nvSpPr>
          <p:cNvPr id="18" name="Footer Placeholder 5">
            <a:extLst>
              <a:ext uri="{FF2B5EF4-FFF2-40B4-BE49-F238E27FC236}">
                <a16:creationId xmlns:a16="http://schemas.microsoft.com/office/drawing/2014/main" id="{843304C7-DC2C-7E63-1713-1230ED7A16C9}"/>
              </a:ext>
            </a:extLst>
          </p:cNvPr>
          <p:cNvSpPr txBox="1">
            <a:spLocks/>
          </p:cNvSpPr>
          <p:nvPr/>
        </p:nvSpPr>
        <p:spPr>
          <a:xfrm>
            <a:off x="3684598" y="6459785"/>
            <a:ext cx="482280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solidFill>
              </a:rPr>
              <a:t>MAF1937 Rev E</a:t>
            </a:r>
            <a:endParaRPr lang="en-US" sz="1200" dirty="0">
              <a:solidFill>
                <a:schemeClr val="bg1"/>
              </a:solidFill>
            </a:endParaRPr>
          </a:p>
        </p:txBody>
      </p:sp>
    </p:spTree>
    <p:extLst>
      <p:ext uri="{BB962C8B-B14F-4D97-AF65-F5344CB8AC3E}">
        <p14:creationId xmlns:p14="http://schemas.microsoft.com/office/powerpoint/2010/main" val="3447442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hidden="1"/>
          <p:cNvGraphicFramePr>
            <a:graphicFrameLocks noChangeAspect="1"/>
          </p:cNvGraphicFramePr>
          <p:nvPr>
            <p:custDataLst>
              <p:tags r:id="rId1"/>
            </p:custDataLst>
          </p:nvPr>
        </p:nvGraphicFramePr>
        <p:xfrm>
          <a:off x="1525622" y="1622"/>
          <a:ext cx="1619" cy="1619"/>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3" name="Object 42" hidden="1"/>
                      <p:cNvPicPr/>
                      <p:nvPr/>
                    </p:nvPicPr>
                    <p:blipFill>
                      <a:blip r:embed="rId5"/>
                      <a:stretch>
                        <a:fillRect/>
                      </a:stretch>
                    </p:blipFill>
                    <p:spPr>
                      <a:xfrm>
                        <a:off x="1525622" y="1622"/>
                        <a:ext cx="1619" cy="1619"/>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400" b="1" dirty="0">
              <a:latin typeface="Calibri" panose="020F0502020204030204" pitchFamily="34" charset="0"/>
              <a:ea typeface="+mj-ea"/>
              <a:cs typeface="+mj-cs"/>
              <a:sym typeface="Calibri" panose="020F0502020204030204" pitchFamily="34" charset="0"/>
            </a:endParaRPr>
          </a:p>
        </p:txBody>
      </p:sp>
      <p:sp>
        <p:nvSpPr>
          <p:cNvPr id="42" name="Rectangle 41"/>
          <p:cNvSpPr/>
          <p:nvPr/>
        </p:nvSpPr>
        <p:spPr>
          <a:xfrm>
            <a:off x="123394" y="1841019"/>
            <a:ext cx="3873111" cy="377177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title" idx="4294967295"/>
          </p:nvPr>
        </p:nvSpPr>
        <p:spPr>
          <a:xfrm>
            <a:off x="471488" y="174302"/>
            <a:ext cx="11720512" cy="84087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3200" b="1" dirty="0">
                <a:solidFill>
                  <a:schemeClr val="accent2"/>
                </a:solidFill>
                <a:latin typeface="+mn-lt"/>
              </a:rPr>
              <a:t>Significant improvements in symptoms and quality of life after </a:t>
            </a:r>
            <a:br>
              <a:rPr lang="en-US" sz="3200" b="1" dirty="0">
                <a:solidFill>
                  <a:schemeClr val="accent2"/>
                </a:solidFill>
                <a:latin typeface="+mn-lt"/>
              </a:rPr>
            </a:br>
            <a:r>
              <a:rPr lang="en-US" sz="3200" b="1" dirty="0">
                <a:solidFill>
                  <a:schemeClr val="accent2"/>
                </a:solidFill>
                <a:latin typeface="+mn-lt"/>
              </a:rPr>
              <a:t>6 months of treatment with TPNS</a:t>
            </a:r>
            <a:r>
              <a:rPr lang="en-US" sz="3200" b="1" baseline="30000" dirty="0">
                <a:solidFill>
                  <a:schemeClr val="accent2"/>
                </a:solidFill>
                <a:latin typeface="+mn-lt"/>
              </a:rPr>
              <a:t>1</a:t>
            </a:r>
          </a:p>
        </p:txBody>
      </p:sp>
      <p:sp>
        <p:nvSpPr>
          <p:cNvPr id="16" name="TextBox 15"/>
          <p:cNvSpPr txBox="1"/>
          <p:nvPr/>
        </p:nvSpPr>
        <p:spPr>
          <a:xfrm>
            <a:off x="156446" y="6422065"/>
            <a:ext cx="11879108" cy="338554"/>
          </a:xfrm>
          <a:prstGeom prst="rect">
            <a:avLst/>
          </a:prstGeom>
          <a:noFill/>
        </p:spPr>
        <p:txBody>
          <a:bodyPr wrap="square" rtlCol="0">
            <a:spAutoFit/>
          </a:bodyPr>
          <a:lstStyle/>
          <a:p>
            <a:pPr marL="228600" indent="-228600">
              <a:buAutoNum type="arabicPeriod"/>
            </a:pPr>
            <a:r>
              <a:rPr lang="en-US" sz="800" dirty="0"/>
              <a:t>Costanzo et al. Lancet 2016;388:974-82.  </a:t>
            </a:r>
          </a:p>
          <a:p>
            <a:pPr marL="228600" indent="-228600">
              <a:buAutoNum type="arabicPeriod"/>
            </a:pPr>
            <a:r>
              <a:rPr lang="en-US" sz="800" dirty="0"/>
              <a:t>Patel S, Kon SSC, Nolan CM, et al. Am J Respir </a:t>
            </a:r>
            <a:r>
              <a:rPr lang="en-US" sz="800" dirty="0" err="1"/>
              <a:t>Crit</a:t>
            </a:r>
            <a:r>
              <a:rPr lang="en-US" sz="800" dirty="0"/>
              <a:t> Care Med. 2018;197(7):961–963</a:t>
            </a:r>
          </a:p>
        </p:txBody>
      </p:sp>
      <p:sp>
        <p:nvSpPr>
          <p:cNvPr id="12" name="TextBox 11"/>
          <p:cNvSpPr txBox="1">
            <a:spLocks/>
          </p:cNvSpPr>
          <p:nvPr/>
        </p:nvSpPr>
        <p:spPr>
          <a:xfrm>
            <a:off x="4274225" y="5751695"/>
            <a:ext cx="3684896"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accent2"/>
                </a:solidFill>
                <a:latin typeface="+mj-lt"/>
              </a:rPr>
              <a:t>79% of patients had an improvement in quality of life with the remedē System</a:t>
            </a:r>
          </a:p>
        </p:txBody>
      </p:sp>
      <p:sp>
        <p:nvSpPr>
          <p:cNvPr id="15" name="TextBox 14"/>
          <p:cNvSpPr txBox="1">
            <a:spLocks/>
          </p:cNvSpPr>
          <p:nvPr/>
        </p:nvSpPr>
        <p:spPr>
          <a:xfrm>
            <a:off x="8110719" y="5751695"/>
            <a:ext cx="3947188"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accent2"/>
                </a:solidFill>
                <a:latin typeface="+mj-lt"/>
              </a:rPr>
              <a:t>95% of patients reported they would </a:t>
            </a:r>
          </a:p>
          <a:p>
            <a:pPr algn="ctr"/>
            <a:r>
              <a:rPr lang="en-US" b="1" dirty="0">
                <a:solidFill>
                  <a:schemeClr val="accent2"/>
                </a:solidFill>
                <a:latin typeface="+mj-lt"/>
              </a:rPr>
              <a:t>“elect to have the medical procedure again”</a:t>
            </a:r>
          </a:p>
        </p:txBody>
      </p:sp>
      <p:sp>
        <p:nvSpPr>
          <p:cNvPr id="4" name="Rectangle 3"/>
          <p:cNvSpPr/>
          <p:nvPr/>
        </p:nvSpPr>
        <p:spPr>
          <a:xfrm>
            <a:off x="4195038" y="5047733"/>
            <a:ext cx="4016697" cy="369332"/>
          </a:xfrm>
          <a:prstGeom prst="rect">
            <a:avLst/>
          </a:prstGeom>
        </p:spPr>
        <p:txBody>
          <a:bodyPr wrap="square">
            <a:spAutoFit/>
          </a:bodyPr>
          <a:lstStyle/>
          <a:p>
            <a:r>
              <a:rPr lang="en-US" sz="900" dirty="0">
                <a:solidFill>
                  <a:srgbClr val="636B77"/>
                </a:solidFill>
                <a:latin typeface="museo-sans"/>
              </a:rPr>
              <a:t>Per </a:t>
            </a:r>
            <a:r>
              <a:rPr lang="en-US" sz="900" dirty="0" err="1">
                <a:solidFill>
                  <a:srgbClr val="636B77"/>
                </a:solidFill>
                <a:latin typeface="museo-sans"/>
              </a:rPr>
              <a:t>Protocal</a:t>
            </a:r>
            <a:r>
              <a:rPr lang="en-US" sz="900" dirty="0">
                <a:solidFill>
                  <a:srgbClr val="636B77"/>
                </a:solidFill>
                <a:latin typeface="museo-sans"/>
              </a:rPr>
              <a:t> Population</a:t>
            </a:r>
            <a:br>
              <a:rPr lang="en-US" sz="900" dirty="0"/>
            </a:br>
            <a:r>
              <a:rPr lang="en-US" sz="900" dirty="0">
                <a:solidFill>
                  <a:srgbClr val="636B77"/>
                </a:solidFill>
                <a:latin typeface="museo-sans"/>
              </a:rPr>
              <a:t>* One patient did not complete the PGA assessment at 6 months.</a:t>
            </a:r>
            <a:endParaRPr lang="en-US" sz="900" dirty="0"/>
          </a:p>
        </p:txBody>
      </p:sp>
      <p:sp>
        <p:nvSpPr>
          <p:cNvPr id="21" name="TextBox 20"/>
          <p:cNvSpPr txBox="1">
            <a:spLocks/>
          </p:cNvSpPr>
          <p:nvPr/>
        </p:nvSpPr>
        <p:spPr>
          <a:xfrm>
            <a:off x="206287" y="5751695"/>
            <a:ext cx="3684896" cy="55399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accent2"/>
                </a:solidFill>
                <a:latin typeface="+mj-lt"/>
              </a:rPr>
              <a:t>Demonstrated clinically significant improvement in daytime sleepiness</a:t>
            </a:r>
          </a:p>
        </p:txBody>
      </p:sp>
      <p:sp>
        <p:nvSpPr>
          <p:cNvPr id="7" name="TextBox 6"/>
          <p:cNvSpPr txBox="1"/>
          <p:nvPr/>
        </p:nvSpPr>
        <p:spPr>
          <a:xfrm>
            <a:off x="107668" y="1135117"/>
            <a:ext cx="3882135" cy="707886"/>
          </a:xfrm>
          <a:prstGeom prst="rect">
            <a:avLst/>
          </a:prstGeom>
          <a:noFill/>
        </p:spPr>
        <p:txBody>
          <a:bodyPr wrap="square" rtlCol="0">
            <a:spAutoFit/>
          </a:bodyPr>
          <a:lstStyle/>
          <a:p>
            <a:pPr algn="ctr"/>
            <a:r>
              <a:rPr lang="en-US" sz="2000" dirty="0"/>
              <a:t>Improvement in Epworth Sleepiness Scale</a:t>
            </a:r>
          </a:p>
        </p:txBody>
      </p:sp>
      <p:sp>
        <p:nvSpPr>
          <p:cNvPr id="22" name="TextBox 21"/>
          <p:cNvSpPr txBox="1"/>
          <p:nvPr/>
        </p:nvSpPr>
        <p:spPr>
          <a:xfrm>
            <a:off x="4230787" y="1442893"/>
            <a:ext cx="3882135" cy="400110"/>
          </a:xfrm>
          <a:prstGeom prst="rect">
            <a:avLst/>
          </a:prstGeom>
          <a:noFill/>
        </p:spPr>
        <p:txBody>
          <a:bodyPr wrap="square" rtlCol="0">
            <a:spAutoFit/>
          </a:bodyPr>
          <a:lstStyle/>
          <a:p>
            <a:pPr algn="ctr"/>
            <a:r>
              <a:rPr lang="en-US" sz="2000" dirty="0"/>
              <a:t>Patient Global Assessment</a:t>
            </a:r>
          </a:p>
        </p:txBody>
      </p:sp>
      <p:sp>
        <p:nvSpPr>
          <p:cNvPr id="23" name="TextBox 22"/>
          <p:cNvSpPr txBox="1"/>
          <p:nvPr/>
        </p:nvSpPr>
        <p:spPr>
          <a:xfrm>
            <a:off x="8143246" y="1442893"/>
            <a:ext cx="3882135" cy="400110"/>
          </a:xfrm>
          <a:prstGeom prst="rect">
            <a:avLst/>
          </a:prstGeom>
          <a:noFill/>
        </p:spPr>
        <p:txBody>
          <a:bodyPr wrap="square" rtlCol="0">
            <a:spAutoFit/>
          </a:bodyPr>
          <a:lstStyle/>
          <a:p>
            <a:pPr algn="ctr"/>
            <a:r>
              <a:rPr lang="en-US" sz="2000" dirty="0"/>
              <a:t>Willingness to repeat procedure</a:t>
            </a:r>
          </a:p>
        </p:txBody>
      </p:sp>
      <p:sp>
        <p:nvSpPr>
          <p:cNvPr id="24" name="Rectangle 23"/>
          <p:cNvSpPr/>
          <p:nvPr/>
        </p:nvSpPr>
        <p:spPr>
          <a:xfrm>
            <a:off x="223171" y="4852002"/>
            <a:ext cx="4572000" cy="477054"/>
          </a:xfrm>
          <a:prstGeom prst="rect">
            <a:avLst/>
          </a:prstGeom>
        </p:spPr>
        <p:txBody>
          <a:bodyPr>
            <a:spAutoFit/>
          </a:bodyPr>
          <a:lstStyle/>
          <a:p>
            <a:r>
              <a:rPr lang="en-US" sz="1400" dirty="0">
                <a:latin typeface="museo-sans"/>
              </a:rPr>
              <a:t>ESS Mean Change from Baseline (points) </a:t>
            </a:r>
          </a:p>
          <a:p>
            <a:r>
              <a:rPr lang="en-US" sz="1000" dirty="0">
                <a:latin typeface="museo-sans"/>
              </a:rPr>
              <a:t>[95% confidence interval]</a:t>
            </a:r>
            <a:endParaRPr lang="en-US" sz="1000" dirty="0"/>
          </a:p>
        </p:txBody>
      </p:sp>
      <p:sp>
        <p:nvSpPr>
          <p:cNvPr id="19" name="Rectangle 18"/>
          <p:cNvSpPr/>
          <p:nvPr/>
        </p:nvSpPr>
        <p:spPr>
          <a:xfrm>
            <a:off x="4140463" y="1841019"/>
            <a:ext cx="4009703" cy="377177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aphicFrame>
        <p:nvGraphicFramePr>
          <p:cNvPr id="20" name="Content Placeholder 5"/>
          <p:cNvGraphicFramePr>
            <a:graphicFrameLocks/>
          </p:cNvGraphicFramePr>
          <p:nvPr/>
        </p:nvGraphicFramePr>
        <p:xfrm>
          <a:off x="4375209" y="2521829"/>
          <a:ext cx="3811789" cy="2953641"/>
        </p:xfrm>
        <a:graphic>
          <a:graphicData uri="http://schemas.openxmlformats.org/drawingml/2006/chart">
            <c:chart xmlns:c="http://schemas.openxmlformats.org/drawingml/2006/chart" xmlns:r="http://schemas.openxmlformats.org/officeDocument/2006/relationships" r:id="rId6"/>
          </a:graphicData>
        </a:graphic>
      </p:graphicFrame>
      <p:sp>
        <p:nvSpPr>
          <p:cNvPr id="25" name="Rectangle 24"/>
          <p:cNvSpPr/>
          <p:nvPr/>
        </p:nvSpPr>
        <p:spPr>
          <a:xfrm rot="16200000">
            <a:off x="3555582" y="2694771"/>
            <a:ext cx="1395479" cy="334707"/>
          </a:xfrm>
          <a:prstGeom prst="rect">
            <a:avLst/>
          </a:prstGeom>
          <a:noFill/>
        </p:spPr>
        <p:txBody>
          <a:bodyPr wrap="square">
            <a:spAutoFit/>
          </a:bodyPr>
          <a:lstStyle/>
          <a:p>
            <a:pPr>
              <a:lnSpc>
                <a:spcPct val="105000"/>
              </a:lnSpc>
              <a:buClr>
                <a:srgbClr val="003F4C"/>
              </a:buClr>
            </a:pPr>
            <a:r>
              <a:rPr lang="en-US" sz="1500" dirty="0"/>
              <a:t>Improved</a:t>
            </a:r>
            <a:endParaRPr lang="en-US" sz="1500" dirty="0">
              <a:solidFill>
                <a:schemeClr val="bg1">
                  <a:lumMod val="50000"/>
                </a:schemeClr>
              </a:solidFill>
            </a:endParaRPr>
          </a:p>
        </p:txBody>
      </p:sp>
      <p:sp>
        <p:nvSpPr>
          <p:cNvPr id="26" name="Rectangle 25"/>
          <p:cNvSpPr/>
          <p:nvPr/>
        </p:nvSpPr>
        <p:spPr>
          <a:xfrm rot="16200000">
            <a:off x="3446349" y="4194009"/>
            <a:ext cx="1659342" cy="323165"/>
          </a:xfrm>
          <a:prstGeom prst="rect">
            <a:avLst/>
          </a:prstGeom>
          <a:noFill/>
        </p:spPr>
        <p:txBody>
          <a:bodyPr wrap="square">
            <a:spAutoFit/>
          </a:bodyPr>
          <a:lstStyle/>
          <a:p>
            <a:pPr algn="ctr">
              <a:buClr>
                <a:srgbClr val="003F4C"/>
              </a:buClr>
            </a:pPr>
            <a:r>
              <a:rPr lang="en-US" sz="1500" dirty="0"/>
              <a:t>No change/worse</a:t>
            </a:r>
            <a:endParaRPr lang="en-US" sz="1500" dirty="0">
              <a:solidFill>
                <a:schemeClr val="bg1">
                  <a:lumMod val="50000"/>
                </a:schemeClr>
              </a:solidFill>
            </a:endParaRPr>
          </a:p>
        </p:txBody>
      </p:sp>
      <p:cxnSp>
        <p:nvCxnSpPr>
          <p:cNvPr id="27" name="Straight Connector 26"/>
          <p:cNvCxnSpPr/>
          <p:nvPr/>
        </p:nvCxnSpPr>
        <p:spPr>
          <a:xfrm flipV="1">
            <a:off x="4431994" y="2576504"/>
            <a:ext cx="3625" cy="1005840"/>
          </a:xfrm>
          <a:prstGeom prst="line">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31994" y="3722048"/>
            <a:ext cx="0" cy="1280160"/>
          </a:xfrm>
          <a:prstGeom prst="line">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51848" y="3603971"/>
            <a:ext cx="366905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830055" y="1871076"/>
            <a:ext cx="2101728" cy="480131"/>
          </a:xfrm>
          <a:prstGeom prst="rect">
            <a:avLst/>
          </a:prstGeom>
        </p:spPr>
        <p:txBody>
          <a:bodyPr wrap="square">
            <a:spAutoFit/>
          </a:bodyPr>
          <a:lstStyle/>
          <a:p>
            <a:pPr>
              <a:lnSpc>
                <a:spcPct val="90000"/>
              </a:lnSpc>
              <a:buClr>
                <a:srgbClr val="003F4C"/>
              </a:buClr>
            </a:pPr>
            <a:r>
              <a:rPr lang="en-US" sz="1400" dirty="0"/>
              <a:t>Marked or moderate improvement</a:t>
            </a:r>
            <a:endParaRPr lang="en-US" sz="1400" dirty="0">
              <a:solidFill>
                <a:schemeClr val="bg1">
                  <a:lumMod val="50000"/>
                </a:schemeClr>
              </a:solidFill>
            </a:endParaRPr>
          </a:p>
        </p:txBody>
      </p:sp>
      <p:sp>
        <p:nvSpPr>
          <p:cNvPr id="31" name="Rectangle 30"/>
          <p:cNvSpPr/>
          <p:nvPr/>
        </p:nvSpPr>
        <p:spPr>
          <a:xfrm>
            <a:off x="4827664" y="2306876"/>
            <a:ext cx="1912684" cy="318549"/>
          </a:xfrm>
          <a:prstGeom prst="rect">
            <a:avLst/>
          </a:prstGeom>
        </p:spPr>
        <p:txBody>
          <a:bodyPr wrap="square">
            <a:spAutoFit/>
          </a:bodyPr>
          <a:lstStyle/>
          <a:p>
            <a:pPr>
              <a:lnSpc>
                <a:spcPct val="105000"/>
              </a:lnSpc>
              <a:buClr>
                <a:srgbClr val="003F4C"/>
              </a:buClr>
            </a:pPr>
            <a:r>
              <a:rPr lang="en-US" sz="1400" dirty="0"/>
              <a:t>Mild improvement</a:t>
            </a:r>
            <a:endParaRPr lang="en-US" sz="1400" dirty="0">
              <a:solidFill>
                <a:schemeClr val="bg1">
                  <a:lumMod val="50000"/>
                </a:schemeClr>
              </a:solidFill>
            </a:endParaRPr>
          </a:p>
        </p:txBody>
      </p:sp>
      <p:sp>
        <p:nvSpPr>
          <p:cNvPr id="32" name="Rectangle 31"/>
          <p:cNvSpPr/>
          <p:nvPr/>
        </p:nvSpPr>
        <p:spPr>
          <a:xfrm>
            <a:off x="4676185" y="1966780"/>
            <a:ext cx="147168" cy="128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p:cNvSpPr/>
          <p:nvPr/>
        </p:nvSpPr>
        <p:spPr>
          <a:xfrm>
            <a:off x="6882026" y="1864812"/>
            <a:ext cx="1598098" cy="318549"/>
          </a:xfrm>
          <a:prstGeom prst="rect">
            <a:avLst/>
          </a:prstGeom>
        </p:spPr>
        <p:txBody>
          <a:bodyPr wrap="square">
            <a:spAutoFit/>
          </a:bodyPr>
          <a:lstStyle/>
          <a:p>
            <a:pPr>
              <a:lnSpc>
                <a:spcPct val="105000"/>
              </a:lnSpc>
              <a:buClr>
                <a:srgbClr val="003F4C"/>
              </a:buClr>
            </a:pPr>
            <a:r>
              <a:rPr lang="en-US" sz="1400" dirty="0"/>
              <a:t>No change</a:t>
            </a:r>
            <a:endParaRPr lang="en-US" sz="1400" dirty="0">
              <a:solidFill>
                <a:schemeClr val="bg1">
                  <a:lumMod val="50000"/>
                </a:schemeClr>
              </a:solidFill>
            </a:endParaRPr>
          </a:p>
        </p:txBody>
      </p:sp>
      <p:sp>
        <p:nvSpPr>
          <p:cNvPr id="34" name="Rectangle 33"/>
          <p:cNvSpPr/>
          <p:nvPr/>
        </p:nvSpPr>
        <p:spPr>
          <a:xfrm>
            <a:off x="6882026" y="2298803"/>
            <a:ext cx="1598098" cy="318549"/>
          </a:xfrm>
          <a:prstGeom prst="rect">
            <a:avLst/>
          </a:prstGeom>
        </p:spPr>
        <p:txBody>
          <a:bodyPr wrap="square">
            <a:spAutoFit/>
          </a:bodyPr>
          <a:lstStyle/>
          <a:p>
            <a:pPr>
              <a:lnSpc>
                <a:spcPct val="105000"/>
              </a:lnSpc>
              <a:buClr>
                <a:srgbClr val="003F4C"/>
              </a:buClr>
            </a:pPr>
            <a:r>
              <a:rPr lang="en-US" sz="1400" dirty="0"/>
              <a:t>Worsened</a:t>
            </a:r>
            <a:endParaRPr lang="en-US" sz="1400" dirty="0">
              <a:solidFill>
                <a:schemeClr val="bg1">
                  <a:lumMod val="50000"/>
                </a:schemeClr>
              </a:solidFill>
            </a:endParaRPr>
          </a:p>
        </p:txBody>
      </p:sp>
      <p:sp>
        <p:nvSpPr>
          <p:cNvPr id="35" name="Rectangle 34"/>
          <p:cNvSpPr/>
          <p:nvPr/>
        </p:nvSpPr>
        <p:spPr>
          <a:xfrm>
            <a:off x="4676185" y="2391363"/>
            <a:ext cx="147168" cy="1282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p:cNvSpPr/>
          <p:nvPr/>
        </p:nvSpPr>
        <p:spPr>
          <a:xfrm>
            <a:off x="6701968" y="1966780"/>
            <a:ext cx="147168" cy="128270"/>
          </a:xfrm>
          <a:prstGeom prst="rect">
            <a:avLst/>
          </a:prstGeom>
          <a:solidFill>
            <a:srgbClr val="B1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6701968" y="2391363"/>
            <a:ext cx="147168" cy="128270"/>
          </a:xfrm>
          <a:prstGeom prst="rect">
            <a:avLst/>
          </a:prstGeom>
          <a:solidFill>
            <a:srgbClr val="636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aphicFrame>
        <p:nvGraphicFramePr>
          <p:cNvPr id="38" name="Content Placeholder 12"/>
          <p:cNvGraphicFramePr>
            <a:graphicFrameLocks/>
          </p:cNvGraphicFramePr>
          <p:nvPr/>
        </p:nvGraphicFramePr>
        <p:xfrm>
          <a:off x="-147842" y="1772912"/>
          <a:ext cx="3945929" cy="3252478"/>
        </p:xfrm>
        <a:graphic>
          <a:graphicData uri="http://schemas.openxmlformats.org/drawingml/2006/chart">
            <c:chart xmlns:c="http://schemas.openxmlformats.org/drawingml/2006/chart" xmlns:r="http://schemas.openxmlformats.org/officeDocument/2006/relationships" r:id="rId7"/>
          </a:graphicData>
        </a:graphic>
      </p:graphicFrame>
      <p:pic>
        <p:nvPicPr>
          <p:cNvPr id="40" name="Picture 39"/>
          <p:cNvPicPr>
            <a:picLocks noChangeAspect="1"/>
          </p:cNvPicPr>
          <p:nvPr/>
        </p:nvPicPr>
        <p:blipFill rotWithShape="1">
          <a:blip r:embed="rId8" cstate="hqprint">
            <a:extLst>
              <a:ext uri="{28A0092B-C50C-407E-A947-70E740481C1C}">
                <a14:useLocalDpi xmlns:a14="http://schemas.microsoft.com/office/drawing/2010/main"/>
              </a:ext>
            </a:extLst>
          </a:blip>
          <a:srcRect b="53654"/>
          <a:stretch/>
        </p:blipFill>
        <p:spPr>
          <a:xfrm rot="10800000">
            <a:off x="1279226" y="2097416"/>
            <a:ext cx="1551008" cy="221542"/>
          </a:xfrm>
          <a:prstGeom prst="rect">
            <a:avLst/>
          </a:prstGeom>
          <a:noFill/>
          <a:ln w="9525">
            <a:noFill/>
            <a:miter lim="800000"/>
            <a:headEnd/>
            <a:tailEnd/>
          </a:ln>
          <a:effectLst/>
        </p:spPr>
      </p:pic>
      <p:sp>
        <p:nvSpPr>
          <p:cNvPr id="13" name="TextBox 12"/>
          <p:cNvSpPr txBox="1"/>
          <p:nvPr/>
        </p:nvSpPr>
        <p:spPr>
          <a:xfrm>
            <a:off x="471976" y="4096813"/>
            <a:ext cx="1485869" cy="584775"/>
          </a:xfrm>
          <a:prstGeom prst="rect">
            <a:avLst/>
          </a:prstGeom>
          <a:noFill/>
        </p:spPr>
        <p:txBody>
          <a:bodyPr wrap="square" rtlCol="0">
            <a:spAutoFit/>
          </a:bodyPr>
          <a:lstStyle/>
          <a:p>
            <a:pPr algn="ctr"/>
            <a:r>
              <a:rPr lang="en-US" b="1" dirty="0"/>
              <a:t>Treatment</a:t>
            </a:r>
            <a:r>
              <a:rPr lang="en-US" sz="1600" b="1" dirty="0"/>
              <a:t> </a:t>
            </a:r>
            <a:r>
              <a:rPr lang="en-US" sz="1400" b="1" dirty="0"/>
              <a:t>(N=58)</a:t>
            </a:r>
          </a:p>
        </p:txBody>
      </p:sp>
      <p:sp>
        <p:nvSpPr>
          <p:cNvPr id="41" name="TextBox 40"/>
          <p:cNvSpPr txBox="1"/>
          <p:nvPr/>
        </p:nvSpPr>
        <p:spPr>
          <a:xfrm>
            <a:off x="2008151" y="4096813"/>
            <a:ext cx="1485869" cy="584775"/>
          </a:xfrm>
          <a:prstGeom prst="rect">
            <a:avLst/>
          </a:prstGeom>
          <a:noFill/>
        </p:spPr>
        <p:txBody>
          <a:bodyPr wrap="square" rtlCol="0">
            <a:spAutoFit/>
          </a:bodyPr>
          <a:lstStyle/>
          <a:p>
            <a:pPr algn="ctr"/>
            <a:r>
              <a:rPr lang="en-US" b="1" dirty="0"/>
              <a:t>Control</a:t>
            </a:r>
          </a:p>
          <a:p>
            <a:pPr algn="ctr"/>
            <a:r>
              <a:rPr lang="en-US" sz="1400" b="1" dirty="0"/>
              <a:t>(N=73)</a:t>
            </a:r>
          </a:p>
        </p:txBody>
      </p:sp>
      <p:sp>
        <p:nvSpPr>
          <p:cNvPr id="9" name="TextBox 8"/>
          <p:cNvSpPr txBox="1"/>
          <p:nvPr/>
        </p:nvSpPr>
        <p:spPr>
          <a:xfrm>
            <a:off x="1793690" y="1843003"/>
            <a:ext cx="875975" cy="276999"/>
          </a:xfrm>
          <a:prstGeom prst="rect">
            <a:avLst/>
          </a:prstGeom>
          <a:noFill/>
        </p:spPr>
        <p:txBody>
          <a:bodyPr wrap="square" rtlCol="0">
            <a:spAutoFit/>
          </a:bodyPr>
          <a:lstStyle/>
          <a:p>
            <a:r>
              <a:rPr lang="en-US" sz="1200" dirty="0"/>
              <a:t>p &lt; 0.0001</a:t>
            </a:r>
          </a:p>
        </p:txBody>
      </p:sp>
      <p:sp>
        <p:nvSpPr>
          <p:cNvPr id="11" name="Rectangle 10"/>
          <p:cNvSpPr/>
          <p:nvPr/>
        </p:nvSpPr>
        <p:spPr>
          <a:xfrm>
            <a:off x="6986539" y="3522258"/>
            <a:ext cx="218993" cy="127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21623" y="3435298"/>
            <a:ext cx="427566" cy="292388"/>
          </a:xfrm>
          <a:prstGeom prst="rect">
            <a:avLst/>
          </a:prstGeom>
          <a:noFill/>
        </p:spPr>
        <p:txBody>
          <a:bodyPr wrap="square" rtlCol="0">
            <a:spAutoFit/>
          </a:bodyPr>
          <a:lstStyle/>
          <a:p>
            <a:r>
              <a:rPr lang="en-US" sz="1300" b="1" dirty="0"/>
              <a:t>6%</a:t>
            </a:r>
          </a:p>
        </p:txBody>
      </p:sp>
      <p:sp>
        <p:nvSpPr>
          <p:cNvPr id="44" name="Rectangle 43"/>
          <p:cNvSpPr/>
          <p:nvPr/>
        </p:nvSpPr>
        <p:spPr>
          <a:xfrm>
            <a:off x="8279198" y="1841019"/>
            <a:ext cx="3793092" cy="377177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Donut 5"/>
          <p:cNvSpPr/>
          <p:nvPr/>
        </p:nvSpPr>
        <p:spPr>
          <a:xfrm>
            <a:off x="8491826" y="2135661"/>
            <a:ext cx="3178296" cy="3178296"/>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Pie 44"/>
          <p:cNvSpPr/>
          <p:nvPr/>
        </p:nvSpPr>
        <p:spPr>
          <a:xfrm rot="13500000">
            <a:off x="8493171" y="2119229"/>
            <a:ext cx="3175603" cy="3194729"/>
          </a:xfrm>
          <a:prstGeom prst="pie">
            <a:avLst>
              <a:gd name="adj1" fmla="val 2082202"/>
              <a:gd name="adj2" fmla="val 270435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9258766" y="3362650"/>
            <a:ext cx="1845062" cy="707886"/>
          </a:xfrm>
          <a:prstGeom prst="rect">
            <a:avLst/>
          </a:prstGeom>
          <a:noFill/>
        </p:spPr>
        <p:txBody>
          <a:bodyPr wrap="square" rtlCol="0">
            <a:spAutoFit/>
          </a:bodyPr>
          <a:lstStyle/>
          <a:p>
            <a:pPr algn="ctr"/>
            <a:r>
              <a:rPr lang="en-US" sz="4000" dirty="0"/>
              <a:t>95%</a:t>
            </a:r>
          </a:p>
        </p:txBody>
      </p:sp>
      <p:sp>
        <p:nvSpPr>
          <p:cNvPr id="14" name="TextBox 13"/>
          <p:cNvSpPr txBox="1"/>
          <p:nvPr/>
        </p:nvSpPr>
        <p:spPr>
          <a:xfrm>
            <a:off x="219546" y="5294078"/>
            <a:ext cx="3525128" cy="276999"/>
          </a:xfrm>
          <a:prstGeom prst="rect">
            <a:avLst/>
          </a:prstGeom>
          <a:noFill/>
        </p:spPr>
        <p:txBody>
          <a:bodyPr wrap="square" rtlCol="0">
            <a:spAutoFit/>
          </a:bodyPr>
          <a:lstStyle/>
          <a:p>
            <a:r>
              <a:rPr lang="en-US" sz="1200" dirty="0"/>
              <a:t>&gt;2.5 change in ESS is considered clinically meaningful</a:t>
            </a:r>
            <a:r>
              <a:rPr lang="en-US" sz="1200" baseline="30000" dirty="0"/>
              <a:t>2</a:t>
            </a:r>
            <a:r>
              <a:rPr lang="en-US" sz="1200" dirty="0"/>
              <a:t> </a:t>
            </a:r>
          </a:p>
        </p:txBody>
      </p:sp>
      <p:sp>
        <p:nvSpPr>
          <p:cNvPr id="8" name="Slide Number Placeholder 7">
            <a:extLst>
              <a:ext uri="{FF2B5EF4-FFF2-40B4-BE49-F238E27FC236}">
                <a16:creationId xmlns:a16="http://schemas.microsoft.com/office/drawing/2014/main" id="{E3B22001-FE35-3AB1-748A-32A8584A8B2B}"/>
              </a:ext>
            </a:extLst>
          </p:cNvPr>
          <p:cNvSpPr>
            <a:spLocks noGrp="1"/>
          </p:cNvSpPr>
          <p:nvPr>
            <p:ph type="sldNum" sz="quarter" idx="12"/>
          </p:nvPr>
        </p:nvSpPr>
        <p:spPr/>
        <p:txBody>
          <a:bodyPr/>
          <a:lstStyle/>
          <a:p>
            <a:fld id="{21D51F98-DEF0-4E23-AE94-24E7CFC19B28}" type="slidenum">
              <a:rPr lang="en-US" smtClean="0"/>
              <a:t>38</a:t>
            </a:fld>
            <a:endParaRPr lang="en-US"/>
          </a:p>
        </p:txBody>
      </p:sp>
      <p:sp>
        <p:nvSpPr>
          <p:cNvPr id="18" name="Footer Placeholder 5">
            <a:extLst>
              <a:ext uri="{FF2B5EF4-FFF2-40B4-BE49-F238E27FC236}">
                <a16:creationId xmlns:a16="http://schemas.microsoft.com/office/drawing/2014/main" id="{0FC3BA93-B9C4-97CD-FC82-77567991CFDE}"/>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30670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400" b="1" dirty="0">
              <a:latin typeface="Calibri" panose="020F0502020204030204" pitchFamily="34" charset="0"/>
              <a:ea typeface="+mj-ea"/>
              <a:cs typeface="+mj-cs"/>
              <a:sym typeface="Calibri" panose="020F0502020204030204" pitchFamily="34" charset="0"/>
            </a:endParaRPr>
          </a:p>
        </p:txBody>
      </p:sp>
      <p:sp>
        <p:nvSpPr>
          <p:cNvPr id="14" name="Rectangle 13"/>
          <p:cNvSpPr/>
          <p:nvPr/>
        </p:nvSpPr>
        <p:spPr>
          <a:xfrm>
            <a:off x="604238" y="1334783"/>
            <a:ext cx="10983524" cy="3416320"/>
          </a:xfrm>
          <a:prstGeom prst="rect">
            <a:avLst/>
          </a:prstGeom>
        </p:spPr>
        <p:txBody>
          <a:bodyPr wrap="square">
            <a:spAutoFit/>
          </a:bodyPr>
          <a:lstStyle/>
          <a:p>
            <a:pPr marL="342900" indent="-342900">
              <a:buFont typeface="Arial" panose="020B0604020202020204" pitchFamily="34" charset="0"/>
              <a:buChar char="•"/>
            </a:pPr>
            <a:r>
              <a:rPr lang="en-US" sz="2400" b="1" dirty="0">
                <a:cs typeface="Arial" panose="020B0604020202020204" pitchFamily="34" charset="0"/>
              </a:rPr>
              <a:t>91% </a:t>
            </a:r>
            <a:r>
              <a:rPr lang="en-US" sz="2400" dirty="0">
                <a:cs typeface="Arial" panose="020B0604020202020204" pitchFamily="34" charset="0"/>
              </a:rPr>
              <a:t>(CI: 86%,95%) </a:t>
            </a:r>
            <a:r>
              <a:rPr lang="en-US" sz="2400" b="1" dirty="0">
                <a:cs typeface="Arial" panose="020B0604020202020204" pitchFamily="34" charset="0"/>
              </a:rPr>
              <a:t>freedom from serious adverse events </a:t>
            </a:r>
            <a:r>
              <a:rPr lang="en-US" sz="2400" dirty="0">
                <a:cs typeface="Arial" panose="020B0604020202020204" pitchFamily="34" charset="0"/>
              </a:rPr>
              <a:t>associated with the implant procedure, the </a:t>
            </a:r>
            <a:r>
              <a:rPr lang="en-US" sz="2400" b="1" dirty="0">
                <a:cs typeface="Arial" panose="020B0604020202020204" pitchFamily="34" charset="0"/>
              </a:rPr>
              <a:t>rem</a:t>
            </a:r>
            <a:r>
              <a:rPr lang="en-US" sz="2400" dirty="0">
                <a:cs typeface="Arial" panose="020B0604020202020204" pitchFamily="34" charset="0"/>
              </a:rPr>
              <a:t>edē® System, or the delivered therapy at 12 months </a:t>
            </a:r>
          </a:p>
          <a:p>
            <a:pPr marL="342900" indent="-342900">
              <a:buFont typeface="Arial" panose="020B0604020202020204" pitchFamily="34" charset="0"/>
              <a:buChar char="•"/>
            </a:pPr>
            <a:endParaRPr lang="en-US" sz="2400"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All related serious adverse events resolved </a:t>
            </a:r>
            <a:r>
              <a:rPr lang="en-US" sz="2400" b="1" dirty="0">
                <a:cs typeface="Arial" panose="020B0604020202020204" pitchFamily="34" charset="0"/>
              </a:rPr>
              <a:t>without any long term sequelae</a:t>
            </a:r>
          </a:p>
          <a:p>
            <a:pPr marL="342900" lvl="1" indent="-342900">
              <a:buFont typeface="Arial" panose="020B0604020202020204" pitchFamily="34" charset="0"/>
              <a:buChar char="•"/>
            </a:pPr>
            <a:endParaRPr lang="en-US" sz="2400" dirty="0">
              <a:cs typeface="Arial" panose="020B0604020202020204" pitchFamily="34" charset="0"/>
            </a:endParaRPr>
          </a:p>
          <a:p>
            <a:pPr marL="342900" lvl="1" indent="-342900">
              <a:buFont typeface="Arial" panose="020B0604020202020204" pitchFamily="34" charset="0"/>
              <a:buChar char="•"/>
            </a:pPr>
            <a:r>
              <a:rPr lang="en-US" sz="2400" b="1" dirty="0">
                <a:cs typeface="Arial" panose="020B0604020202020204" pitchFamily="34" charset="0"/>
              </a:rPr>
              <a:t>No deaths</a:t>
            </a:r>
            <a:r>
              <a:rPr lang="en-US" sz="2400" dirty="0">
                <a:cs typeface="Arial" panose="020B0604020202020204" pitchFamily="34" charset="0"/>
              </a:rPr>
              <a:t> related to the procedure, system or therapy</a:t>
            </a:r>
          </a:p>
          <a:p>
            <a:pPr marL="342900" lvl="1" indent="-342900">
              <a:buFont typeface="Arial" panose="020B0604020202020204" pitchFamily="34" charset="0"/>
              <a:buChar char="•"/>
            </a:pPr>
            <a:endParaRPr lang="en-US" sz="2400" dirty="0">
              <a:cs typeface="Arial" panose="020B0604020202020204" pitchFamily="34" charset="0"/>
            </a:endParaRPr>
          </a:p>
          <a:p>
            <a:pPr marL="342900" lvl="1" indent="-342900">
              <a:buFont typeface="Arial" panose="020B0604020202020204" pitchFamily="34" charset="0"/>
              <a:buChar char="•"/>
            </a:pPr>
            <a:r>
              <a:rPr lang="en-US" sz="2400" b="1" dirty="0">
                <a:cs typeface="Arial" panose="020B0604020202020204" pitchFamily="34" charset="0"/>
              </a:rPr>
              <a:t>97%</a:t>
            </a:r>
            <a:r>
              <a:rPr lang="en-US" sz="2400" dirty="0">
                <a:cs typeface="Arial" panose="020B0604020202020204" pitchFamily="34" charset="0"/>
              </a:rPr>
              <a:t> </a:t>
            </a:r>
            <a:r>
              <a:rPr lang="en-US" sz="2400" b="1" dirty="0">
                <a:cs typeface="Arial" panose="020B0604020202020204" pitchFamily="34" charset="0"/>
              </a:rPr>
              <a:t>implant success </a:t>
            </a:r>
            <a:r>
              <a:rPr lang="en-US" sz="2400" dirty="0">
                <a:cs typeface="Arial" panose="020B0604020202020204" pitchFamily="34" charset="0"/>
              </a:rPr>
              <a:t>rate, including the 42% of subjects that already had a concomitant cardiac device</a:t>
            </a:r>
          </a:p>
        </p:txBody>
      </p:sp>
      <p:sp>
        <p:nvSpPr>
          <p:cNvPr id="3" name="Title 2"/>
          <p:cNvSpPr>
            <a:spLocks noGrp="1"/>
          </p:cNvSpPr>
          <p:nvPr>
            <p:ph type="title" idx="4294967295"/>
          </p:nvPr>
        </p:nvSpPr>
        <p:spPr>
          <a:xfrm>
            <a:off x="441852" y="183119"/>
            <a:ext cx="11617325" cy="638175"/>
          </a:xfrm>
        </p:spPr>
        <p:txBody>
          <a:bodyPr>
            <a:normAutofit/>
          </a:bodyPr>
          <a:lstStyle/>
          <a:p>
            <a:r>
              <a:rPr lang="en-US" sz="3200" b="1" dirty="0">
                <a:solidFill>
                  <a:schemeClr val="accent2"/>
                </a:solidFill>
                <a:latin typeface="+mn-lt"/>
              </a:rPr>
              <a:t>The rem</a:t>
            </a:r>
            <a:r>
              <a:rPr lang="en-US" sz="3200" dirty="0">
                <a:solidFill>
                  <a:schemeClr val="accent2"/>
                </a:solidFill>
                <a:latin typeface="+mn-lt"/>
              </a:rPr>
              <a:t>edē </a:t>
            </a:r>
            <a:r>
              <a:rPr lang="en-US" sz="3200" b="1" dirty="0">
                <a:solidFill>
                  <a:schemeClr val="accent2"/>
                </a:solidFill>
                <a:latin typeface="+mn-lt"/>
              </a:rPr>
              <a:t>System pivotal trial demonstrated a strong safety profile</a:t>
            </a:r>
          </a:p>
        </p:txBody>
      </p:sp>
      <p:sp>
        <p:nvSpPr>
          <p:cNvPr id="9" name="TextBox 8"/>
          <p:cNvSpPr txBox="1"/>
          <p:nvPr/>
        </p:nvSpPr>
        <p:spPr>
          <a:xfrm>
            <a:off x="202570" y="5971166"/>
            <a:ext cx="8926809" cy="215444"/>
          </a:xfrm>
          <a:prstGeom prst="rect">
            <a:avLst/>
          </a:prstGeom>
          <a:noFill/>
        </p:spPr>
        <p:txBody>
          <a:bodyPr wrap="square" rtlCol="0">
            <a:spAutoFit/>
          </a:bodyPr>
          <a:lstStyle/>
          <a:p>
            <a:r>
              <a:rPr lang="en-US" sz="800" dirty="0"/>
              <a:t>Costanzo MR, et al., The Lancet 2016;388:974–82.</a:t>
            </a:r>
          </a:p>
        </p:txBody>
      </p:sp>
      <p:sp>
        <p:nvSpPr>
          <p:cNvPr id="6" name="Slide Number Placeholder 5">
            <a:extLst>
              <a:ext uri="{FF2B5EF4-FFF2-40B4-BE49-F238E27FC236}">
                <a16:creationId xmlns:a16="http://schemas.microsoft.com/office/drawing/2014/main" id="{E598AB87-F376-BFB5-EBAB-FF1BB356D7CF}"/>
              </a:ext>
            </a:extLst>
          </p:cNvPr>
          <p:cNvSpPr>
            <a:spLocks noGrp="1"/>
          </p:cNvSpPr>
          <p:nvPr>
            <p:ph type="sldNum" sz="quarter" idx="12"/>
          </p:nvPr>
        </p:nvSpPr>
        <p:spPr/>
        <p:txBody>
          <a:bodyPr/>
          <a:lstStyle/>
          <a:p>
            <a:fld id="{21D51F98-DEF0-4E23-AE94-24E7CFC19B28}" type="slidenum">
              <a:rPr lang="en-US" smtClean="0"/>
              <a:t>39</a:t>
            </a:fld>
            <a:endParaRPr lang="en-US"/>
          </a:p>
        </p:txBody>
      </p:sp>
      <p:sp>
        <p:nvSpPr>
          <p:cNvPr id="8" name="Footer Placeholder 5">
            <a:extLst>
              <a:ext uri="{FF2B5EF4-FFF2-40B4-BE49-F238E27FC236}">
                <a16:creationId xmlns:a16="http://schemas.microsoft.com/office/drawing/2014/main" id="{46747E3A-45D4-E83A-A714-7BE8316CD130}"/>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947544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6C765E2-43A0-497F-B02A-FA103BB0217F}"/>
              </a:ext>
            </a:extLst>
          </p:cNvPr>
          <p:cNvSpPr>
            <a:spLocks noGrp="1"/>
          </p:cNvSpPr>
          <p:nvPr>
            <p:ph type="title" idx="4294967295"/>
          </p:nvPr>
        </p:nvSpPr>
        <p:spPr>
          <a:xfrm>
            <a:off x="472966" y="494174"/>
            <a:ext cx="10972800" cy="655637"/>
          </a:xfrm>
        </p:spPr>
        <p:txBody>
          <a:bodyPr>
            <a:noAutofit/>
          </a:bodyPr>
          <a:lstStyle/>
          <a:p>
            <a:r>
              <a:rPr lang="en-US" sz="3600" b="1" dirty="0">
                <a:solidFill>
                  <a:schemeClr val="accent2"/>
                </a:solidFill>
                <a:latin typeface="+mn-lt"/>
              </a:rPr>
              <a:t>Each Sleep Apnea Episode Results in </a:t>
            </a:r>
            <a:br>
              <a:rPr lang="en-US" sz="3600" b="1" dirty="0">
                <a:solidFill>
                  <a:schemeClr val="accent2"/>
                </a:solidFill>
                <a:latin typeface="+mn-lt"/>
              </a:rPr>
            </a:br>
            <a:r>
              <a:rPr lang="en-US" sz="3600" b="1" i="1" dirty="0">
                <a:solidFill>
                  <a:schemeClr val="accent2"/>
                </a:solidFill>
                <a:latin typeface="+mn-lt"/>
              </a:rPr>
              <a:t>Significant Downstream Effects</a:t>
            </a:r>
          </a:p>
        </p:txBody>
      </p:sp>
      <p:graphicFrame>
        <p:nvGraphicFramePr>
          <p:cNvPr id="6" name="Content Placeholder 3">
            <a:extLst>
              <a:ext uri="{FF2B5EF4-FFF2-40B4-BE49-F238E27FC236}">
                <a16:creationId xmlns:a16="http://schemas.microsoft.com/office/drawing/2014/main" id="{4F0B845A-C7AF-45FD-AEF8-C1ABD9E14C9E}"/>
              </a:ext>
            </a:extLst>
          </p:cNvPr>
          <p:cNvGraphicFramePr>
            <a:graphicFrameLocks/>
          </p:cNvGraphicFramePr>
          <p:nvPr>
            <p:extLst>
              <p:ext uri="{D42A27DB-BD31-4B8C-83A1-F6EECF244321}">
                <p14:modId xmlns:p14="http://schemas.microsoft.com/office/powerpoint/2010/main" val="2486810033"/>
              </p:ext>
            </p:extLst>
          </p:nvPr>
        </p:nvGraphicFramePr>
        <p:xfrm>
          <a:off x="872360" y="1229710"/>
          <a:ext cx="10174012" cy="49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F854FAC-45AD-41B5-B4AD-88AD04308B37}"/>
              </a:ext>
            </a:extLst>
          </p:cNvPr>
          <p:cNvSpPr txBox="1"/>
          <p:nvPr/>
        </p:nvSpPr>
        <p:spPr>
          <a:xfrm>
            <a:off x="287876" y="5945124"/>
            <a:ext cx="5438737" cy="276999"/>
          </a:xfrm>
          <a:prstGeom prst="rect">
            <a:avLst/>
          </a:prstGeom>
          <a:noFill/>
        </p:spPr>
        <p:txBody>
          <a:bodyPr wrap="square" rtlCol="0">
            <a:spAutoFit/>
          </a:bodyPr>
          <a:lstStyle/>
          <a:p>
            <a:pPr algn="l"/>
            <a:r>
              <a:rPr lang="en-US" sz="1200" dirty="0">
                <a:latin typeface="+mj-lt"/>
              </a:rPr>
              <a:t>Courtesy S Javaheri, with permission</a:t>
            </a:r>
          </a:p>
        </p:txBody>
      </p:sp>
      <p:sp>
        <p:nvSpPr>
          <p:cNvPr id="3" name="Slide Number Placeholder 2">
            <a:extLst>
              <a:ext uri="{FF2B5EF4-FFF2-40B4-BE49-F238E27FC236}">
                <a16:creationId xmlns:a16="http://schemas.microsoft.com/office/drawing/2014/main" id="{D6483065-16C1-6140-E1DC-9F3E777BA358}"/>
              </a:ext>
            </a:extLst>
          </p:cNvPr>
          <p:cNvSpPr>
            <a:spLocks noGrp="1"/>
          </p:cNvSpPr>
          <p:nvPr>
            <p:ph type="sldNum" sz="quarter" idx="12"/>
          </p:nvPr>
        </p:nvSpPr>
        <p:spPr/>
        <p:txBody>
          <a:bodyPr/>
          <a:lstStyle/>
          <a:p>
            <a:fld id="{21D51F98-DEF0-4E23-AE94-24E7CFC19B28}" type="slidenum">
              <a:rPr lang="en-US" smtClean="0"/>
              <a:t>4</a:t>
            </a:fld>
            <a:endParaRPr lang="en-US" dirty="0"/>
          </a:p>
        </p:txBody>
      </p:sp>
      <p:sp>
        <p:nvSpPr>
          <p:cNvPr id="8" name="Footer Placeholder 5">
            <a:extLst>
              <a:ext uri="{FF2B5EF4-FFF2-40B4-BE49-F238E27FC236}">
                <a16:creationId xmlns:a16="http://schemas.microsoft.com/office/drawing/2014/main" id="{9CBC7E3C-5166-714B-EFB2-C58B9C3F4AF1}"/>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849687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86604"/>
            <a:ext cx="10058400" cy="968440"/>
          </a:xfrm>
        </p:spPr>
        <p:txBody>
          <a:bodyPr>
            <a:normAutofit/>
          </a:bodyPr>
          <a:lstStyle/>
          <a:p>
            <a:r>
              <a:rPr lang="en-US" sz="4000" b="1" dirty="0">
                <a:solidFill>
                  <a:schemeClr val="accent2"/>
                </a:solidFill>
                <a:latin typeface="+mn-lt"/>
              </a:rPr>
              <a:t>Conclusions</a:t>
            </a:r>
          </a:p>
        </p:txBody>
      </p:sp>
      <p:sp>
        <p:nvSpPr>
          <p:cNvPr id="7" name="Content Placeholder 6">
            <a:extLst>
              <a:ext uri="{FF2B5EF4-FFF2-40B4-BE49-F238E27FC236}">
                <a16:creationId xmlns:a16="http://schemas.microsoft.com/office/drawing/2014/main" id="{DDE1C67B-EB33-5B25-CA00-60F72F9416CF}"/>
              </a:ext>
            </a:extLst>
          </p:cNvPr>
          <p:cNvSpPr>
            <a:spLocks noGrp="1"/>
          </p:cNvSpPr>
          <p:nvPr>
            <p:ph idx="1"/>
          </p:nvPr>
        </p:nvSpPr>
        <p:spPr/>
        <p:txBody>
          <a:bodyPr>
            <a:normAutofit/>
          </a:bodyPr>
          <a:lstStyle/>
          <a:p>
            <a:pPr marL="0" indent="0">
              <a:buClr>
                <a:srgbClr val="1CADE4"/>
              </a:buClr>
              <a:buSzPct val="90000"/>
              <a:buNone/>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Sleep apnea is a common comorbidity among patients with cardiovascular diseases, which if untreated can have significant negative impact on outcomes</a:t>
            </a:r>
          </a:p>
          <a:p>
            <a:pPr marL="0" indent="0">
              <a:buClr>
                <a:srgbClr val="1CADE4"/>
              </a:buClr>
              <a:buSzPct val="90000"/>
              <a:buNone/>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Central Sleep Apnea contributes to a harmful progressive cycle of hypoxia, arousal and sympathetic activation</a:t>
            </a:r>
          </a:p>
          <a:p>
            <a:pPr marL="0" indent="0">
              <a:buClr>
                <a:srgbClr val="1CADE4"/>
              </a:buClr>
              <a:buSzPct val="90000"/>
              <a:buNone/>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There have been few treatments for central sleep apnea and little randomized data demonstrating efficacy</a:t>
            </a:r>
            <a:endParaRPr kumimoji="0" lang="en-US" sz="2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endParaRPr>
          </a:p>
          <a:p>
            <a:pPr marL="0" indent="0">
              <a:buClr>
                <a:srgbClr val="1CADE4"/>
              </a:buClr>
              <a:buSzPct val="90000"/>
              <a:buNone/>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Phrenic nerve stimulation offers a safe and effective therapeutic option for the treatment of CSA with improvements in both sleep and quality of life</a:t>
            </a:r>
          </a:p>
          <a:p>
            <a:pPr marL="0" indent="0">
              <a:buSzPct val="90000"/>
              <a:buNone/>
            </a:pPr>
            <a:endParaRPr lang="en-US" dirty="0"/>
          </a:p>
        </p:txBody>
      </p:sp>
      <p:sp>
        <p:nvSpPr>
          <p:cNvPr id="4" name="Slide Number Placeholder 3">
            <a:extLst>
              <a:ext uri="{FF2B5EF4-FFF2-40B4-BE49-F238E27FC236}">
                <a16:creationId xmlns:a16="http://schemas.microsoft.com/office/drawing/2014/main" id="{C9A044A6-1986-6177-E395-6287CBC0984B}"/>
              </a:ext>
            </a:extLst>
          </p:cNvPr>
          <p:cNvSpPr>
            <a:spLocks noGrp="1"/>
          </p:cNvSpPr>
          <p:nvPr>
            <p:ph type="sldNum" sz="quarter" idx="12"/>
          </p:nvPr>
        </p:nvSpPr>
        <p:spPr/>
        <p:txBody>
          <a:bodyPr/>
          <a:lstStyle/>
          <a:p>
            <a:fld id="{21D51F98-DEF0-4E23-AE94-24E7CFC19B28}" type="slidenum">
              <a:rPr lang="en-US" smtClean="0"/>
              <a:t>40</a:t>
            </a:fld>
            <a:endParaRPr lang="en-US"/>
          </a:p>
        </p:txBody>
      </p:sp>
      <p:sp>
        <p:nvSpPr>
          <p:cNvPr id="5" name="Footer Placeholder 5">
            <a:extLst>
              <a:ext uri="{FF2B5EF4-FFF2-40B4-BE49-F238E27FC236}">
                <a16:creationId xmlns:a16="http://schemas.microsoft.com/office/drawing/2014/main" id="{8403EC55-0158-3B99-B66B-E9A137A3ED10}"/>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25476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F8889-F60C-4A6A-A2CA-1418BEF5EDA5}"/>
              </a:ext>
            </a:extLst>
          </p:cNvPr>
          <p:cNvSpPr>
            <a:spLocks noGrp="1"/>
          </p:cNvSpPr>
          <p:nvPr>
            <p:ph type="ctrTitle"/>
          </p:nvPr>
        </p:nvSpPr>
        <p:spPr/>
        <p:txBody>
          <a:bodyPr/>
          <a:lstStyle/>
          <a:p>
            <a:r>
              <a:rPr lang="en-US" dirty="0"/>
              <a:t>Questions…</a:t>
            </a:r>
          </a:p>
        </p:txBody>
      </p:sp>
      <p:sp>
        <p:nvSpPr>
          <p:cNvPr id="4" name="Subtitle 3">
            <a:extLst>
              <a:ext uri="{FF2B5EF4-FFF2-40B4-BE49-F238E27FC236}">
                <a16:creationId xmlns:a16="http://schemas.microsoft.com/office/drawing/2014/main" id="{DA8CFECD-BE41-4852-97CF-FE9B132388EE}"/>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92ED089A-7025-925F-600C-76A88F9E65CF}"/>
              </a:ext>
            </a:extLst>
          </p:cNvPr>
          <p:cNvSpPr>
            <a:spLocks noGrp="1"/>
          </p:cNvSpPr>
          <p:nvPr>
            <p:ph type="sldNum" sz="quarter" idx="12"/>
          </p:nvPr>
        </p:nvSpPr>
        <p:spPr/>
        <p:txBody>
          <a:bodyPr/>
          <a:lstStyle/>
          <a:p>
            <a:fld id="{21D51F98-DEF0-4E23-AE94-24E7CFC19B28}" type="slidenum">
              <a:rPr lang="en-US" smtClean="0"/>
              <a:t>41</a:t>
            </a:fld>
            <a:endParaRPr lang="en-US"/>
          </a:p>
        </p:txBody>
      </p:sp>
      <p:sp>
        <p:nvSpPr>
          <p:cNvPr id="7" name="Footer Placeholder 5">
            <a:extLst>
              <a:ext uri="{FF2B5EF4-FFF2-40B4-BE49-F238E27FC236}">
                <a16:creationId xmlns:a16="http://schemas.microsoft.com/office/drawing/2014/main" id="{64AC1F0C-658F-4621-E14F-016BC8BE2300}"/>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440370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F8889-F60C-4A6A-A2CA-1418BEF5EDA5}"/>
              </a:ext>
            </a:extLst>
          </p:cNvPr>
          <p:cNvSpPr>
            <a:spLocks noGrp="1"/>
          </p:cNvSpPr>
          <p:nvPr>
            <p:ph type="ctrTitle"/>
          </p:nvPr>
        </p:nvSpPr>
        <p:spPr/>
        <p:txBody>
          <a:bodyPr/>
          <a:lstStyle/>
          <a:p>
            <a:r>
              <a:rPr lang="en-US" dirty="0"/>
              <a:t>Back Up Slides</a:t>
            </a:r>
          </a:p>
        </p:txBody>
      </p:sp>
      <p:sp>
        <p:nvSpPr>
          <p:cNvPr id="4" name="Subtitle 3">
            <a:extLst>
              <a:ext uri="{FF2B5EF4-FFF2-40B4-BE49-F238E27FC236}">
                <a16:creationId xmlns:a16="http://schemas.microsoft.com/office/drawing/2014/main" id="{DA8CFECD-BE41-4852-97CF-FE9B132388EE}"/>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32598CD5-5FE0-C528-F610-9C12857BFCD0}"/>
              </a:ext>
            </a:extLst>
          </p:cNvPr>
          <p:cNvSpPr>
            <a:spLocks noGrp="1"/>
          </p:cNvSpPr>
          <p:nvPr>
            <p:ph type="sldNum" sz="quarter" idx="12"/>
          </p:nvPr>
        </p:nvSpPr>
        <p:spPr/>
        <p:txBody>
          <a:bodyPr/>
          <a:lstStyle/>
          <a:p>
            <a:fld id="{21D51F98-DEF0-4E23-AE94-24E7CFC19B28}" type="slidenum">
              <a:rPr lang="en-US" smtClean="0"/>
              <a:t>42</a:t>
            </a:fld>
            <a:endParaRPr lang="en-US"/>
          </a:p>
        </p:txBody>
      </p:sp>
      <p:sp>
        <p:nvSpPr>
          <p:cNvPr id="7" name="Footer Placeholder 5">
            <a:extLst>
              <a:ext uri="{FF2B5EF4-FFF2-40B4-BE49-F238E27FC236}">
                <a16:creationId xmlns:a16="http://schemas.microsoft.com/office/drawing/2014/main" id="{ABA91306-1C29-BA56-E1D5-F100455C6DB0}"/>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975875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0E55-098D-554A-BC28-CC94006345B7}"/>
              </a:ext>
            </a:extLst>
          </p:cNvPr>
          <p:cNvSpPr>
            <a:spLocks noGrp="1"/>
          </p:cNvSpPr>
          <p:nvPr>
            <p:ph type="title" idx="4294967295"/>
          </p:nvPr>
        </p:nvSpPr>
        <p:spPr>
          <a:xfrm>
            <a:off x="568171" y="344278"/>
            <a:ext cx="11380788" cy="509588"/>
          </a:xfrm>
        </p:spPr>
        <p:txBody>
          <a:bodyPr anchor="t">
            <a:noAutofit/>
          </a:bodyPr>
          <a:lstStyle/>
          <a:p>
            <a:pPr lvl="0" eaLnBrk="1" fontAlgn="auto" hangingPunct="1">
              <a:lnSpc>
                <a:spcPct val="90000"/>
              </a:lnSpc>
              <a:spcAft>
                <a:spcPts val="0"/>
              </a:spcAft>
              <a:defRPr/>
            </a:pPr>
            <a:r>
              <a:rPr lang="en-US" sz="3200" b="1" dirty="0">
                <a:solidFill>
                  <a:schemeClr val="accent2"/>
                </a:solidFill>
                <a:latin typeface="+mn-lt"/>
              </a:rPr>
              <a:t>In heart failure, CSA can accelerate cardiac disease progression</a:t>
            </a:r>
            <a:endParaRPr lang="en-US" sz="3200" b="1" kern="1200" dirty="0">
              <a:solidFill>
                <a:schemeClr val="accent2"/>
              </a:solidFill>
              <a:latin typeface="+mn-lt"/>
            </a:endParaRPr>
          </a:p>
        </p:txBody>
      </p:sp>
      <p:pic>
        <p:nvPicPr>
          <p:cNvPr id="4" name="Picture 3">
            <a:extLst>
              <a:ext uri="{FF2B5EF4-FFF2-40B4-BE49-F238E27FC236}">
                <a16:creationId xmlns:a16="http://schemas.microsoft.com/office/drawing/2014/main" id="{FF29759C-E44B-F14D-B8AB-618864EE35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951" y="1491778"/>
            <a:ext cx="7013148" cy="4684974"/>
          </a:xfrm>
          <a:prstGeom prst="rect">
            <a:avLst/>
          </a:prstGeom>
        </p:spPr>
      </p:pic>
      <p:sp>
        <p:nvSpPr>
          <p:cNvPr id="6" name="Rectangle 5">
            <a:extLst>
              <a:ext uri="{FF2B5EF4-FFF2-40B4-BE49-F238E27FC236}">
                <a16:creationId xmlns:a16="http://schemas.microsoft.com/office/drawing/2014/main" id="{16273C98-CD31-DA46-9291-64C4387B75B9}"/>
              </a:ext>
            </a:extLst>
          </p:cNvPr>
          <p:cNvSpPr/>
          <p:nvPr/>
        </p:nvSpPr>
        <p:spPr>
          <a:xfrm>
            <a:off x="1367161" y="1034099"/>
            <a:ext cx="9054624" cy="461665"/>
          </a:xfrm>
          <a:prstGeom prst="rect">
            <a:avLst/>
          </a:prstGeom>
        </p:spPr>
        <p:txBody>
          <a:bodyPr wrap="square">
            <a:spAutoFit/>
          </a:bodyPr>
          <a:lstStyle/>
          <a:p>
            <a:pPr marL="0" indent="0">
              <a:buClr>
                <a:srgbClr val="003F4C"/>
              </a:buClr>
              <a:buNone/>
              <a:defRPr/>
            </a:pPr>
            <a:r>
              <a:rPr lang="en-US" sz="2400" spc="100" dirty="0">
                <a:latin typeface="Century Gothic" panose="020B0502020202020204" pitchFamily="34" charset="0"/>
              </a:rPr>
              <a:t>Reciprocal Interaction between CSA and Heart Failure</a:t>
            </a:r>
          </a:p>
        </p:txBody>
      </p:sp>
      <p:sp>
        <p:nvSpPr>
          <p:cNvPr id="91" name="TextBox 90">
            <a:extLst>
              <a:ext uri="{FF2B5EF4-FFF2-40B4-BE49-F238E27FC236}">
                <a16:creationId xmlns:a16="http://schemas.microsoft.com/office/drawing/2014/main" id="{797A398F-E612-B54B-BBFA-A5F59A47A95E}"/>
              </a:ext>
            </a:extLst>
          </p:cNvPr>
          <p:cNvSpPr txBox="1"/>
          <p:nvPr/>
        </p:nvSpPr>
        <p:spPr>
          <a:xfrm>
            <a:off x="156033" y="6061336"/>
            <a:ext cx="4240347" cy="230832"/>
          </a:xfrm>
          <a:prstGeom prst="rect">
            <a:avLst/>
          </a:prstGeom>
          <a:noFill/>
        </p:spPr>
        <p:txBody>
          <a:bodyPr wrap="square" rtlCol="0">
            <a:spAutoFit/>
          </a:bodyPr>
          <a:lstStyle/>
          <a:p>
            <a:r>
              <a:rPr lang="en-US" sz="900" dirty="0">
                <a:latin typeface="Century Gothic" panose="020B0502020202020204" pitchFamily="34" charset="0"/>
              </a:rPr>
              <a:t>Adapted from </a:t>
            </a:r>
            <a:r>
              <a:rPr lang="en-US" sz="900" dirty="0" err="1">
                <a:latin typeface="Century Gothic" panose="020B0502020202020204" pitchFamily="34" charset="0"/>
              </a:rPr>
              <a:t>Bekfani</a:t>
            </a:r>
            <a:r>
              <a:rPr lang="en-US" sz="900" dirty="0">
                <a:latin typeface="Century Gothic" panose="020B0502020202020204" pitchFamily="34" charset="0"/>
              </a:rPr>
              <a:t> and Abraham, </a:t>
            </a:r>
            <a:r>
              <a:rPr lang="en-US" sz="900" dirty="0" err="1">
                <a:latin typeface="Century Gothic" panose="020B0502020202020204" pitchFamily="34" charset="0"/>
              </a:rPr>
              <a:t>Europace</a:t>
            </a:r>
            <a:r>
              <a:rPr lang="en-US" sz="900" dirty="0">
                <a:latin typeface="Century Gothic" panose="020B0502020202020204" pitchFamily="34" charset="0"/>
              </a:rPr>
              <a:t> 2016; 18:1123-24</a:t>
            </a:r>
          </a:p>
        </p:txBody>
      </p:sp>
      <p:sp>
        <p:nvSpPr>
          <p:cNvPr id="92" name="TextBox 91">
            <a:extLst>
              <a:ext uri="{FF2B5EF4-FFF2-40B4-BE49-F238E27FC236}">
                <a16:creationId xmlns:a16="http://schemas.microsoft.com/office/drawing/2014/main" id="{0F356AC2-29E7-0B43-A23F-555611D334FC}"/>
              </a:ext>
            </a:extLst>
          </p:cNvPr>
          <p:cNvSpPr txBox="1"/>
          <p:nvPr/>
        </p:nvSpPr>
        <p:spPr>
          <a:xfrm>
            <a:off x="7740800" y="2231309"/>
            <a:ext cx="3995599" cy="1077218"/>
          </a:xfrm>
          <a:prstGeom prst="rect">
            <a:avLst/>
          </a:prstGeom>
          <a:noFill/>
        </p:spPr>
        <p:txBody>
          <a:bodyPr wrap="square" rtlCol="0">
            <a:spAutoFit/>
          </a:bodyPr>
          <a:lstStyle/>
          <a:p>
            <a:pPr algn="ctr">
              <a:spcBef>
                <a:spcPts val="1200"/>
              </a:spcBef>
            </a:pPr>
            <a:r>
              <a:rPr lang="en-US" sz="3200" dirty="0">
                <a:latin typeface="Century Gothic" panose="020B0502020202020204" pitchFamily="34" charset="0"/>
              </a:rPr>
              <a:t>Central Sleep Apnea</a:t>
            </a:r>
          </a:p>
        </p:txBody>
      </p:sp>
      <p:grpSp>
        <p:nvGrpSpPr>
          <p:cNvPr id="95" name="Group 94">
            <a:extLst>
              <a:ext uri="{FF2B5EF4-FFF2-40B4-BE49-F238E27FC236}">
                <a16:creationId xmlns:a16="http://schemas.microsoft.com/office/drawing/2014/main" id="{FCDC6BD2-F2D7-EA43-8E84-5F4957CD1FCF}"/>
              </a:ext>
            </a:extLst>
          </p:cNvPr>
          <p:cNvGrpSpPr/>
          <p:nvPr/>
        </p:nvGrpSpPr>
        <p:grpSpPr>
          <a:xfrm rot="5400000">
            <a:off x="9382327" y="3733609"/>
            <a:ext cx="678014" cy="254178"/>
            <a:chOff x="8420100" y="2601686"/>
            <a:chExt cx="664029" cy="152400"/>
          </a:xfrm>
        </p:grpSpPr>
        <p:cxnSp>
          <p:nvCxnSpPr>
            <p:cNvPr id="96" name="Straight Arrow Connector 95">
              <a:extLst>
                <a:ext uri="{FF2B5EF4-FFF2-40B4-BE49-F238E27FC236}">
                  <a16:creationId xmlns:a16="http://schemas.microsoft.com/office/drawing/2014/main" id="{339E2889-9B45-FD49-8A01-AAD8E931B834}"/>
                </a:ext>
              </a:extLst>
            </p:cNvPr>
            <p:cNvCxnSpPr/>
            <p:nvPr/>
          </p:nvCxnSpPr>
          <p:spPr>
            <a:xfrm>
              <a:off x="8463643" y="2601686"/>
              <a:ext cx="620486" cy="0"/>
            </a:xfrm>
            <a:prstGeom prst="straightConnector1">
              <a:avLst/>
            </a:prstGeom>
            <a:ln w="57150">
              <a:solidFill>
                <a:srgbClr val="29425E"/>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2E06A15-1D1E-F94C-8787-55BAEF306E4A}"/>
                </a:ext>
              </a:extLst>
            </p:cNvPr>
            <p:cNvCxnSpPr>
              <a:cxnSpLocks/>
            </p:cNvCxnSpPr>
            <p:nvPr/>
          </p:nvCxnSpPr>
          <p:spPr>
            <a:xfrm flipH="1">
              <a:off x="8420100" y="2754086"/>
              <a:ext cx="620486" cy="0"/>
            </a:xfrm>
            <a:prstGeom prst="straightConnector1">
              <a:avLst/>
            </a:prstGeom>
            <a:ln w="57150">
              <a:solidFill>
                <a:srgbClr val="29425E"/>
              </a:solidFill>
              <a:tailEnd type="triangle"/>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1BBB2104-FA40-D04E-B48E-18E82D7140AE}"/>
              </a:ext>
            </a:extLst>
          </p:cNvPr>
          <p:cNvSpPr txBox="1"/>
          <p:nvPr/>
        </p:nvSpPr>
        <p:spPr>
          <a:xfrm>
            <a:off x="7645970" y="4368409"/>
            <a:ext cx="4185261" cy="584775"/>
          </a:xfrm>
          <a:prstGeom prst="rect">
            <a:avLst/>
          </a:prstGeom>
          <a:noFill/>
        </p:spPr>
        <p:txBody>
          <a:bodyPr wrap="square" rtlCol="0">
            <a:spAutoFit/>
          </a:bodyPr>
          <a:lstStyle/>
          <a:p>
            <a:pPr algn="ctr">
              <a:spcBef>
                <a:spcPts val="1200"/>
              </a:spcBef>
            </a:pPr>
            <a:r>
              <a:rPr lang="en-US" sz="3200" dirty="0">
                <a:latin typeface="Century Gothic" panose="020B0502020202020204" pitchFamily="34" charset="0"/>
              </a:rPr>
              <a:t>Heart Failure</a:t>
            </a:r>
          </a:p>
        </p:txBody>
      </p:sp>
      <p:sp>
        <p:nvSpPr>
          <p:cNvPr id="5" name="Slide Number Placeholder 4">
            <a:extLst>
              <a:ext uri="{FF2B5EF4-FFF2-40B4-BE49-F238E27FC236}">
                <a16:creationId xmlns:a16="http://schemas.microsoft.com/office/drawing/2014/main" id="{CE4A1152-A236-B7D3-A37D-B2CBEC493A0A}"/>
              </a:ext>
            </a:extLst>
          </p:cNvPr>
          <p:cNvSpPr>
            <a:spLocks noGrp="1"/>
          </p:cNvSpPr>
          <p:nvPr>
            <p:ph type="sldNum" sz="quarter" idx="12"/>
          </p:nvPr>
        </p:nvSpPr>
        <p:spPr/>
        <p:txBody>
          <a:bodyPr/>
          <a:lstStyle/>
          <a:p>
            <a:fld id="{21D51F98-DEF0-4E23-AE94-24E7CFC19B28}" type="slidenum">
              <a:rPr lang="en-US" smtClean="0"/>
              <a:t>43</a:t>
            </a:fld>
            <a:endParaRPr lang="en-US"/>
          </a:p>
        </p:txBody>
      </p:sp>
      <p:sp>
        <p:nvSpPr>
          <p:cNvPr id="8" name="Footer Placeholder 5">
            <a:extLst>
              <a:ext uri="{FF2B5EF4-FFF2-40B4-BE49-F238E27FC236}">
                <a16:creationId xmlns:a16="http://schemas.microsoft.com/office/drawing/2014/main" id="{757E6D89-2A8B-4DD3-0923-C36E21C56DAF}"/>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682508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96000" y="1120805"/>
            <a:ext cx="4487134" cy="489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4454" y="1135101"/>
            <a:ext cx="4594877" cy="4868669"/>
          </a:xfrm>
          <a:prstGeom prst="rect">
            <a:avLst/>
          </a:prstGeom>
        </p:spPr>
      </p:pic>
      <p:grpSp>
        <p:nvGrpSpPr>
          <p:cNvPr id="28" name="Group 27"/>
          <p:cNvGrpSpPr/>
          <p:nvPr/>
        </p:nvGrpSpPr>
        <p:grpSpPr>
          <a:xfrm>
            <a:off x="7057346" y="3015021"/>
            <a:ext cx="1728108" cy="338554"/>
            <a:chOff x="1704541" y="3322798"/>
            <a:chExt cx="1728108" cy="338554"/>
          </a:xfrm>
        </p:grpSpPr>
        <p:sp>
          <p:nvSpPr>
            <p:cNvPr id="18" name="TextBox 17"/>
            <p:cNvSpPr txBox="1">
              <a:spLocks noChangeAspect="1"/>
            </p:cNvSpPr>
            <p:nvPr/>
          </p:nvSpPr>
          <p:spPr>
            <a:xfrm>
              <a:off x="1704541" y="3322798"/>
              <a:ext cx="1680084" cy="338554"/>
            </a:xfrm>
            <a:prstGeom prst="rect">
              <a:avLst/>
            </a:prstGeom>
            <a:noFill/>
          </p:spPr>
          <p:txBody>
            <a:bodyPr wrap="square" rtlCol="0">
              <a:spAutoFit/>
            </a:bodyPr>
            <a:lstStyle/>
            <a:p>
              <a:r>
                <a:rPr lang="en-US" sz="1600" dirty="0">
                  <a:solidFill>
                    <a:schemeClr val="bg1"/>
                  </a:solidFill>
                </a:rPr>
                <a:t>Stimulation Lead</a:t>
              </a:r>
            </a:p>
          </p:txBody>
        </p:sp>
        <p:cxnSp>
          <p:nvCxnSpPr>
            <p:cNvPr id="19" name="Straight Connector 18"/>
            <p:cNvCxnSpPr>
              <a:cxnSpLocks noChangeAspect="1"/>
            </p:cNvCxnSpPr>
            <p:nvPr/>
          </p:nvCxnSpPr>
          <p:spPr>
            <a:xfrm flipV="1">
              <a:off x="3295489" y="3486567"/>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092716" y="3967403"/>
            <a:ext cx="1522400" cy="338554"/>
            <a:chOff x="3770620" y="4298375"/>
            <a:chExt cx="1522400" cy="338554"/>
          </a:xfrm>
        </p:grpSpPr>
        <p:sp>
          <p:nvSpPr>
            <p:cNvPr id="22" name="TextBox 21"/>
            <p:cNvSpPr txBox="1">
              <a:spLocks noChangeAspect="1"/>
            </p:cNvSpPr>
            <p:nvPr/>
          </p:nvSpPr>
          <p:spPr>
            <a:xfrm>
              <a:off x="3859755" y="4298375"/>
              <a:ext cx="1433265" cy="338554"/>
            </a:xfrm>
            <a:prstGeom prst="rect">
              <a:avLst/>
            </a:prstGeom>
            <a:noFill/>
          </p:spPr>
          <p:txBody>
            <a:bodyPr wrap="square" rtlCol="0">
              <a:spAutoFit/>
            </a:bodyPr>
            <a:lstStyle/>
            <a:p>
              <a:r>
                <a:rPr lang="en-US" sz="1600" dirty="0">
                  <a:solidFill>
                    <a:schemeClr val="bg1"/>
                  </a:solidFill>
                </a:rPr>
                <a:t>Phrenic Nerve</a:t>
              </a:r>
            </a:p>
          </p:txBody>
        </p:sp>
        <p:cxnSp>
          <p:nvCxnSpPr>
            <p:cNvPr id="23" name="Straight Connector 22"/>
            <p:cNvCxnSpPr>
              <a:cxnSpLocks noChangeAspect="1"/>
            </p:cNvCxnSpPr>
            <p:nvPr/>
          </p:nvCxnSpPr>
          <p:spPr>
            <a:xfrm flipV="1">
              <a:off x="3770620" y="4452263"/>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itle 3"/>
          <p:cNvSpPr>
            <a:spLocks noGrp="1"/>
          </p:cNvSpPr>
          <p:nvPr>
            <p:ph type="title" idx="4294967295"/>
          </p:nvPr>
        </p:nvSpPr>
        <p:spPr>
          <a:xfrm>
            <a:off x="573088" y="193389"/>
            <a:ext cx="11618912" cy="828675"/>
          </a:xfrm>
        </p:spPr>
        <p:txBody>
          <a:bodyPr vert="horz" lIns="91440" tIns="45720" rIns="91440" bIns="45720" rtlCol="0" anchor="ctr">
            <a:noAutofit/>
          </a:bodyPr>
          <a:lstStyle/>
          <a:p>
            <a:r>
              <a:rPr lang="en-US" sz="3200" b="1" dirty="0">
                <a:solidFill>
                  <a:schemeClr val="accent2"/>
                </a:solidFill>
                <a:latin typeface="+mn-lt"/>
              </a:rPr>
              <a:t>The rem</a:t>
            </a:r>
            <a:r>
              <a:rPr lang="en-US" sz="3200" dirty="0">
                <a:solidFill>
                  <a:schemeClr val="accent2"/>
                </a:solidFill>
                <a:latin typeface="+mn-lt"/>
              </a:rPr>
              <a:t>edē</a:t>
            </a:r>
            <a:r>
              <a:rPr lang="en-US" sz="3200" b="1" dirty="0">
                <a:solidFill>
                  <a:schemeClr val="accent2"/>
                </a:solidFill>
                <a:latin typeface="+mn-lt"/>
              </a:rPr>
              <a:t> System – left stimulation lead placement</a:t>
            </a:r>
          </a:p>
        </p:txBody>
      </p:sp>
      <p:cxnSp>
        <p:nvCxnSpPr>
          <p:cNvPr id="6" name="Straight Connector 5"/>
          <p:cNvCxnSpPr>
            <a:cxnSpLocks/>
          </p:cNvCxnSpPr>
          <p:nvPr/>
        </p:nvCxnSpPr>
        <p:spPr>
          <a:xfrm flipH="1">
            <a:off x="3507129" y="1120805"/>
            <a:ext cx="2588871" cy="129830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H="1" flipV="1">
            <a:off x="3808701" y="3784922"/>
            <a:ext cx="2287299" cy="221884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553201" y="2515021"/>
            <a:ext cx="2140858" cy="338554"/>
            <a:chOff x="1092334" y="2445762"/>
            <a:chExt cx="2140858" cy="338554"/>
          </a:xfrm>
        </p:grpSpPr>
        <p:sp>
          <p:nvSpPr>
            <p:cNvPr id="24" name="TextBox 23"/>
            <p:cNvSpPr txBox="1">
              <a:spLocks noChangeAspect="1"/>
            </p:cNvSpPr>
            <p:nvPr/>
          </p:nvSpPr>
          <p:spPr>
            <a:xfrm>
              <a:off x="1092334" y="2445762"/>
              <a:ext cx="2140858" cy="338554"/>
            </a:xfrm>
            <a:prstGeom prst="rect">
              <a:avLst/>
            </a:prstGeom>
            <a:noFill/>
          </p:spPr>
          <p:txBody>
            <a:bodyPr wrap="square" rtlCol="0">
              <a:spAutoFit/>
            </a:bodyPr>
            <a:lstStyle/>
            <a:p>
              <a:r>
                <a:rPr lang="en-US" sz="1600" dirty="0" err="1">
                  <a:solidFill>
                    <a:schemeClr val="bg1"/>
                  </a:solidFill>
                </a:rPr>
                <a:t>Pericardiophrenic</a:t>
              </a:r>
              <a:r>
                <a:rPr lang="en-US" sz="1600" dirty="0">
                  <a:solidFill>
                    <a:schemeClr val="bg1"/>
                  </a:solidFill>
                </a:rPr>
                <a:t> Vein</a:t>
              </a:r>
            </a:p>
          </p:txBody>
        </p:sp>
        <p:cxnSp>
          <p:nvCxnSpPr>
            <p:cNvPr id="25" name="Straight Connector 24"/>
            <p:cNvCxnSpPr>
              <a:cxnSpLocks noChangeAspect="1"/>
            </p:cNvCxnSpPr>
            <p:nvPr/>
          </p:nvCxnSpPr>
          <p:spPr>
            <a:xfrm flipV="1">
              <a:off x="3073171" y="2621741"/>
              <a:ext cx="91440"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4B48D114-C094-4514-94C2-AE4EFD850C29}"/>
              </a:ext>
            </a:extLst>
          </p:cNvPr>
          <p:cNvSpPr/>
          <p:nvPr/>
        </p:nvSpPr>
        <p:spPr>
          <a:xfrm>
            <a:off x="794102" y="6108667"/>
            <a:ext cx="1487908" cy="246221"/>
          </a:xfrm>
          <a:prstGeom prst="rect">
            <a:avLst/>
          </a:prstGeom>
        </p:spPr>
        <p:txBody>
          <a:bodyPr wrap="none">
            <a:spAutoFit/>
          </a:bodyPr>
          <a:lstStyle/>
          <a:p>
            <a:r>
              <a:rPr lang="en-US" sz="1000" dirty="0">
                <a:solidFill>
                  <a:srgbClr val="33363E"/>
                </a:solidFill>
              </a:rPr>
              <a:t>Courtesy Respicardia, Inc</a:t>
            </a:r>
            <a:endParaRPr lang="en-US" dirty="0"/>
          </a:p>
        </p:txBody>
      </p:sp>
      <p:sp>
        <p:nvSpPr>
          <p:cNvPr id="3" name="Slide Number Placeholder 2">
            <a:extLst>
              <a:ext uri="{FF2B5EF4-FFF2-40B4-BE49-F238E27FC236}">
                <a16:creationId xmlns:a16="http://schemas.microsoft.com/office/drawing/2014/main" id="{4B0F53B0-E1F2-815A-A2A4-7B010B4BA91C}"/>
              </a:ext>
            </a:extLst>
          </p:cNvPr>
          <p:cNvSpPr>
            <a:spLocks noGrp="1"/>
          </p:cNvSpPr>
          <p:nvPr>
            <p:ph type="sldNum" sz="quarter" idx="12"/>
          </p:nvPr>
        </p:nvSpPr>
        <p:spPr/>
        <p:txBody>
          <a:bodyPr/>
          <a:lstStyle/>
          <a:p>
            <a:fld id="{21D51F98-DEF0-4E23-AE94-24E7CFC19B28}" type="slidenum">
              <a:rPr lang="en-US" smtClean="0"/>
              <a:t>44</a:t>
            </a:fld>
            <a:endParaRPr lang="en-US"/>
          </a:p>
        </p:txBody>
      </p:sp>
      <p:sp>
        <p:nvSpPr>
          <p:cNvPr id="5" name="Footer Placeholder 5">
            <a:extLst>
              <a:ext uri="{FF2B5EF4-FFF2-40B4-BE49-F238E27FC236}">
                <a16:creationId xmlns:a16="http://schemas.microsoft.com/office/drawing/2014/main" id="{EABD66C3-22B6-8A08-5D02-063893F49DCE}"/>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064075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07662" y="1418638"/>
            <a:ext cx="3900017" cy="4132404"/>
          </a:xfrm>
          <a:prstGeom prst="rect">
            <a:avLst/>
          </a:prstGeom>
        </p:spPr>
      </p:pic>
      <p:sp>
        <p:nvSpPr>
          <p:cNvPr id="9" name="Title 3"/>
          <p:cNvSpPr>
            <a:spLocks noGrp="1"/>
          </p:cNvSpPr>
          <p:nvPr>
            <p:ph type="title" idx="4294967295"/>
          </p:nvPr>
        </p:nvSpPr>
        <p:spPr>
          <a:xfrm>
            <a:off x="679352" y="210321"/>
            <a:ext cx="10515600" cy="719137"/>
          </a:xfrm>
        </p:spPr>
        <p:txBody>
          <a:bodyPr vert="horz" lIns="91440" tIns="45720" rIns="91440" bIns="45720" rtlCol="0" anchor="ctr">
            <a:noAutofit/>
          </a:bodyPr>
          <a:lstStyle/>
          <a:p>
            <a:r>
              <a:rPr lang="en-US" sz="3200" b="1" dirty="0">
                <a:solidFill>
                  <a:schemeClr val="accent2"/>
                </a:solidFill>
                <a:latin typeface="+mn-lt"/>
              </a:rPr>
              <a:t>The rem</a:t>
            </a:r>
            <a:r>
              <a:rPr lang="en-US" sz="3200" dirty="0">
                <a:solidFill>
                  <a:schemeClr val="accent2"/>
                </a:solidFill>
                <a:latin typeface="+mn-lt"/>
              </a:rPr>
              <a:t>edē</a:t>
            </a:r>
            <a:r>
              <a:rPr lang="en-US" sz="3200" b="1" dirty="0">
                <a:solidFill>
                  <a:schemeClr val="accent2"/>
                </a:solidFill>
                <a:latin typeface="+mn-lt"/>
              </a:rPr>
              <a:t> System – right stimulation lead placement</a:t>
            </a:r>
          </a:p>
        </p:txBody>
      </p:sp>
      <p:cxnSp>
        <p:nvCxnSpPr>
          <p:cNvPr id="6" name="Straight Connector 5"/>
          <p:cNvCxnSpPr>
            <a:cxnSpLocks/>
          </p:cNvCxnSpPr>
          <p:nvPr/>
        </p:nvCxnSpPr>
        <p:spPr>
          <a:xfrm>
            <a:off x="6323093" y="1162915"/>
            <a:ext cx="2818953" cy="131171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H="1">
            <a:off x="6265308" y="3389046"/>
            <a:ext cx="2809626" cy="222613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4718" y="1162915"/>
            <a:ext cx="5548375" cy="4452262"/>
          </a:xfrm>
          <a:prstGeom prst="rect">
            <a:avLst/>
          </a:prstGeom>
        </p:spPr>
      </p:pic>
      <p:grpSp>
        <p:nvGrpSpPr>
          <p:cNvPr id="27" name="Group 26"/>
          <p:cNvGrpSpPr/>
          <p:nvPr/>
        </p:nvGrpSpPr>
        <p:grpSpPr>
          <a:xfrm>
            <a:off x="3237686" y="2462262"/>
            <a:ext cx="1887253" cy="338554"/>
            <a:chOff x="2981914" y="3664531"/>
            <a:chExt cx="1553711" cy="338554"/>
          </a:xfrm>
        </p:grpSpPr>
        <p:sp>
          <p:nvSpPr>
            <p:cNvPr id="28" name="TextBox 27"/>
            <p:cNvSpPr txBox="1">
              <a:spLocks noChangeAspect="1"/>
            </p:cNvSpPr>
            <p:nvPr/>
          </p:nvSpPr>
          <p:spPr>
            <a:xfrm>
              <a:off x="3102360" y="3664531"/>
              <a:ext cx="1433265" cy="338554"/>
            </a:xfrm>
            <a:prstGeom prst="rect">
              <a:avLst/>
            </a:prstGeom>
            <a:noFill/>
          </p:spPr>
          <p:txBody>
            <a:bodyPr wrap="square" rtlCol="0">
              <a:spAutoFit/>
            </a:bodyPr>
            <a:lstStyle/>
            <a:p>
              <a:r>
                <a:rPr lang="en-US" sz="1600" dirty="0">
                  <a:solidFill>
                    <a:schemeClr val="bg1"/>
                  </a:solidFill>
                </a:rPr>
                <a:t>Stimulation Lead</a:t>
              </a:r>
            </a:p>
          </p:txBody>
        </p:sp>
        <p:cxnSp>
          <p:nvCxnSpPr>
            <p:cNvPr id="29" name="Straight Connector 28"/>
            <p:cNvCxnSpPr>
              <a:cxnSpLocks noChangeAspect="1"/>
            </p:cNvCxnSpPr>
            <p:nvPr/>
          </p:nvCxnSpPr>
          <p:spPr>
            <a:xfrm flipV="1">
              <a:off x="2981914" y="3833808"/>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151675" y="3786353"/>
            <a:ext cx="1488657" cy="338554"/>
            <a:chOff x="2878906" y="4330648"/>
            <a:chExt cx="1488657" cy="338554"/>
          </a:xfrm>
        </p:grpSpPr>
        <p:sp>
          <p:nvSpPr>
            <p:cNvPr id="31" name="TextBox 30"/>
            <p:cNvSpPr txBox="1">
              <a:spLocks noChangeAspect="1"/>
            </p:cNvSpPr>
            <p:nvPr/>
          </p:nvSpPr>
          <p:spPr>
            <a:xfrm>
              <a:off x="2878906" y="4330648"/>
              <a:ext cx="1433265" cy="338554"/>
            </a:xfrm>
            <a:prstGeom prst="rect">
              <a:avLst/>
            </a:prstGeom>
            <a:noFill/>
          </p:spPr>
          <p:txBody>
            <a:bodyPr wrap="square" rtlCol="0">
              <a:spAutoFit/>
            </a:bodyPr>
            <a:lstStyle/>
            <a:p>
              <a:r>
                <a:rPr lang="en-US" sz="1600" dirty="0">
                  <a:solidFill>
                    <a:schemeClr val="bg1"/>
                  </a:solidFill>
                </a:rPr>
                <a:t>Phrenic Nerve</a:t>
              </a:r>
            </a:p>
          </p:txBody>
        </p:sp>
        <p:cxnSp>
          <p:nvCxnSpPr>
            <p:cNvPr id="32" name="Straight Connector 31"/>
            <p:cNvCxnSpPr>
              <a:cxnSpLocks noChangeAspect="1"/>
            </p:cNvCxnSpPr>
            <p:nvPr/>
          </p:nvCxnSpPr>
          <p:spPr>
            <a:xfrm flipV="1">
              <a:off x="4230403" y="4546643"/>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929436" y="2182247"/>
            <a:ext cx="1642254" cy="584774"/>
            <a:chOff x="2341686" y="2445762"/>
            <a:chExt cx="1748255" cy="471590"/>
          </a:xfrm>
        </p:grpSpPr>
        <p:sp>
          <p:nvSpPr>
            <p:cNvPr id="34" name="TextBox 33"/>
            <p:cNvSpPr txBox="1">
              <a:spLocks noChangeAspect="1"/>
            </p:cNvSpPr>
            <p:nvPr/>
          </p:nvSpPr>
          <p:spPr>
            <a:xfrm>
              <a:off x="2341686" y="2445762"/>
              <a:ext cx="1600457" cy="471590"/>
            </a:xfrm>
            <a:prstGeom prst="rect">
              <a:avLst/>
            </a:prstGeom>
            <a:noFill/>
          </p:spPr>
          <p:txBody>
            <a:bodyPr wrap="square" rtlCol="0">
              <a:spAutoFit/>
            </a:bodyPr>
            <a:lstStyle/>
            <a:p>
              <a:pPr algn="ctr"/>
              <a:r>
                <a:rPr lang="en-US" sz="1600" dirty="0">
                  <a:solidFill>
                    <a:schemeClr val="bg1"/>
                  </a:solidFill>
                </a:rPr>
                <a:t>Brachiocephalic Vein</a:t>
              </a:r>
            </a:p>
          </p:txBody>
        </p:sp>
        <p:cxnSp>
          <p:nvCxnSpPr>
            <p:cNvPr id="35" name="Straight Connector 34"/>
            <p:cNvCxnSpPr>
              <a:cxnSpLocks noChangeAspect="1"/>
            </p:cNvCxnSpPr>
            <p:nvPr/>
          </p:nvCxnSpPr>
          <p:spPr>
            <a:xfrm flipV="1">
              <a:off x="3895257" y="2612914"/>
              <a:ext cx="194684" cy="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4F5D321-1BC2-49EC-8E42-35E220358424}"/>
              </a:ext>
            </a:extLst>
          </p:cNvPr>
          <p:cNvSpPr/>
          <p:nvPr/>
        </p:nvSpPr>
        <p:spPr>
          <a:xfrm>
            <a:off x="774718" y="5740912"/>
            <a:ext cx="1231427" cy="215444"/>
          </a:xfrm>
          <a:prstGeom prst="rect">
            <a:avLst/>
          </a:prstGeom>
        </p:spPr>
        <p:txBody>
          <a:bodyPr wrap="none">
            <a:spAutoFit/>
          </a:bodyPr>
          <a:lstStyle/>
          <a:p>
            <a:r>
              <a:rPr lang="en-US" sz="800" dirty="0">
                <a:solidFill>
                  <a:srgbClr val="33363E"/>
                </a:solidFill>
              </a:rPr>
              <a:t>Courtesy Respicardia, Inc</a:t>
            </a:r>
            <a:endParaRPr lang="en-US" sz="1400" dirty="0"/>
          </a:p>
        </p:txBody>
      </p:sp>
      <p:sp>
        <p:nvSpPr>
          <p:cNvPr id="3" name="Slide Number Placeholder 2">
            <a:extLst>
              <a:ext uri="{FF2B5EF4-FFF2-40B4-BE49-F238E27FC236}">
                <a16:creationId xmlns:a16="http://schemas.microsoft.com/office/drawing/2014/main" id="{FAB26773-26BD-A920-FBBC-5745CE96060F}"/>
              </a:ext>
            </a:extLst>
          </p:cNvPr>
          <p:cNvSpPr>
            <a:spLocks noGrp="1"/>
          </p:cNvSpPr>
          <p:nvPr>
            <p:ph type="sldNum" sz="quarter" idx="12"/>
          </p:nvPr>
        </p:nvSpPr>
        <p:spPr/>
        <p:txBody>
          <a:bodyPr/>
          <a:lstStyle/>
          <a:p>
            <a:fld id="{21D51F98-DEF0-4E23-AE94-24E7CFC19B28}" type="slidenum">
              <a:rPr lang="en-US" smtClean="0"/>
              <a:t>45</a:t>
            </a:fld>
            <a:endParaRPr lang="en-US"/>
          </a:p>
        </p:txBody>
      </p:sp>
      <p:sp>
        <p:nvSpPr>
          <p:cNvPr id="5" name="Footer Placeholder 5">
            <a:extLst>
              <a:ext uri="{FF2B5EF4-FFF2-40B4-BE49-F238E27FC236}">
                <a16:creationId xmlns:a16="http://schemas.microsoft.com/office/drawing/2014/main" id="{F327AA34-0701-0BB4-52A9-7CA6DF014F64}"/>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239389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55588" y="276225"/>
            <a:ext cx="11936412" cy="534988"/>
          </a:xfrm>
        </p:spPr>
        <p:txBody>
          <a:bodyPr>
            <a:normAutofit/>
          </a:bodyPr>
          <a:lstStyle/>
          <a:p>
            <a:r>
              <a:rPr lang="en-US" sz="3000" b="1" dirty="0">
                <a:solidFill>
                  <a:schemeClr val="accent2"/>
                </a:solidFill>
                <a:latin typeface="+mn-lt"/>
              </a:rPr>
              <a:t>rem</a:t>
            </a:r>
            <a:r>
              <a:rPr lang="en-US" sz="3000" dirty="0">
                <a:solidFill>
                  <a:schemeClr val="accent2"/>
                </a:solidFill>
                <a:latin typeface="+mn-lt"/>
              </a:rPr>
              <a:t>edē</a:t>
            </a:r>
            <a:r>
              <a:rPr lang="en-US" sz="3000" b="1" dirty="0">
                <a:solidFill>
                  <a:schemeClr val="accent2"/>
                </a:solidFill>
                <a:latin typeface="+mn-lt"/>
              </a:rPr>
              <a:t>® System therapy uses stimulation pulses to mimic normal breathing</a:t>
            </a:r>
            <a:endParaRPr lang="en-US" sz="3000" b="1" i="1" dirty="0">
              <a:solidFill>
                <a:schemeClr val="accent2"/>
              </a:solidFill>
              <a:latin typeface="+mn-lt"/>
            </a:endParaRPr>
          </a:p>
        </p:txBody>
      </p:sp>
      <p:sp>
        <p:nvSpPr>
          <p:cNvPr id="144" name="Content Placeholder 1"/>
          <p:cNvSpPr>
            <a:spLocks noGrp="1"/>
          </p:cNvSpPr>
          <p:nvPr>
            <p:ph sz="quarter" idx="4294967295"/>
          </p:nvPr>
        </p:nvSpPr>
        <p:spPr>
          <a:xfrm>
            <a:off x="8428187" y="1642703"/>
            <a:ext cx="3455987" cy="2396723"/>
          </a:xfrm>
        </p:spPr>
        <p:txBody>
          <a:bodyPr>
            <a:normAutofit/>
          </a:bodyPr>
          <a:lstStyle/>
          <a:p>
            <a:pPr marL="0" indent="0">
              <a:buNone/>
            </a:pPr>
            <a:r>
              <a:rPr lang="en-US" sz="2000" dirty="0">
                <a:latin typeface="Calibri" panose="020F0502020204030204" pitchFamily="34" charset="0"/>
              </a:rPr>
              <a:t>Stimulation pulse setting ranges:</a:t>
            </a:r>
          </a:p>
          <a:p>
            <a:r>
              <a:rPr lang="en-US" sz="2000" dirty="0">
                <a:latin typeface="Calibri" panose="020F0502020204030204" pitchFamily="34" charset="0"/>
              </a:rPr>
              <a:t>Amplitude: 0.1 mA – 10 mA</a:t>
            </a:r>
          </a:p>
          <a:p>
            <a:r>
              <a:rPr lang="en-US" sz="2000" dirty="0">
                <a:latin typeface="Calibri" panose="020F0502020204030204" pitchFamily="34" charset="0"/>
              </a:rPr>
              <a:t>Pulse width: 60 µsec – 300 µsec</a:t>
            </a:r>
          </a:p>
          <a:p>
            <a:r>
              <a:rPr lang="en-US" sz="2000" dirty="0">
                <a:latin typeface="Calibri" panose="020F0502020204030204" pitchFamily="34" charset="0"/>
              </a:rPr>
              <a:t>Frequency: 10-40 Hz</a:t>
            </a:r>
          </a:p>
        </p:txBody>
      </p:sp>
      <p:sp>
        <p:nvSpPr>
          <p:cNvPr id="47" name="TextBox 46"/>
          <p:cNvSpPr txBox="1"/>
          <p:nvPr/>
        </p:nvSpPr>
        <p:spPr>
          <a:xfrm>
            <a:off x="346485" y="6067797"/>
            <a:ext cx="5625193" cy="246221"/>
          </a:xfrm>
          <a:prstGeom prst="rect">
            <a:avLst/>
          </a:prstGeom>
          <a:noFill/>
        </p:spPr>
        <p:txBody>
          <a:bodyPr wrap="square" rtlCol="0">
            <a:spAutoFit/>
          </a:bodyPr>
          <a:lstStyle/>
          <a:p>
            <a:r>
              <a:rPr lang="en-US" sz="1000" dirty="0"/>
              <a:t>Abraham WT et al. JACC HF 2015;5:360-369</a:t>
            </a:r>
          </a:p>
        </p:txBody>
      </p:sp>
      <p:sp>
        <p:nvSpPr>
          <p:cNvPr id="48" name="Left-Right Arrow 47"/>
          <p:cNvSpPr>
            <a:spLocks/>
          </p:cNvSpPr>
          <p:nvPr/>
        </p:nvSpPr>
        <p:spPr>
          <a:xfrm>
            <a:off x="1939824" y="4262222"/>
            <a:ext cx="1537731" cy="429768"/>
          </a:xfrm>
          <a:prstGeom prst="lef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alibri" pitchFamily="34" charset="0"/>
              </a:rPr>
              <a:t>Inspiration</a:t>
            </a:r>
          </a:p>
        </p:txBody>
      </p:sp>
      <p:sp>
        <p:nvSpPr>
          <p:cNvPr id="52" name="TextBox 51"/>
          <p:cNvSpPr txBox="1"/>
          <p:nvPr/>
        </p:nvSpPr>
        <p:spPr>
          <a:xfrm>
            <a:off x="7549501" y="5816187"/>
            <a:ext cx="570990" cy="338554"/>
          </a:xfrm>
          <a:prstGeom prst="rect">
            <a:avLst/>
          </a:prstGeom>
          <a:noFill/>
        </p:spPr>
        <p:txBody>
          <a:bodyPr wrap="none" rtlCol="0">
            <a:spAutoFit/>
          </a:bodyPr>
          <a:lstStyle/>
          <a:p>
            <a:pPr algn="ctr"/>
            <a:r>
              <a:rPr lang="en-US" sz="1600" b="1" i="1" dirty="0"/>
              <a:t>time</a:t>
            </a:r>
          </a:p>
        </p:txBody>
      </p:sp>
      <p:sp>
        <p:nvSpPr>
          <p:cNvPr id="53" name="TextBox 52"/>
          <p:cNvSpPr txBox="1"/>
          <p:nvPr/>
        </p:nvSpPr>
        <p:spPr>
          <a:xfrm>
            <a:off x="399894" y="4060281"/>
            <a:ext cx="1022011" cy="338554"/>
          </a:xfrm>
          <a:prstGeom prst="rect">
            <a:avLst/>
          </a:prstGeom>
          <a:noFill/>
        </p:spPr>
        <p:txBody>
          <a:bodyPr wrap="none" rtlCol="0">
            <a:spAutoFit/>
          </a:bodyPr>
          <a:lstStyle/>
          <a:p>
            <a:pPr algn="ctr"/>
            <a:r>
              <a:rPr lang="en-US" sz="1600" b="1" dirty="0"/>
              <a:t>Milliamps</a:t>
            </a:r>
          </a:p>
        </p:txBody>
      </p:sp>
      <p:cxnSp>
        <p:nvCxnSpPr>
          <p:cNvPr id="55" name="Straight Connector 54"/>
          <p:cNvCxnSpPr/>
          <p:nvPr/>
        </p:nvCxnSpPr>
        <p:spPr>
          <a:xfrm flipV="1">
            <a:off x="1504636" y="4256226"/>
            <a:ext cx="0" cy="1663800"/>
          </a:xfrm>
          <a:prstGeom prst="line">
            <a:avLst/>
          </a:prstGeom>
          <a:ln w="285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16821" y="5539933"/>
            <a:ext cx="627095" cy="338554"/>
          </a:xfrm>
          <a:prstGeom prst="rect">
            <a:avLst/>
          </a:prstGeom>
          <a:noFill/>
        </p:spPr>
        <p:txBody>
          <a:bodyPr wrap="none" rtlCol="0">
            <a:spAutoFit/>
          </a:bodyPr>
          <a:lstStyle/>
          <a:p>
            <a:pPr algn="ctr"/>
            <a:r>
              <a:rPr lang="en-US" sz="1600" b="1" dirty="0"/>
              <a:t>0 mA</a:t>
            </a:r>
          </a:p>
        </p:txBody>
      </p:sp>
      <p:sp>
        <p:nvSpPr>
          <p:cNvPr id="57" name="TextBox 56"/>
          <p:cNvSpPr txBox="1"/>
          <p:nvPr/>
        </p:nvSpPr>
        <p:spPr>
          <a:xfrm>
            <a:off x="341730" y="4564013"/>
            <a:ext cx="1149675" cy="338554"/>
          </a:xfrm>
          <a:prstGeom prst="rect">
            <a:avLst/>
          </a:prstGeom>
          <a:noFill/>
        </p:spPr>
        <p:txBody>
          <a:bodyPr wrap="none" rtlCol="0">
            <a:spAutoFit/>
          </a:bodyPr>
          <a:lstStyle/>
          <a:p>
            <a:pPr algn="ctr"/>
            <a:r>
              <a:rPr lang="en-US" sz="1600" b="1" dirty="0"/>
              <a:t>0.1 - 10 mA</a:t>
            </a:r>
          </a:p>
        </p:txBody>
      </p:sp>
      <p:cxnSp>
        <p:nvCxnSpPr>
          <p:cNvPr id="58" name="Straight Connector 57"/>
          <p:cNvCxnSpPr/>
          <p:nvPr/>
        </p:nvCxnSpPr>
        <p:spPr>
          <a:xfrm>
            <a:off x="1337383" y="4727047"/>
            <a:ext cx="288206" cy="4858"/>
          </a:xfrm>
          <a:prstGeom prst="line">
            <a:avLst/>
          </a:prstGeom>
          <a:ln w="19050">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1962902" y="4746030"/>
            <a:ext cx="1493571" cy="948311"/>
            <a:chOff x="6303311" y="3547652"/>
            <a:chExt cx="1493571" cy="886269"/>
          </a:xfrm>
        </p:grpSpPr>
        <p:cxnSp>
          <p:nvCxnSpPr>
            <p:cNvPr id="69" name="Straight Connector 68"/>
            <p:cNvCxnSpPr/>
            <p:nvPr/>
          </p:nvCxnSpPr>
          <p:spPr>
            <a:xfrm>
              <a:off x="7796882" y="3788596"/>
              <a:ext cx="0" cy="6453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7718564" y="3705225"/>
              <a:ext cx="483" cy="7254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58542" y="3748723"/>
              <a:ext cx="0" cy="6837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567089" y="3547925"/>
              <a:ext cx="0" cy="8859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681612" y="3657600"/>
              <a:ext cx="0" cy="7722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607102" y="3568065"/>
              <a:ext cx="0" cy="8644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43272" y="3605374"/>
              <a:ext cx="0" cy="8285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490072" y="3547925"/>
              <a:ext cx="2961" cy="8827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527146" y="3547925"/>
              <a:ext cx="1631" cy="88459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337525"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452048" y="35476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7372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41370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223002"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37525" y="3549364"/>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25920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29918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107732"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143935"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83915"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02964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069621"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878168"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992691" y="35476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916276" y="354802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954351"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63413"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80152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839596"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85444" y="3568065"/>
              <a:ext cx="807" cy="864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724326" y="35500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648143" y="3589630"/>
              <a:ext cx="229" cy="8403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569676" y="3634398"/>
              <a:ext cx="4186" cy="7957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610032" y="3609184"/>
              <a:ext cx="0" cy="8214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18579" y="3727617"/>
              <a:ext cx="0" cy="7028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533102" y="3657600"/>
              <a:ext cx="0" cy="774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454712" y="3705225"/>
              <a:ext cx="70" cy="7273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494762" y="3682023"/>
              <a:ext cx="0" cy="750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342164" y="3773805"/>
              <a:ext cx="0" cy="6587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380239" y="3748723"/>
              <a:ext cx="0" cy="68379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6303311" y="3788596"/>
              <a:ext cx="1512" cy="6433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5051987" y="4740399"/>
            <a:ext cx="1493571" cy="948361"/>
            <a:chOff x="6303311" y="3547605"/>
            <a:chExt cx="1493571" cy="886316"/>
          </a:xfrm>
        </p:grpSpPr>
        <p:cxnSp>
          <p:nvCxnSpPr>
            <p:cNvPr id="111" name="Straight Connector 110"/>
            <p:cNvCxnSpPr/>
            <p:nvPr/>
          </p:nvCxnSpPr>
          <p:spPr>
            <a:xfrm>
              <a:off x="7796882" y="3788596"/>
              <a:ext cx="0" cy="6453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718564" y="3705225"/>
              <a:ext cx="483" cy="7254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758542" y="3748723"/>
              <a:ext cx="0" cy="6837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563279" y="3547925"/>
              <a:ext cx="0" cy="8859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681612" y="3657600"/>
              <a:ext cx="0" cy="7722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603292" y="3568065"/>
              <a:ext cx="0" cy="8644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643272" y="3605374"/>
              <a:ext cx="0" cy="8285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490072" y="3547925"/>
              <a:ext cx="2961" cy="8827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527347" y="3547925"/>
              <a:ext cx="1631" cy="88459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337525"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452048" y="354943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37372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1370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223002"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7337525" y="3549364"/>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25920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29918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7107732"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7143935"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183915"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702964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069621"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878168"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992691" y="354760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6916276" y="354802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954351"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763413"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80152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839596"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762666" y="355133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685444" y="3568065"/>
              <a:ext cx="807" cy="864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724326" y="35500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6648143" y="3589630"/>
              <a:ext cx="229" cy="8403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6569676" y="3634398"/>
              <a:ext cx="4186" cy="7957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6610032" y="3609184"/>
              <a:ext cx="0" cy="8214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6418579" y="3727617"/>
              <a:ext cx="0" cy="7028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6533102" y="3657600"/>
              <a:ext cx="0" cy="774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6454712" y="3705225"/>
              <a:ext cx="70" cy="7273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6494762" y="3682023"/>
              <a:ext cx="0" cy="750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6342164" y="3773805"/>
              <a:ext cx="0" cy="6587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6380239" y="3748723"/>
              <a:ext cx="0" cy="68379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6303311" y="3788596"/>
              <a:ext cx="1512" cy="6433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95" name="Straight Connector 194"/>
          <p:cNvCxnSpPr/>
          <p:nvPr/>
        </p:nvCxnSpPr>
        <p:spPr>
          <a:xfrm>
            <a:off x="1341082" y="5690452"/>
            <a:ext cx="6775912" cy="3369"/>
          </a:xfrm>
          <a:prstGeom prst="line">
            <a:avLst/>
          </a:prstGeom>
          <a:ln w="285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196" name="Oval 195"/>
          <p:cNvSpPr/>
          <p:nvPr/>
        </p:nvSpPr>
        <p:spPr>
          <a:xfrm flipV="1">
            <a:off x="5912269" y="4647477"/>
            <a:ext cx="191224" cy="1271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p:cNvCxnSpPr/>
          <p:nvPr/>
        </p:nvCxnSpPr>
        <p:spPr>
          <a:xfrm flipV="1">
            <a:off x="5990408" y="4114084"/>
            <a:ext cx="2204164" cy="6482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flipV="1">
            <a:off x="3633062" y="4098081"/>
            <a:ext cx="2357348" cy="664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3606048" y="1773761"/>
            <a:ext cx="4261858" cy="2267548"/>
            <a:chOff x="5319491" y="3880339"/>
            <a:chExt cx="4149505" cy="1870010"/>
          </a:xfrm>
        </p:grpSpPr>
        <p:sp>
          <p:nvSpPr>
            <p:cNvPr id="200" name="Rectangle 199"/>
            <p:cNvSpPr/>
            <p:nvPr/>
          </p:nvSpPr>
          <p:spPr>
            <a:xfrm flipH="1">
              <a:off x="7088891" y="3880339"/>
              <a:ext cx="96039" cy="95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p:nvPr/>
          </p:nvCxnSpPr>
          <p:spPr>
            <a:xfrm flipV="1">
              <a:off x="5357917" y="4837300"/>
              <a:ext cx="4071215" cy="22170"/>
            </a:xfrm>
            <a:prstGeom prst="line">
              <a:avLst/>
            </a:prstGeom>
            <a:ln w="28575">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6839781" y="3880339"/>
              <a:ext cx="0" cy="929448"/>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5319491" y="3986670"/>
              <a:ext cx="1539206" cy="685310"/>
            </a:xfrm>
            <a:prstGeom prst="rect">
              <a:avLst/>
            </a:prstGeom>
            <a:noFill/>
            <a:ln w="12700">
              <a:noFill/>
            </a:ln>
          </p:spPr>
          <p:txBody>
            <a:bodyPr wrap="none" rtlCol="0">
              <a:spAutoFit/>
            </a:bodyPr>
            <a:lstStyle/>
            <a:p>
              <a:pPr algn="ctr"/>
              <a:r>
                <a:rPr lang="en-US" sz="1600" b="1" dirty="0"/>
                <a:t>Stimulation </a:t>
              </a:r>
            </a:p>
            <a:p>
              <a:pPr algn="ctr"/>
              <a:r>
                <a:rPr lang="en-US" sz="1600" b="1" dirty="0"/>
                <a:t>Pulse Amplitude</a:t>
              </a:r>
            </a:p>
            <a:p>
              <a:pPr algn="ctr"/>
              <a:r>
                <a:rPr lang="en-US" sz="1600" b="1" dirty="0"/>
                <a:t>(</a:t>
              </a:r>
              <a:r>
                <a:rPr lang="en-US" sz="1600" b="1" dirty="0" err="1"/>
                <a:t>milliAmps</a:t>
              </a:r>
              <a:r>
                <a:rPr lang="en-US" sz="1600" b="1" dirty="0"/>
                <a:t>)</a:t>
              </a:r>
            </a:p>
          </p:txBody>
        </p:sp>
        <p:cxnSp>
          <p:nvCxnSpPr>
            <p:cNvPr id="204" name="Straight Arrow Connector 203"/>
            <p:cNvCxnSpPr/>
            <p:nvPr/>
          </p:nvCxnSpPr>
          <p:spPr>
            <a:xfrm>
              <a:off x="7543880" y="5010257"/>
              <a:ext cx="394769" cy="0"/>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7533057" y="5065039"/>
              <a:ext cx="1184605" cy="685310"/>
            </a:xfrm>
            <a:prstGeom prst="rect">
              <a:avLst/>
            </a:prstGeom>
            <a:noFill/>
          </p:spPr>
          <p:txBody>
            <a:bodyPr wrap="none" rtlCol="0">
              <a:spAutoFit/>
            </a:bodyPr>
            <a:lstStyle/>
            <a:p>
              <a:pPr algn="ctr"/>
              <a:r>
                <a:rPr lang="en-US" sz="1600" b="1" dirty="0"/>
                <a:t>Stimulation </a:t>
              </a:r>
            </a:p>
            <a:p>
              <a:pPr algn="ctr"/>
              <a:r>
                <a:rPr lang="en-US" sz="1600" b="1" dirty="0"/>
                <a:t>Frequency</a:t>
              </a:r>
            </a:p>
            <a:p>
              <a:pPr algn="ctr"/>
              <a:r>
                <a:rPr lang="en-US" sz="1600" b="1" dirty="0"/>
                <a:t>(Hertz)</a:t>
              </a:r>
            </a:p>
          </p:txBody>
        </p:sp>
        <p:cxnSp>
          <p:nvCxnSpPr>
            <p:cNvPr id="206" name="Straight Arrow Connector 205"/>
            <p:cNvCxnSpPr/>
            <p:nvPr/>
          </p:nvCxnSpPr>
          <p:spPr>
            <a:xfrm>
              <a:off x="7193398" y="5005111"/>
              <a:ext cx="144593" cy="0"/>
            </a:xfrm>
            <a:prstGeom prst="straightConnector1">
              <a:avLst/>
            </a:prstGeom>
            <a:ln w="1270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6076671" y="5052284"/>
              <a:ext cx="1442128" cy="685310"/>
            </a:xfrm>
            <a:prstGeom prst="rect">
              <a:avLst/>
            </a:prstGeom>
            <a:noFill/>
          </p:spPr>
          <p:txBody>
            <a:bodyPr wrap="none" rtlCol="0">
              <a:spAutoFit/>
            </a:bodyPr>
            <a:lstStyle/>
            <a:p>
              <a:pPr algn="ctr"/>
              <a:r>
                <a:rPr lang="en-US" sz="1600" b="1" dirty="0"/>
                <a:t>Stimulation </a:t>
              </a:r>
            </a:p>
            <a:p>
              <a:pPr algn="ctr"/>
              <a:r>
                <a:rPr lang="en-US" sz="1600" b="1" dirty="0"/>
                <a:t>Pulse Width</a:t>
              </a:r>
            </a:p>
            <a:p>
              <a:pPr algn="ctr"/>
              <a:r>
                <a:rPr lang="en-US" sz="1600" b="1" dirty="0"/>
                <a:t>(microseconds)</a:t>
              </a:r>
            </a:p>
          </p:txBody>
        </p:sp>
        <p:sp>
          <p:nvSpPr>
            <p:cNvPr id="208" name="TextBox 207"/>
            <p:cNvSpPr txBox="1"/>
            <p:nvPr/>
          </p:nvSpPr>
          <p:spPr>
            <a:xfrm>
              <a:off x="8880283" y="4912754"/>
              <a:ext cx="588713" cy="279200"/>
            </a:xfrm>
            <a:prstGeom prst="rect">
              <a:avLst/>
            </a:prstGeom>
            <a:noFill/>
          </p:spPr>
          <p:txBody>
            <a:bodyPr wrap="none" rtlCol="0">
              <a:spAutoFit/>
            </a:bodyPr>
            <a:lstStyle/>
            <a:p>
              <a:pPr algn="ctr"/>
              <a:r>
                <a:rPr lang="en-US" sz="1600" b="1" dirty="0"/>
                <a:t>Time</a:t>
              </a:r>
            </a:p>
          </p:txBody>
        </p:sp>
        <p:sp>
          <p:nvSpPr>
            <p:cNvPr id="209" name="Rectangle 208"/>
            <p:cNvSpPr/>
            <p:nvPr/>
          </p:nvSpPr>
          <p:spPr>
            <a:xfrm flipH="1">
              <a:off x="7490820" y="3880339"/>
              <a:ext cx="98941" cy="950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flipH="1">
              <a:off x="7884787" y="3880339"/>
              <a:ext cx="98941" cy="950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Arrow Connector 210"/>
            <p:cNvCxnSpPr/>
            <p:nvPr/>
          </p:nvCxnSpPr>
          <p:spPr>
            <a:xfrm flipH="1">
              <a:off x="6916709" y="5005111"/>
              <a:ext cx="172183" cy="5146"/>
            </a:xfrm>
            <a:prstGeom prst="straightConnector1">
              <a:avLst/>
            </a:prstGeom>
            <a:ln w="12700">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2" name="Rectangle 211"/>
          <p:cNvSpPr/>
          <p:nvPr/>
        </p:nvSpPr>
        <p:spPr>
          <a:xfrm>
            <a:off x="3596784" y="1669980"/>
            <a:ext cx="4669780" cy="2396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p:cNvSpPr txBox="1"/>
          <p:nvPr/>
        </p:nvSpPr>
        <p:spPr>
          <a:xfrm>
            <a:off x="2613942" y="1085564"/>
            <a:ext cx="3626890" cy="400110"/>
          </a:xfrm>
          <a:prstGeom prst="rect">
            <a:avLst/>
          </a:prstGeom>
          <a:noFill/>
        </p:spPr>
        <p:txBody>
          <a:bodyPr wrap="none" rtlCol="0">
            <a:spAutoFit/>
          </a:bodyPr>
          <a:lstStyle/>
          <a:p>
            <a:pPr>
              <a:defRPr/>
            </a:pPr>
            <a:r>
              <a:rPr lang="en-US" sz="2000" dirty="0" err="1">
                <a:latin typeface="Calibri" panose="020F0502020204030204"/>
              </a:rPr>
              <a:t>Neurostimulation</a:t>
            </a:r>
            <a:r>
              <a:rPr lang="en-US" sz="2000" dirty="0">
                <a:latin typeface="Calibri" panose="020F0502020204030204"/>
              </a:rPr>
              <a:t> characteristics </a:t>
            </a:r>
          </a:p>
        </p:txBody>
      </p:sp>
      <p:sp>
        <p:nvSpPr>
          <p:cNvPr id="51" name="Left-Right Arrow 50"/>
          <p:cNvSpPr>
            <a:spLocks/>
          </p:cNvSpPr>
          <p:nvPr/>
        </p:nvSpPr>
        <p:spPr>
          <a:xfrm>
            <a:off x="3477556" y="4262222"/>
            <a:ext cx="1578525" cy="429768"/>
          </a:xfrm>
          <a:prstGeom prst="lef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alibri" pitchFamily="34" charset="0"/>
              </a:rPr>
              <a:t>Expiration</a:t>
            </a:r>
          </a:p>
        </p:txBody>
      </p:sp>
      <p:sp>
        <p:nvSpPr>
          <p:cNvPr id="3" name="Slide Number Placeholder 2">
            <a:extLst>
              <a:ext uri="{FF2B5EF4-FFF2-40B4-BE49-F238E27FC236}">
                <a16:creationId xmlns:a16="http://schemas.microsoft.com/office/drawing/2014/main" id="{2C18945A-F832-3AC1-6B53-1A3A3C367BF8}"/>
              </a:ext>
            </a:extLst>
          </p:cNvPr>
          <p:cNvSpPr>
            <a:spLocks noGrp="1"/>
          </p:cNvSpPr>
          <p:nvPr>
            <p:ph type="sldNum" sz="quarter" idx="12"/>
          </p:nvPr>
        </p:nvSpPr>
        <p:spPr/>
        <p:txBody>
          <a:bodyPr/>
          <a:lstStyle/>
          <a:p>
            <a:fld id="{21D51F98-DEF0-4E23-AE94-24E7CFC19B28}" type="slidenum">
              <a:rPr lang="en-US" smtClean="0"/>
              <a:t>46</a:t>
            </a:fld>
            <a:endParaRPr lang="en-US"/>
          </a:p>
        </p:txBody>
      </p:sp>
      <p:sp>
        <p:nvSpPr>
          <p:cNvPr id="6" name="Footer Placeholder 5">
            <a:extLst>
              <a:ext uri="{FF2B5EF4-FFF2-40B4-BE49-F238E27FC236}">
                <a16:creationId xmlns:a16="http://schemas.microsoft.com/office/drawing/2014/main" id="{FB87012C-090C-8C3D-4A5F-6FAB5E9B3EFD}"/>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574696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5" imgH="476" progId="TCLayout.ActiveDocument.1">
                  <p:embed/>
                </p:oleObj>
              </mc:Choice>
              <mc:Fallback>
                <p:oleObj name="think-cell Slide" r:id="rId4" imgW="475" imgH="47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i="1" dirty="0">
              <a:latin typeface="Calibri" panose="020F0502020204030204" pitchFamily="34" charset="0"/>
              <a:ea typeface="+mj-ea"/>
              <a:cs typeface="+mj-cs"/>
              <a:sym typeface="Calibri" panose="020F0502020204030204" pitchFamily="34" charset="0"/>
            </a:endParaRPr>
          </a:p>
        </p:txBody>
      </p:sp>
      <p:sp>
        <p:nvSpPr>
          <p:cNvPr id="16" name="Title 15">
            <a:extLst>
              <a:ext uri="{FF2B5EF4-FFF2-40B4-BE49-F238E27FC236}">
                <a16:creationId xmlns:a16="http://schemas.microsoft.com/office/drawing/2014/main" id="{16FF93C6-034E-4965-B49C-12FBBC60B1D1}"/>
              </a:ext>
            </a:extLst>
          </p:cNvPr>
          <p:cNvSpPr>
            <a:spLocks noGrp="1"/>
          </p:cNvSpPr>
          <p:nvPr>
            <p:ph type="title" idx="4294967295"/>
          </p:nvPr>
        </p:nvSpPr>
        <p:spPr>
          <a:xfrm>
            <a:off x="597763" y="242857"/>
            <a:ext cx="11887200" cy="906122"/>
          </a:xfrm>
        </p:spPr>
        <p:txBody>
          <a:bodyPr>
            <a:noAutofit/>
          </a:bodyPr>
          <a:lstStyle/>
          <a:p>
            <a:r>
              <a:rPr lang="en-US" sz="3200" b="1" dirty="0">
                <a:solidFill>
                  <a:schemeClr val="accent2"/>
                </a:solidFill>
                <a:latin typeface="+mn-lt"/>
              </a:rPr>
              <a:t>Consistent AHI reduction with phrenic nerve stimulation across </a:t>
            </a:r>
            <a:br>
              <a:rPr lang="en-US" sz="3200" b="1" dirty="0">
                <a:solidFill>
                  <a:schemeClr val="accent2"/>
                </a:solidFill>
                <a:latin typeface="+mn-lt"/>
              </a:rPr>
            </a:br>
            <a:r>
              <a:rPr lang="en-US" sz="3200" b="1" dirty="0">
                <a:solidFill>
                  <a:schemeClr val="accent2"/>
                </a:solidFill>
                <a:latin typeface="+mn-lt"/>
              </a:rPr>
              <a:t>multiple studies</a:t>
            </a:r>
            <a:endParaRPr lang="en-US" sz="3200" b="1" i="1" dirty="0">
              <a:solidFill>
                <a:schemeClr val="accent2"/>
              </a:solidFill>
              <a:latin typeface="+mn-lt"/>
            </a:endParaRPr>
          </a:p>
        </p:txBody>
      </p:sp>
      <p:pic>
        <p:nvPicPr>
          <p:cNvPr id="5" name="Picture 4"/>
          <p:cNvPicPr>
            <a:picLocks noChangeAspect="1"/>
          </p:cNvPicPr>
          <p:nvPr/>
        </p:nvPicPr>
        <p:blipFill>
          <a:blip r:embed="rId6"/>
          <a:stretch>
            <a:fillRect/>
          </a:stretch>
        </p:blipFill>
        <p:spPr>
          <a:xfrm>
            <a:off x="894874" y="1426199"/>
            <a:ext cx="10118166" cy="4292555"/>
          </a:xfrm>
          <a:prstGeom prst="rect">
            <a:avLst/>
          </a:prstGeom>
        </p:spPr>
      </p:pic>
      <p:sp>
        <p:nvSpPr>
          <p:cNvPr id="8" name="Rectangle 7"/>
          <p:cNvSpPr/>
          <p:nvPr/>
        </p:nvSpPr>
        <p:spPr>
          <a:xfrm>
            <a:off x="335701" y="5995974"/>
            <a:ext cx="9564757" cy="261610"/>
          </a:xfrm>
          <a:prstGeom prst="rect">
            <a:avLst/>
          </a:prstGeom>
        </p:spPr>
        <p:txBody>
          <a:bodyPr wrap="square">
            <a:spAutoFit/>
          </a:bodyPr>
          <a:lstStyle/>
          <a:p>
            <a:pPr lvl="0">
              <a:defRPr/>
            </a:pPr>
            <a:r>
              <a:rPr lang="en-US" sz="1050" dirty="0" err="1"/>
              <a:t>Luni</a:t>
            </a:r>
            <a:r>
              <a:rPr lang="en-US" sz="1050" dirty="0"/>
              <a:t> FK, et al. The American Journal of Cardiology. 2020 Jun;125(11):1738-1744. DOI: 10.1016/j.amjcard.2020.02.012.</a:t>
            </a:r>
          </a:p>
        </p:txBody>
      </p:sp>
      <p:sp>
        <p:nvSpPr>
          <p:cNvPr id="4" name="Slide Number Placeholder 3">
            <a:extLst>
              <a:ext uri="{FF2B5EF4-FFF2-40B4-BE49-F238E27FC236}">
                <a16:creationId xmlns:a16="http://schemas.microsoft.com/office/drawing/2014/main" id="{01A687B3-F7EC-518C-73C3-42EB5F5C6BB9}"/>
              </a:ext>
            </a:extLst>
          </p:cNvPr>
          <p:cNvSpPr>
            <a:spLocks noGrp="1"/>
          </p:cNvSpPr>
          <p:nvPr>
            <p:ph type="sldNum" sz="quarter" idx="12"/>
          </p:nvPr>
        </p:nvSpPr>
        <p:spPr/>
        <p:txBody>
          <a:bodyPr/>
          <a:lstStyle/>
          <a:p>
            <a:fld id="{21D51F98-DEF0-4E23-AE94-24E7CFC19B28}" type="slidenum">
              <a:rPr lang="en-US" smtClean="0"/>
              <a:t>47</a:t>
            </a:fld>
            <a:endParaRPr lang="en-US"/>
          </a:p>
        </p:txBody>
      </p:sp>
      <p:sp>
        <p:nvSpPr>
          <p:cNvPr id="9" name="Footer Placeholder 5">
            <a:extLst>
              <a:ext uri="{FF2B5EF4-FFF2-40B4-BE49-F238E27FC236}">
                <a16:creationId xmlns:a16="http://schemas.microsoft.com/office/drawing/2014/main" id="{D7F581F2-411C-3665-0EBA-950A7CBE4568}"/>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425556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6" imgH="396" progId="TCLayout.ActiveDocument.1">
                  <p:embed/>
                </p:oleObj>
              </mc:Choice>
              <mc:Fallback>
                <p:oleObj name="think-cell Slide" r:id="rId3" imgW="396" imgH="396" progId="TCLayout.ActiveDocument.1">
                  <p:embed/>
                  <p:pic>
                    <p:nvPicPr>
                      <p:cNvPr id="18" name="Object 17" hidden="1"/>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30" name="Straight Arrow Connector 29"/>
          <p:cNvCxnSpPr>
            <a:stCxn id="4" idx="2"/>
            <a:endCxn id="5" idx="0"/>
          </p:cNvCxnSpPr>
          <p:nvPr/>
        </p:nvCxnSpPr>
        <p:spPr>
          <a:xfrm>
            <a:off x="1649842" y="2414602"/>
            <a:ext cx="0" cy="2209871"/>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2706260" y="4666173"/>
            <a:ext cx="3178178" cy="130458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60570" y="1110020"/>
            <a:ext cx="1578544" cy="13045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Treatment</a:t>
            </a:r>
          </a:p>
          <a:p>
            <a:pPr algn="ctr"/>
            <a:r>
              <a:rPr lang="en-US" sz="2000" b="1" dirty="0"/>
              <a:t>n=73</a:t>
            </a:r>
          </a:p>
        </p:txBody>
      </p:sp>
      <p:sp>
        <p:nvSpPr>
          <p:cNvPr id="5" name="Rounded Rectangle 4"/>
          <p:cNvSpPr/>
          <p:nvPr/>
        </p:nvSpPr>
        <p:spPr>
          <a:xfrm>
            <a:off x="860570" y="4624473"/>
            <a:ext cx="1578544" cy="13045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Control</a:t>
            </a:r>
          </a:p>
          <a:p>
            <a:pPr algn="ctr"/>
            <a:r>
              <a:rPr lang="en-US" sz="2000" b="1" dirty="0"/>
              <a:t>n=78</a:t>
            </a:r>
          </a:p>
        </p:txBody>
      </p:sp>
      <p:sp>
        <p:nvSpPr>
          <p:cNvPr id="6" name="Rounded Rectangle 5"/>
          <p:cNvSpPr/>
          <p:nvPr/>
        </p:nvSpPr>
        <p:spPr>
          <a:xfrm>
            <a:off x="694823" y="3195128"/>
            <a:ext cx="1910038" cy="10781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Enrolled</a:t>
            </a:r>
          </a:p>
          <a:p>
            <a:pPr algn="ctr"/>
            <a:r>
              <a:rPr lang="en-US" sz="2000" b="1" dirty="0"/>
              <a:t>n=151</a:t>
            </a:r>
          </a:p>
        </p:txBody>
      </p:sp>
      <p:sp>
        <p:nvSpPr>
          <p:cNvPr id="7" name="Rectangle 6"/>
          <p:cNvSpPr/>
          <p:nvPr/>
        </p:nvSpPr>
        <p:spPr>
          <a:xfrm>
            <a:off x="2715337" y="1110020"/>
            <a:ext cx="6657977" cy="1304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39114" y="1187259"/>
            <a:ext cx="1828800" cy="646331"/>
          </a:xfrm>
          <a:prstGeom prst="rect">
            <a:avLst/>
          </a:prstGeom>
          <a:noFill/>
        </p:spPr>
        <p:txBody>
          <a:bodyPr wrap="square" rtlCol="0">
            <a:spAutoFit/>
          </a:bodyPr>
          <a:lstStyle/>
          <a:p>
            <a:pPr algn="ctr"/>
            <a:r>
              <a:rPr lang="en-US" b="1" dirty="0"/>
              <a:t>Therapy</a:t>
            </a:r>
          </a:p>
          <a:p>
            <a:pPr algn="ctr"/>
            <a:r>
              <a:rPr lang="en-US" b="1" dirty="0"/>
              <a:t>On</a:t>
            </a:r>
          </a:p>
        </p:txBody>
      </p:sp>
      <p:sp>
        <p:nvSpPr>
          <p:cNvPr id="9" name="Cross 8"/>
          <p:cNvSpPr/>
          <p:nvPr/>
        </p:nvSpPr>
        <p:spPr>
          <a:xfrm>
            <a:off x="3119834" y="1864278"/>
            <a:ext cx="442227" cy="442227"/>
          </a:xfrm>
          <a:prstGeom prst="plus">
            <a:avLst>
              <a:gd name="adj" fmla="val 351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a:off x="2700365" y="3195127"/>
            <a:ext cx="7204076" cy="107816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715337" y="2610758"/>
            <a:ext cx="1828800" cy="646331"/>
          </a:xfrm>
          <a:prstGeom prst="rect">
            <a:avLst/>
          </a:prstGeom>
          <a:noFill/>
        </p:spPr>
        <p:txBody>
          <a:bodyPr wrap="square" rtlCol="0">
            <a:spAutoFit/>
          </a:bodyPr>
          <a:lstStyle/>
          <a:p>
            <a:r>
              <a:rPr lang="en-US" b="1" dirty="0">
                <a:solidFill>
                  <a:sysClr val="windowText" lastClr="000000"/>
                </a:solidFill>
              </a:rPr>
              <a:t>Therapy</a:t>
            </a:r>
          </a:p>
          <a:p>
            <a:r>
              <a:rPr lang="en-US" b="1" dirty="0">
                <a:solidFill>
                  <a:sysClr val="windowText" lastClr="000000"/>
                </a:solidFill>
              </a:rPr>
              <a:t>initiation visit</a:t>
            </a:r>
          </a:p>
        </p:txBody>
      </p:sp>
      <p:sp>
        <p:nvSpPr>
          <p:cNvPr id="13" name="TextBox 12"/>
          <p:cNvSpPr txBox="1"/>
          <p:nvPr/>
        </p:nvSpPr>
        <p:spPr>
          <a:xfrm>
            <a:off x="5097805" y="2610758"/>
            <a:ext cx="2355536" cy="646331"/>
          </a:xfrm>
          <a:prstGeom prst="rect">
            <a:avLst/>
          </a:prstGeom>
          <a:noFill/>
        </p:spPr>
        <p:txBody>
          <a:bodyPr wrap="square" rtlCol="0">
            <a:spAutoFit/>
          </a:bodyPr>
          <a:lstStyle/>
          <a:p>
            <a:r>
              <a:rPr lang="en-US" b="1" dirty="0">
                <a:solidFill>
                  <a:sysClr val="windowText" lastClr="000000"/>
                </a:solidFill>
              </a:rPr>
              <a:t>Primary effectiveness endpoint</a:t>
            </a:r>
          </a:p>
        </p:txBody>
      </p:sp>
      <p:sp>
        <p:nvSpPr>
          <p:cNvPr id="14" name="TextBox 13"/>
          <p:cNvSpPr txBox="1"/>
          <p:nvPr/>
        </p:nvSpPr>
        <p:spPr>
          <a:xfrm>
            <a:off x="7682584" y="2610758"/>
            <a:ext cx="1828800" cy="646331"/>
          </a:xfrm>
          <a:prstGeom prst="rect">
            <a:avLst/>
          </a:prstGeom>
          <a:noFill/>
        </p:spPr>
        <p:txBody>
          <a:bodyPr wrap="square" rtlCol="0">
            <a:spAutoFit/>
          </a:bodyPr>
          <a:lstStyle/>
          <a:p>
            <a:r>
              <a:rPr lang="en-US" b="1" dirty="0">
                <a:solidFill>
                  <a:sysClr val="windowText" lastClr="000000"/>
                </a:solidFill>
              </a:rPr>
              <a:t>Primary safety endpoint</a:t>
            </a:r>
          </a:p>
        </p:txBody>
      </p:sp>
      <p:sp>
        <p:nvSpPr>
          <p:cNvPr id="15" name="TextBox 14"/>
          <p:cNvSpPr txBox="1"/>
          <p:nvPr/>
        </p:nvSpPr>
        <p:spPr>
          <a:xfrm>
            <a:off x="2479733" y="4713388"/>
            <a:ext cx="1828800" cy="646331"/>
          </a:xfrm>
          <a:prstGeom prst="rect">
            <a:avLst/>
          </a:prstGeom>
          <a:noFill/>
        </p:spPr>
        <p:txBody>
          <a:bodyPr wrap="square" rtlCol="0">
            <a:spAutoFit/>
          </a:bodyPr>
          <a:lstStyle/>
          <a:p>
            <a:pPr algn="ctr"/>
            <a:r>
              <a:rPr lang="en-US" b="1" dirty="0"/>
              <a:t>Therapy</a:t>
            </a:r>
          </a:p>
          <a:p>
            <a:pPr algn="ctr"/>
            <a:r>
              <a:rPr lang="en-US" b="1" dirty="0"/>
              <a:t>Off</a:t>
            </a:r>
          </a:p>
        </p:txBody>
      </p:sp>
      <p:sp>
        <p:nvSpPr>
          <p:cNvPr id="19" name="TextBox 18"/>
          <p:cNvSpPr txBox="1"/>
          <p:nvPr/>
        </p:nvSpPr>
        <p:spPr>
          <a:xfrm>
            <a:off x="5818665" y="4730653"/>
            <a:ext cx="1828800" cy="646331"/>
          </a:xfrm>
          <a:prstGeom prst="rect">
            <a:avLst/>
          </a:prstGeom>
          <a:noFill/>
        </p:spPr>
        <p:txBody>
          <a:bodyPr wrap="square" rtlCol="0">
            <a:spAutoFit/>
          </a:bodyPr>
          <a:lstStyle/>
          <a:p>
            <a:pPr algn="ctr"/>
            <a:r>
              <a:rPr lang="en-US" b="1" dirty="0"/>
              <a:t>Therapy</a:t>
            </a:r>
          </a:p>
          <a:p>
            <a:pPr algn="ctr"/>
            <a:r>
              <a:rPr lang="en-US" b="1" dirty="0"/>
              <a:t>On</a:t>
            </a:r>
          </a:p>
        </p:txBody>
      </p:sp>
      <p:sp>
        <p:nvSpPr>
          <p:cNvPr id="20" name="Cross 19"/>
          <p:cNvSpPr/>
          <p:nvPr/>
        </p:nvSpPr>
        <p:spPr>
          <a:xfrm>
            <a:off x="6536674" y="5441464"/>
            <a:ext cx="442227" cy="442227"/>
          </a:xfrm>
          <a:prstGeom prst="plus">
            <a:avLst>
              <a:gd name="adj" fmla="val 351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853980" y="3550744"/>
            <a:ext cx="1828800" cy="400110"/>
          </a:xfrm>
          <a:prstGeom prst="rect">
            <a:avLst/>
          </a:prstGeom>
          <a:noFill/>
        </p:spPr>
        <p:txBody>
          <a:bodyPr wrap="square" rtlCol="0">
            <a:spAutoFit/>
          </a:bodyPr>
          <a:lstStyle/>
          <a:p>
            <a:r>
              <a:rPr lang="en-US" sz="2000" b="1" dirty="0">
                <a:solidFill>
                  <a:schemeClr val="bg1"/>
                </a:solidFill>
              </a:rPr>
              <a:t>1 month</a:t>
            </a:r>
          </a:p>
        </p:txBody>
      </p:sp>
      <p:sp>
        <p:nvSpPr>
          <p:cNvPr id="22" name="TextBox 21"/>
          <p:cNvSpPr txBox="1"/>
          <p:nvPr/>
        </p:nvSpPr>
        <p:spPr>
          <a:xfrm>
            <a:off x="5192874" y="3550744"/>
            <a:ext cx="1828800" cy="400110"/>
          </a:xfrm>
          <a:prstGeom prst="rect">
            <a:avLst/>
          </a:prstGeom>
          <a:noFill/>
        </p:spPr>
        <p:txBody>
          <a:bodyPr wrap="square" rtlCol="0">
            <a:spAutoFit/>
          </a:bodyPr>
          <a:lstStyle/>
          <a:p>
            <a:r>
              <a:rPr lang="en-US" sz="2000" b="1" dirty="0">
                <a:solidFill>
                  <a:schemeClr val="bg1"/>
                </a:solidFill>
              </a:rPr>
              <a:t>6 months</a:t>
            </a:r>
          </a:p>
        </p:txBody>
      </p:sp>
      <p:sp>
        <p:nvSpPr>
          <p:cNvPr id="24" name="TextBox 23"/>
          <p:cNvSpPr txBox="1"/>
          <p:nvPr/>
        </p:nvSpPr>
        <p:spPr>
          <a:xfrm>
            <a:off x="7785196" y="3550744"/>
            <a:ext cx="1828800" cy="400110"/>
          </a:xfrm>
          <a:prstGeom prst="rect">
            <a:avLst/>
          </a:prstGeom>
          <a:noFill/>
        </p:spPr>
        <p:txBody>
          <a:bodyPr wrap="square" rtlCol="0">
            <a:spAutoFit/>
          </a:bodyPr>
          <a:lstStyle/>
          <a:p>
            <a:r>
              <a:rPr lang="en-US" sz="2000" b="1" dirty="0">
                <a:solidFill>
                  <a:schemeClr val="bg1"/>
                </a:solidFill>
              </a:rPr>
              <a:t>12 months</a:t>
            </a:r>
          </a:p>
        </p:txBody>
      </p:sp>
      <p:sp>
        <p:nvSpPr>
          <p:cNvPr id="25" name="Rectangle 24"/>
          <p:cNvSpPr/>
          <p:nvPr/>
        </p:nvSpPr>
        <p:spPr>
          <a:xfrm>
            <a:off x="6058376" y="4610550"/>
            <a:ext cx="3178178" cy="1304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999945" y="3281572"/>
            <a:ext cx="1828800" cy="923330"/>
          </a:xfrm>
          <a:prstGeom prst="rect">
            <a:avLst/>
          </a:prstGeom>
          <a:noFill/>
        </p:spPr>
        <p:txBody>
          <a:bodyPr wrap="square" rtlCol="0">
            <a:spAutoFit/>
          </a:bodyPr>
          <a:lstStyle/>
          <a:p>
            <a:r>
              <a:rPr lang="en-US" b="1" dirty="0">
                <a:solidFill>
                  <a:sysClr val="windowText" lastClr="000000"/>
                </a:solidFill>
              </a:rPr>
              <a:t>Therapy ongoing</a:t>
            </a:r>
          </a:p>
          <a:p>
            <a:r>
              <a:rPr lang="en-US" dirty="0">
                <a:solidFill>
                  <a:sysClr val="windowText" lastClr="000000"/>
                </a:solidFill>
              </a:rPr>
              <a:t>(follow-up every 3 months)</a:t>
            </a:r>
          </a:p>
        </p:txBody>
      </p:sp>
      <p:sp>
        <p:nvSpPr>
          <p:cNvPr id="27" name="Minus 26"/>
          <p:cNvSpPr/>
          <p:nvPr/>
        </p:nvSpPr>
        <p:spPr>
          <a:xfrm>
            <a:off x="3122186" y="5372969"/>
            <a:ext cx="507551" cy="556086"/>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762881" y="4735971"/>
            <a:ext cx="1358257" cy="923330"/>
          </a:xfrm>
          <a:prstGeom prst="rect">
            <a:avLst/>
          </a:prstGeom>
          <a:noFill/>
        </p:spPr>
        <p:txBody>
          <a:bodyPr wrap="square" rtlCol="0">
            <a:spAutoFit/>
          </a:bodyPr>
          <a:lstStyle/>
          <a:p>
            <a:r>
              <a:rPr lang="en-US" b="1" dirty="0">
                <a:solidFill>
                  <a:sysClr val="windowText" lastClr="000000"/>
                </a:solidFill>
              </a:rPr>
              <a:t>Former control group</a:t>
            </a:r>
          </a:p>
        </p:txBody>
      </p:sp>
      <p:sp>
        <p:nvSpPr>
          <p:cNvPr id="2" name="Title 1"/>
          <p:cNvSpPr>
            <a:spLocks noGrp="1"/>
          </p:cNvSpPr>
          <p:nvPr>
            <p:ph type="title" idx="4294967295"/>
          </p:nvPr>
        </p:nvSpPr>
        <p:spPr>
          <a:xfrm>
            <a:off x="727218" y="218453"/>
            <a:ext cx="11618912" cy="827087"/>
          </a:xfrm>
        </p:spPr>
        <p:txBody>
          <a:bodyPr>
            <a:noAutofit/>
          </a:bodyPr>
          <a:lstStyle/>
          <a:p>
            <a:r>
              <a:rPr lang="en-US" sz="3600" b="1" dirty="0">
                <a:solidFill>
                  <a:schemeClr val="accent2"/>
                </a:solidFill>
                <a:latin typeface="+mn-lt"/>
                <a:cs typeface="Calibri" panose="020F0502020204030204" pitchFamily="34" charset="0"/>
              </a:rPr>
              <a:t>The rem</a:t>
            </a:r>
            <a:r>
              <a:rPr lang="en-US" sz="3600" dirty="0">
                <a:solidFill>
                  <a:schemeClr val="accent2"/>
                </a:solidFill>
                <a:latin typeface="+mn-lt"/>
                <a:cs typeface="Calibri" panose="020F0502020204030204" pitchFamily="34" charset="0"/>
              </a:rPr>
              <a:t>edē</a:t>
            </a:r>
            <a:r>
              <a:rPr lang="en-US" sz="3600" b="1" dirty="0">
                <a:solidFill>
                  <a:schemeClr val="accent2"/>
                </a:solidFill>
                <a:latin typeface="+mn-lt"/>
                <a:cs typeface="Calibri" panose="020F0502020204030204" pitchFamily="34" charset="0"/>
              </a:rPr>
              <a:t>® System Pivotal Trial </a:t>
            </a:r>
            <a:br>
              <a:rPr lang="en-US" sz="3600" b="1" dirty="0">
                <a:solidFill>
                  <a:schemeClr val="accent2"/>
                </a:solidFill>
                <a:latin typeface="+mn-lt"/>
                <a:cs typeface="Calibri" panose="020F0502020204030204" pitchFamily="34" charset="0"/>
              </a:rPr>
            </a:br>
            <a:r>
              <a:rPr lang="en-US" sz="3200" b="1" i="1" dirty="0">
                <a:solidFill>
                  <a:schemeClr val="accent2"/>
                </a:solidFill>
                <a:latin typeface="+mn-lt"/>
              </a:rPr>
              <a:t>Study design</a:t>
            </a:r>
            <a:endParaRPr lang="en-US" sz="3200" b="1" dirty="0">
              <a:solidFill>
                <a:schemeClr val="accent2"/>
              </a:solidFill>
              <a:latin typeface="+mn-lt"/>
            </a:endParaRPr>
          </a:p>
        </p:txBody>
      </p:sp>
      <p:sp>
        <p:nvSpPr>
          <p:cNvPr id="29" name="Content Placeholder 1"/>
          <p:cNvSpPr txBox="1">
            <a:spLocks/>
          </p:cNvSpPr>
          <p:nvPr/>
        </p:nvSpPr>
        <p:spPr>
          <a:xfrm>
            <a:off x="400750" y="6105911"/>
            <a:ext cx="8117926" cy="2308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it-IT" sz="1000" dirty="0"/>
              <a:t>Costanzo MR, et al. Am J Cardiol 2018;,121:1400-1408. </a:t>
            </a:r>
            <a:endParaRPr lang="en-US" sz="1600" dirty="0"/>
          </a:p>
        </p:txBody>
      </p:sp>
      <p:sp>
        <p:nvSpPr>
          <p:cNvPr id="11" name="Slide Number Placeholder 10">
            <a:extLst>
              <a:ext uri="{FF2B5EF4-FFF2-40B4-BE49-F238E27FC236}">
                <a16:creationId xmlns:a16="http://schemas.microsoft.com/office/drawing/2014/main" id="{1A4306A2-5355-5C92-D52C-2B7795FAB07E}"/>
              </a:ext>
            </a:extLst>
          </p:cNvPr>
          <p:cNvSpPr>
            <a:spLocks noGrp="1"/>
          </p:cNvSpPr>
          <p:nvPr>
            <p:ph type="sldNum" sz="quarter" idx="12"/>
          </p:nvPr>
        </p:nvSpPr>
        <p:spPr>
          <a:xfrm>
            <a:off x="10140155" y="6402649"/>
            <a:ext cx="1312025" cy="365125"/>
          </a:xfrm>
        </p:spPr>
        <p:txBody>
          <a:bodyPr/>
          <a:lstStyle/>
          <a:p>
            <a:fld id="{21D51F98-DEF0-4E23-AE94-24E7CFC19B28}" type="slidenum">
              <a:rPr lang="en-US" smtClean="0"/>
              <a:t>48</a:t>
            </a:fld>
            <a:endParaRPr lang="en-US"/>
          </a:p>
        </p:txBody>
      </p:sp>
      <p:sp>
        <p:nvSpPr>
          <p:cNvPr id="23" name="Footer Placeholder 5">
            <a:extLst>
              <a:ext uri="{FF2B5EF4-FFF2-40B4-BE49-F238E27FC236}">
                <a16:creationId xmlns:a16="http://schemas.microsoft.com/office/drawing/2014/main" id="{C651A104-FAB0-188F-DC06-95F9D29258E1}"/>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154403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400" b="1" i="1" dirty="0">
              <a:latin typeface="Calibri" panose="020F0502020204030204" pitchFamily="34" charset="0"/>
              <a:ea typeface="+mj-ea"/>
              <a:cs typeface="+mj-cs"/>
              <a:sym typeface="Calibri" panose="020F0502020204030204" pitchFamily="34" charset="0"/>
            </a:endParaRPr>
          </a:p>
        </p:txBody>
      </p:sp>
      <p:sp>
        <p:nvSpPr>
          <p:cNvPr id="5" name="Title 1"/>
          <p:cNvSpPr>
            <a:spLocks noGrp="1"/>
          </p:cNvSpPr>
          <p:nvPr>
            <p:ph type="title" idx="4294967295"/>
          </p:nvPr>
        </p:nvSpPr>
        <p:spPr>
          <a:xfrm>
            <a:off x="573088" y="355600"/>
            <a:ext cx="11618912" cy="827088"/>
          </a:xfrm>
        </p:spPr>
        <p:txBody>
          <a:bodyPr anchor="ctr">
            <a:noAutofit/>
          </a:bodyPr>
          <a:lstStyle/>
          <a:p>
            <a:pPr lvl="0" fontAlgn="base">
              <a:spcAft>
                <a:spcPct val="0"/>
              </a:spcAft>
            </a:pPr>
            <a:r>
              <a:rPr lang="en-US" sz="3600" b="1" dirty="0">
                <a:solidFill>
                  <a:schemeClr val="accent2"/>
                </a:solidFill>
              </a:rPr>
              <a:t>The remedē System Pivotal Trial </a:t>
            </a:r>
            <a:br>
              <a:rPr lang="en-US" sz="3600" b="1" dirty="0">
                <a:solidFill>
                  <a:schemeClr val="accent2"/>
                </a:solidFill>
              </a:rPr>
            </a:br>
            <a:r>
              <a:rPr lang="en-US" sz="3200" b="1" i="1" dirty="0">
                <a:solidFill>
                  <a:schemeClr val="accent2"/>
                </a:solidFill>
              </a:rPr>
              <a:t>Baseline demographics</a:t>
            </a:r>
          </a:p>
        </p:txBody>
      </p:sp>
      <p:graphicFrame>
        <p:nvGraphicFramePr>
          <p:cNvPr id="7" name="Table 6"/>
          <p:cNvGraphicFramePr>
            <a:graphicFrameLocks noGrp="1"/>
          </p:cNvGraphicFramePr>
          <p:nvPr>
            <p:extLst>
              <p:ext uri="{D42A27DB-BD31-4B8C-83A1-F6EECF244321}">
                <p14:modId xmlns:p14="http://schemas.microsoft.com/office/powerpoint/2010/main" val="1221016169"/>
              </p:ext>
            </p:extLst>
          </p:nvPr>
        </p:nvGraphicFramePr>
        <p:xfrm>
          <a:off x="643881" y="1306705"/>
          <a:ext cx="10469945" cy="3564636"/>
        </p:xfrm>
        <a:graphic>
          <a:graphicData uri="http://schemas.openxmlformats.org/drawingml/2006/table">
            <a:tbl>
              <a:tblPr firstRow="1" bandRow="1">
                <a:tableStyleId>{6E25E649-3F16-4E02-A733-19D2CDBF48F0}</a:tableStyleId>
              </a:tblPr>
              <a:tblGrid>
                <a:gridCol w="4278042">
                  <a:extLst>
                    <a:ext uri="{9D8B030D-6E8A-4147-A177-3AD203B41FA5}">
                      <a16:colId xmlns:a16="http://schemas.microsoft.com/office/drawing/2014/main" val="20000"/>
                    </a:ext>
                  </a:extLst>
                </a:gridCol>
                <a:gridCol w="1260897">
                  <a:extLst>
                    <a:ext uri="{9D8B030D-6E8A-4147-A177-3AD203B41FA5}">
                      <a16:colId xmlns:a16="http://schemas.microsoft.com/office/drawing/2014/main" val="20001"/>
                    </a:ext>
                  </a:extLst>
                </a:gridCol>
                <a:gridCol w="172623">
                  <a:extLst>
                    <a:ext uri="{9D8B030D-6E8A-4147-A177-3AD203B41FA5}">
                      <a16:colId xmlns:a16="http://schemas.microsoft.com/office/drawing/2014/main" val="20003"/>
                    </a:ext>
                  </a:extLst>
                </a:gridCol>
                <a:gridCol w="1380982">
                  <a:extLst>
                    <a:ext uri="{9D8B030D-6E8A-4147-A177-3AD203B41FA5}">
                      <a16:colId xmlns:a16="http://schemas.microsoft.com/office/drawing/2014/main" val="20004"/>
                    </a:ext>
                  </a:extLst>
                </a:gridCol>
                <a:gridCol w="1576120">
                  <a:extLst>
                    <a:ext uri="{9D8B030D-6E8A-4147-A177-3AD203B41FA5}">
                      <a16:colId xmlns:a16="http://schemas.microsoft.com/office/drawing/2014/main" val="20002"/>
                    </a:ext>
                  </a:extLst>
                </a:gridCol>
                <a:gridCol w="172623">
                  <a:extLst>
                    <a:ext uri="{9D8B030D-6E8A-4147-A177-3AD203B41FA5}">
                      <a16:colId xmlns:a16="http://schemas.microsoft.com/office/drawing/2014/main" val="20005"/>
                    </a:ext>
                  </a:extLst>
                </a:gridCol>
                <a:gridCol w="1628658">
                  <a:extLst>
                    <a:ext uri="{9D8B030D-6E8A-4147-A177-3AD203B41FA5}">
                      <a16:colId xmlns:a16="http://schemas.microsoft.com/office/drawing/2014/main" val="20006"/>
                    </a:ext>
                  </a:extLst>
                </a:gridCol>
              </a:tblGrid>
              <a:tr h="351536">
                <a:tc>
                  <a:txBody>
                    <a:bodyPr/>
                    <a:lstStyle/>
                    <a:p>
                      <a:pPr marL="0" marR="0" algn="ctr" defTabSz="914400" rtl="0" eaLnBrk="1" latinLnBrk="0" hangingPunct="1">
                        <a:lnSpc>
                          <a:spcPts val="2400"/>
                        </a:lnSpc>
                        <a:spcBef>
                          <a:spcPts val="0"/>
                        </a:spcBef>
                        <a:spcAft>
                          <a:spcPts val="0"/>
                        </a:spcAft>
                      </a:pPr>
                      <a:r>
                        <a:rPr lang="en-US" sz="2000" kern="1200" dirty="0">
                          <a:effectLst/>
                        </a:rPr>
                        <a:t>VARIABLE</a:t>
                      </a:r>
                      <a:endParaRPr lang="en-US" sz="2000" b="1" kern="1200" dirty="0">
                        <a:solidFill>
                          <a:schemeClr val="lt1"/>
                        </a:solidFill>
                        <a:effectLst/>
                        <a:latin typeface="+mj-lt"/>
                        <a:ea typeface="+mn-ea"/>
                        <a:cs typeface="+mn-cs"/>
                      </a:endParaRPr>
                    </a:p>
                  </a:txBody>
                  <a:tcPr marL="121920" marR="121920" marT="12192" marB="12192" anchor="ctr">
                    <a:solidFill>
                      <a:schemeClr val="accent2"/>
                    </a:solidFill>
                  </a:tcPr>
                </a:tc>
                <a:tc gridSpan="3">
                  <a:txBody>
                    <a:bodyPr/>
                    <a:lstStyle/>
                    <a:p>
                      <a:pPr marL="0" marR="0" algn="ctr" defTabSz="914400" rtl="0" eaLnBrk="1" latinLnBrk="0" hangingPunct="1">
                        <a:lnSpc>
                          <a:spcPts val="2400"/>
                        </a:lnSpc>
                        <a:spcBef>
                          <a:spcPts val="0"/>
                        </a:spcBef>
                        <a:spcAft>
                          <a:spcPts val="0"/>
                        </a:spcAft>
                      </a:pPr>
                      <a:r>
                        <a:rPr lang="en-US" sz="2000" kern="1200" dirty="0">
                          <a:effectLst/>
                        </a:rPr>
                        <a:t>TREATMENT (N=73)</a:t>
                      </a:r>
                      <a:endParaRPr lang="en-US" sz="2000" b="1" kern="1200" dirty="0">
                        <a:solidFill>
                          <a:schemeClr val="lt1"/>
                        </a:solidFill>
                        <a:effectLst/>
                        <a:latin typeface="+mj-lt"/>
                        <a:ea typeface="+mn-ea"/>
                        <a:cs typeface="+mn-cs"/>
                      </a:endParaRPr>
                    </a:p>
                  </a:txBody>
                  <a:tcPr marL="121920" marR="121920" marT="12192" marB="12192" anchor="ctr">
                    <a:solidFill>
                      <a:schemeClr val="accent2"/>
                    </a:solidFill>
                  </a:tcPr>
                </a:tc>
                <a:tc hMerge="1">
                  <a:txBody>
                    <a:bodyPr/>
                    <a:lstStyle/>
                    <a:p>
                      <a:endParaRPr lang="en-US"/>
                    </a:p>
                  </a:txBody>
                  <a:tcPr/>
                </a:tc>
                <a:tc hMerge="1">
                  <a:txBody>
                    <a:bodyPr/>
                    <a:lstStyle/>
                    <a:p>
                      <a:endParaRPr lang="en-US"/>
                    </a:p>
                  </a:txBody>
                  <a:tcPr/>
                </a:tc>
                <a:tc gridSpan="3">
                  <a:txBody>
                    <a:bodyPr/>
                    <a:lstStyle/>
                    <a:p>
                      <a:pPr marL="0" marR="0" algn="ctr">
                        <a:lnSpc>
                          <a:spcPts val="2400"/>
                        </a:lnSpc>
                        <a:spcBef>
                          <a:spcPts val="0"/>
                        </a:spcBef>
                        <a:spcAft>
                          <a:spcPts val="0"/>
                        </a:spcAft>
                      </a:pPr>
                      <a:r>
                        <a:rPr lang="en-US" sz="2000" dirty="0">
                          <a:effectLst/>
                        </a:rPr>
                        <a:t>CONTROL </a:t>
                      </a:r>
                      <a:r>
                        <a:rPr lang="en-US" sz="2000" baseline="0" dirty="0">
                          <a:effectLst/>
                        </a:rPr>
                        <a:t>(</a:t>
                      </a:r>
                      <a:r>
                        <a:rPr lang="en-US" sz="2000" dirty="0">
                          <a:effectLst/>
                        </a:rPr>
                        <a:t>N=78)</a:t>
                      </a:r>
                      <a:endParaRPr lang="en-US" sz="2000" b="0" dirty="0">
                        <a:effectLst/>
                        <a:latin typeface="+mj-lt"/>
                        <a:ea typeface="Times New Roman"/>
                      </a:endParaRPr>
                    </a:p>
                  </a:txBody>
                  <a:tcPr marL="121920" marR="121920" marT="12192" marB="1219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9748">
                <a:tc>
                  <a:txBody>
                    <a:bodyPr/>
                    <a:lstStyle/>
                    <a:p>
                      <a:pPr marL="91440" marR="0">
                        <a:lnSpc>
                          <a:spcPct val="115000"/>
                        </a:lnSpc>
                        <a:spcBef>
                          <a:spcPts val="300"/>
                        </a:spcBef>
                        <a:spcAft>
                          <a:spcPts val="300"/>
                        </a:spcAft>
                      </a:pPr>
                      <a:r>
                        <a:rPr lang="en-US" sz="1800" dirty="0">
                          <a:effectLst/>
                        </a:rPr>
                        <a:t>Age (years)</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300"/>
                        </a:spcBef>
                        <a:spcAft>
                          <a:spcPts val="300"/>
                        </a:spcAft>
                      </a:pPr>
                      <a:r>
                        <a:rPr lang="en-US" sz="1800" dirty="0">
                          <a:effectLst/>
                        </a:rPr>
                        <a:t>65</a:t>
                      </a:r>
                      <a:endParaRPr lang="en-US" sz="1800" b="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indent="0" algn="ctr" defTabSz="914400" rtl="0" eaLnBrk="1" fontAlgn="auto" latinLnBrk="0" hangingPunct="1">
                        <a:lnSpc>
                          <a:spcPct val="115000"/>
                        </a:lnSpc>
                        <a:spcBef>
                          <a:spcPts val="300"/>
                        </a:spcBef>
                        <a:spcAft>
                          <a:spcPts val="300"/>
                        </a:spcAft>
                        <a:buClrTx/>
                        <a:buSzTx/>
                        <a:buFontTx/>
                        <a:buNone/>
                        <a:tabLst>
                          <a:tab pos="0" algn="l"/>
                        </a:tabLst>
                        <a:defRPr/>
                      </a:pPr>
                      <a:r>
                        <a:rPr lang="en-US" sz="1800" dirty="0">
                          <a:effectLst/>
                        </a:rPr>
                        <a:t>±</a:t>
                      </a:r>
                      <a:endParaRPr lang="en-US" sz="1800" b="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US" sz="1800" dirty="0">
                          <a:effectLst/>
                        </a:rPr>
                        <a:t>12</a:t>
                      </a:r>
                      <a:endParaRPr lang="en-US" sz="1800" b="0" dirty="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300"/>
                        </a:spcBef>
                        <a:spcAft>
                          <a:spcPts val="300"/>
                        </a:spcAft>
                      </a:pPr>
                      <a:r>
                        <a:rPr lang="en-US" sz="1800" dirty="0">
                          <a:effectLst/>
                        </a:rPr>
                        <a:t>65</a:t>
                      </a:r>
                      <a:endParaRPr lang="en-US" sz="1800" b="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300"/>
                        </a:spcBef>
                        <a:spcAft>
                          <a:spcPts val="300"/>
                        </a:spcAft>
                      </a:pPr>
                      <a:r>
                        <a:rPr lang="en-US" sz="1800" dirty="0">
                          <a:effectLst/>
                        </a:rPr>
                        <a:t>±</a:t>
                      </a:r>
                      <a:endParaRPr lang="en-US" sz="1800" b="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300"/>
                        </a:spcBef>
                        <a:spcAft>
                          <a:spcPts val="300"/>
                        </a:spcAft>
                      </a:pPr>
                      <a:r>
                        <a:rPr lang="en-US" sz="1800" dirty="0">
                          <a:effectLst/>
                        </a:rPr>
                        <a:t>13</a:t>
                      </a:r>
                      <a:endParaRPr lang="en-US" sz="1800" b="0" dirty="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01"/>
                  </a:ext>
                </a:extLst>
              </a:tr>
              <a:tr h="269748">
                <a:tc>
                  <a:txBody>
                    <a:bodyPr/>
                    <a:lstStyle/>
                    <a:p>
                      <a:pPr marL="91440" marR="0">
                        <a:lnSpc>
                          <a:spcPct val="115000"/>
                        </a:lnSpc>
                        <a:spcBef>
                          <a:spcPts val="300"/>
                        </a:spcBef>
                        <a:spcAft>
                          <a:spcPts val="300"/>
                        </a:spcAft>
                      </a:pPr>
                      <a:r>
                        <a:rPr lang="en-US" sz="1800" dirty="0">
                          <a:effectLst/>
                        </a:rPr>
                        <a:t>Male gender</a:t>
                      </a:r>
                      <a:endParaRPr lang="en-US" sz="1800" b="1" dirty="0">
                        <a:solidFill>
                          <a:schemeClr val="tx1"/>
                        </a:solidFill>
                        <a:effectLst/>
                        <a:latin typeface="+mn-lt"/>
                        <a:cs typeface="Arial" panose="020B0604020202020204" pitchFamily="34" charset="0"/>
                      </a:endParaRPr>
                    </a:p>
                  </a:txBody>
                  <a:tcPr marL="121920" marR="121920" marT="12192" marB="12192" anchor="ctr"/>
                </a:tc>
                <a:tc gridSpan="3">
                  <a:txBody>
                    <a:bodyPr/>
                    <a:lstStyle/>
                    <a:p>
                      <a:pPr marL="0" marR="0" algn="ctr">
                        <a:lnSpc>
                          <a:spcPct val="115000"/>
                        </a:lnSpc>
                        <a:spcBef>
                          <a:spcPts val="300"/>
                        </a:spcBef>
                        <a:spcAft>
                          <a:spcPts val="300"/>
                        </a:spcAft>
                      </a:pPr>
                      <a:r>
                        <a:rPr lang="en-US" sz="1800" dirty="0">
                          <a:effectLst/>
                        </a:rPr>
                        <a:t>86%</a:t>
                      </a:r>
                      <a:endParaRPr lang="en-US" sz="1800" dirty="0">
                        <a:solidFill>
                          <a:schemeClr val="tx1"/>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300"/>
                        </a:spcBef>
                        <a:spcAft>
                          <a:spcPts val="300"/>
                        </a:spcAft>
                      </a:pPr>
                      <a:r>
                        <a:rPr lang="en-US" sz="1800" dirty="0">
                          <a:effectLst/>
                        </a:rPr>
                        <a:t>92%</a:t>
                      </a:r>
                      <a:endParaRPr lang="en-US" sz="1800" dirty="0">
                        <a:solidFill>
                          <a:schemeClr val="tx1"/>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9748">
                <a:tc>
                  <a:txBody>
                    <a:bodyPr/>
                    <a:lstStyle/>
                    <a:p>
                      <a:pPr marL="91440" marR="0">
                        <a:lnSpc>
                          <a:spcPct val="115000"/>
                        </a:lnSpc>
                        <a:spcBef>
                          <a:spcPts val="300"/>
                        </a:spcBef>
                        <a:spcAft>
                          <a:spcPts val="300"/>
                        </a:spcAft>
                      </a:pPr>
                      <a:r>
                        <a:rPr lang="en-US" sz="1800" dirty="0">
                          <a:effectLst/>
                        </a:rPr>
                        <a:t>Body mass index (kg/m</a:t>
                      </a:r>
                      <a:r>
                        <a:rPr lang="en-US" sz="1800" baseline="30000" dirty="0">
                          <a:effectLst/>
                        </a:rPr>
                        <a:t>2</a:t>
                      </a:r>
                      <a:r>
                        <a:rPr lang="en-US" sz="1800" dirty="0">
                          <a:effectLst/>
                        </a:rPr>
                        <a:t>)</a:t>
                      </a:r>
                      <a:endParaRPr lang="en-US" sz="1800" b="0" dirty="0">
                        <a:solidFill>
                          <a:schemeClr val="tx1"/>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300"/>
                        </a:spcBef>
                        <a:spcAft>
                          <a:spcPts val="300"/>
                        </a:spcAft>
                      </a:pPr>
                      <a:r>
                        <a:rPr lang="en-US" sz="1800" dirty="0">
                          <a:effectLst/>
                        </a:rPr>
                        <a:t>30.8</a:t>
                      </a:r>
                      <a:endParaRPr lang="en-US" sz="1800" b="0" dirty="0">
                        <a:solidFill>
                          <a:schemeClr val="tx1"/>
                        </a:solidFill>
                        <a:effectLst/>
                        <a:latin typeface="+mn-lt"/>
                        <a:ea typeface="Times New Roman"/>
                        <a:cs typeface="Arial" panose="020B0604020202020204" pitchFamily="34" charset="0"/>
                      </a:endParaRPr>
                    </a:p>
                  </a:txBody>
                  <a:tcPr marL="121920" marR="60960" marT="12192" marB="12192" anchor="ctr"/>
                </a:tc>
                <a:tc>
                  <a:txBody>
                    <a:bodyPr/>
                    <a:lstStyle/>
                    <a:p>
                      <a:pPr marL="0" marR="0" indent="0" algn="ctr" defTabSz="914400" rtl="0" eaLnBrk="1" fontAlgn="auto" latinLnBrk="0" hangingPunct="1">
                        <a:lnSpc>
                          <a:spcPct val="115000"/>
                        </a:lnSpc>
                        <a:spcBef>
                          <a:spcPts val="300"/>
                        </a:spcBef>
                        <a:spcAft>
                          <a:spcPts val="300"/>
                        </a:spcAft>
                        <a:buClrTx/>
                        <a:buSzTx/>
                        <a:buFontTx/>
                        <a:buNone/>
                        <a:tabLst/>
                        <a:defRPr/>
                      </a:pPr>
                      <a:r>
                        <a:rPr lang="en-US" sz="1800" dirty="0">
                          <a:effectLst/>
                        </a:rPr>
                        <a:t>±</a:t>
                      </a:r>
                      <a:endParaRPr lang="en-US" sz="1800" b="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US" sz="1800" dirty="0">
                          <a:effectLst/>
                        </a:rPr>
                        <a:t>5.3</a:t>
                      </a:r>
                      <a:endParaRPr lang="en-US" sz="1800" b="0" dirty="0">
                        <a:solidFill>
                          <a:schemeClr val="tx1"/>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300"/>
                        </a:spcBef>
                        <a:spcAft>
                          <a:spcPts val="300"/>
                        </a:spcAft>
                      </a:pPr>
                      <a:r>
                        <a:rPr lang="en-US" sz="1800" dirty="0">
                          <a:effectLst/>
                        </a:rPr>
                        <a:t>31.3</a:t>
                      </a:r>
                      <a:endParaRPr lang="en-US" sz="1800" b="0" dirty="0">
                        <a:solidFill>
                          <a:schemeClr val="tx1"/>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300"/>
                        </a:spcBef>
                        <a:spcAft>
                          <a:spcPts val="300"/>
                        </a:spcAft>
                      </a:pPr>
                      <a:r>
                        <a:rPr lang="en-US" sz="1800" dirty="0">
                          <a:effectLst/>
                        </a:rPr>
                        <a:t>±</a:t>
                      </a:r>
                      <a:endParaRPr lang="en-US" sz="1800" b="0" dirty="0">
                        <a:solidFill>
                          <a:schemeClr val="tx1"/>
                        </a:solidFill>
                        <a:effectLst/>
                        <a:latin typeface="+mn-lt"/>
                        <a:ea typeface="Times New Roman"/>
                        <a:cs typeface="Arial" panose="020B0604020202020204" pitchFamily="34" charset="0"/>
                      </a:endParaRPr>
                    </a:p>
                  </a:txBody>
                  <a:tcPr marL="60960" marR="60960" marT="12192" marB="12192" anchor="ct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US" sz="1800" dirty="0">
                          <a:effectLst/>
                        </a:rPr>
                        <a:t>6.6</a:t>
                      </a:r>
                      <a:endParaRPr lang="en-US" sz="1800" b="0" dirty="0">
                        <a:solidFill>
                          <a:schemeClr val="tx1"/>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05"/>
                  </a:ext>
                </a:extLst>
              </a:tr>
              <a:tr h="269748">
                <a:tc>
                  <a:txBody>
                    <a:bodyPr/>
                    <a:lstStyle/>
                    <a:p>
                      <a:pPr marL="91440" marR="0">
                        <a:lnSpc>
                          <a:spcPct val="115000"/>
                        </a:lnSpc>
                        <a:spcBef>
                          <a:spcPts val="300"/>
                        </a:spcBef>
                        <a:spcAft>
                          <a:spcPts val="300"/>
                        </a:spcAft>
                      </a:pPr>
                      <a:r>
                        <a:rPr lang="en-US" sz="1800" dirty="0">
                          <a:effectLst/>
                        </a:rPr>
                        <a:t>Ejection fraction (%)</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defTabSz="914400" rtl="0" eaLnBrk="1" latinLnBrk="0" hangingPunct="1">
                        <a:lnSpc>
                          <a:spcPct val="115000"/>
                        </a:lnSpc>
                        <a:spcBef>
                          <a:spcPts val="500"/>
                        </a:spcBef>
                        <a:spcAft>
                          <a:spcPts val="500"/>
                        </a:spcAft>
                      </a:pPr>
                      <a:r>
                        <a:rPr lang="en-US" sz="1800" kern="1200" dirty="0">
                          <a:solidFill>
                            <a:schemeClr val="dk1"/>
                          </a:solidFill>
                          <a:effectLst/>
                          <a:latin typeface="+mn-lt"/>
                          <a:ea typeface="+mn-ea"/>
                          <a:cs typeface="+mn-cs"/>
                        </a:rPr>
                        <a:t>40.6</a:t>
                      </a:r>
                    </a:p>
                  </a:txBody>
                  <a:tcPr marL="121920" marR="60960" marT="12192" marB="12192" anchor="b"/>
                </a:tc>
                <a:tc>
                  <a:txBody>
                    <a:bodyPr/>
                    <a:lstStyle/>
                    <a:p>
                      <a:pPr marL="0" marR="0" algn="l" defTabSz="914400" rtl="0" eaLnBrk="1" latinLnBrk="0" hangingPunct="1">
                        <a:lnSpc>
                          <a:spcPct val="115000"/>
                        </a:lnSpc>
                        <a:spcBef>
                          <a:spcPts val="500"/>
                        </a:spcBef>
                        <a:spcAft>
                          <a:spcPts val="500"/>
                        </a:spcAft>
                      </a:pPr>
                      <a:r>
                        <a:rPr lang="en-US" sz="1800" kern="1200" dirty="0">
                          <a:solidFill>
                            <a:schemeClr val="dk1"/>
                          </a:solidFill>
                          <a:effectLst/>
                          <a:latin typeface="+mn-lt"/>
                          <a:ea typeface="+mn-ea"/>
                          <a:cs typeface="+mn-cs"/>
                        </a:rPr>
                        <a:t>±</a:t>
                      </a:r>
                    </a:p>
                  </a:txBody>
                  <a:tcPr marL="60960" marR="60960" marT="12192" marB="12192" anchor="ctr"/>
                </a:tc>
                <a:tc>
                  <a:txBody>
                    <a:bodyPr/>
                    <a:lstStyle/>
                    <a:p>
                      <a:pPr marL="0" marR="0" algn="l" defTabSz="914400" rtl="0" eaLnBrk="1" latinLnBrk="0" hangingPunct="1">
                        <a:lnSpc>
                          <a:spcPct val="115000"/>
                        </a:lnSpc>
                        <a:spcBef>
                          <a:spcPts val="500"/>
                        </a:spcBef>
                        <a:spcAft>
                          <a:spcPts val="500"/>
                        </a:spcAft>
                      </a:pPr>
                      <a:r>
                        <a:rPr lang="en-US" sz="1800" kern="1200" dirty="0">
                          <a:solidFill>
                            <a:schemeClr val="dk1"/>
                          </a:solidFill>
                          <a:effectLst/>
                          <a:latin typeface="+mn-lt"/>
                          <a:ea typeface="+mn-ea"/>
                          <a:cs typeface="+mn-cs"/>
                        </a:rPr>
                        <a:t>12.8 (n=71)</a:t>
                      </a:r>
                    </a:p>
                  </a:txBody>
                  <a:tcPr marL="60960" marR="121920" marT="12192" marB="12192" anchor="ctr"/>
                </a:tc>
                <a:tc>
                  <a:txBody>
                    <a:bodyPr/>
                    <a:lstStyle/>
                    <a:p>
                      <a:pPr marL="0" marR="0" algn="r" defTabSz="914400" rtl="0" eaLnBrk="1" latinLnBrk="0" hangingPunct="1">
                        <a:lnSpc>
                          <a:spcPct val="115000"/>
                        </a:lnSpc>
                        <a:spcBef>
                          <a:spcPts val="500"/>
                        </a:spcBef>
                        <a:spcAft>
                          <a:spcPts val="500"/>
                        </a:spcAft>
                      </a:pPr>
                      <a:r>
                        <a:rPr lang="en-US" sz="1800" kern="1200" dirty="0">
                          <a:solidFill>
                            <a:schemeClr val="dk1"/>
                          </a:solidFill>
                          <a:effectLst/>
                          <a:latin typeface="+mn-lt"/>
                          <a:ea typeface="+mn-ea"/>
                          <a:cs typeface="+mn-cs"/>
                        </a:rPr>
                        <a:t>39.4</a:t>
                      </a:r>
                    </a:p>
                  </a:txBody>
                  <a:tcPr marL="121920" marR="60960" marT="12192" marB="12192" anchor="ctr"/>
                </a:tc>
                <a:tc>
                  <a:txBody>
                    <a:bodyPr/>
                    <a:lstStyle/>
                    <a:p>
                      <a:pPr marL="0" marR="0" indent="0" algn="l" defTabSz="914400" rtl="0" eaLnBrk="1" fontAlgn="auto" latinLnBrk="0" hangingPunct="1">
                        <a:lnSpc>
                          <a:spcPct val="115000"/>
                        </a:lnSpc>
                        <a:spcBef>
                          <a:spcPts val="500"/>
                        </a:spcBef>
                        <a:spcAft>
                          <a:spcPts val="500"/>
                        </a:spcAft>
                        <a:buClrTx/>
                        <a:buSzTx/>
                        <a:buFontTx/>
                        <a:buNone/>
                        <a:tabLst/>
                        <a:defRPr/>
                      </a:pPr>
                      <a:r>
                        <a:rPr lang="en-US" sz="1800" kern="1200" dirty="0">
                          <a:solidFill>
                            <a:schemeClr val="dk1"/>
                          </a:solidFill>
                          <a:effectLst/>
                          <a:latin typeface="+mn-lt"/>
                          <a:ea typeface="+mn-ea"/>
                          <a:cs typeface="+mn-cs"/>
                        </a:rPr>
                        <a:t>±</a:t>
                      </a:r>
                    </a:p>
                  </a:txBody>
                  <a:tcPr marL="60960" marR="60960" marT="12192" marB="12192" anchor="ctr"/>
                </a:tc>
                <a:tc>
                  <a:txBody>
                    <a:bodyPr/>
                    <a:lstStyle/>
                    <a:p>
                      <a:pPr marL="0" marR="0" indent="0" algn="l" defTabSz="914400" rtl="0" eaLnBrk="1" fontAlgn="auto" latinLnBrk="0" hangingPunct="1">
                        <a:lnSpc>
                          <a:spcPct val="115000"/>
                        </a:lnSpc>
                        <a:spcBef>
                          <a:spcPts val="500"/>
                        </a:spcBef>
                        <a:spcAft>
                          <a:spcPts val="500"/>
                        </a:spcAft>
                        <a:buClrTx/>
                        <a:buSzTx/>
                        <a:buFontTx/>
                        <a:buNone/>
                        <a:tabLst/>
                        <a:defRPr/>
                      </a:pPr>
                      <a:r>
                        <a:rPr lang="en-US" sz="1800" kern="1200" dirty="0">
                          <a:solidFill>
                            <a:schemeClr val="dk1"/>
                          </a:solidFill>
                          <a:effectLst/>
                          <a:latin typeface="+mn-lt"/>
                          <a:ea typeface="+mn-ea"/>
                          <a:cs typeface="+mn-cs"/>
                        </a:rPr>
                        <a:t>12.2 (n=75)</a:t>
                      </a:r>
                    </a:p>
                  </a:txBody>
                  <a:tcPr marL="60960" marR="121920" marT="12192" marB="12192" anchor="ctr"/>
                </a:tc>
                <a:extLst>
                  <a:ext uri="{0D108BD9-81ED-4DB2-BD59-A6C34878D82A}">
                    <a16:rowId xmlns:a16="http://schemas.microsoft.com/office/drawing/2014/main" val="10006"/>
                  </a:ext>
                </a:extLst>
              </a:tr>
              <a:tr h="269748">
                <a:tc>
                  <a:txBody>
                    <a:bodyPr/>
                    <a:lstStyle/>
                    <a:p>
                      <a:pPr marL="91440" marR="0">
                        <a:lnSpc>
                          <a:spcPct val="115000"/>
                        </a:lnSpc>
                        <a:spcBef>
                          <a:spcPts val="300"/>
                        </a:spcBef>
                        <a:spcAft>
                          <a:spcPts val="300"/>
                        </a:spcAft>
                      </a:pPr>
                      <a:r>
                        <a:rPr lang="en-US" sz="1800" dirty="0">
                          <a:effectLst/>
                        </a:rPr>
                        <a:t>Heart failure</a:t>
                      </a:r>
                      <a:r>
                        <a:rPr lang="en-US" sz="1800" baseline="30000" dirty="0">
                          <a:effectLst/>
                        </a:rPr>
                        <a:t>1 </a:t>
                      </a:r>
                      <a:r>
                        <a:rPr lang="en-US" sz="1800" dirty="0">
                          <a:effectLst/>
                        </a:rPr>
                        <a:t>(% [</a:t>
                      </a:r>
                      <a:r>
                        <a:rPr lang="en-US" sz="1800" baseline="0" dirty="0">
                          <a:effectLst/>
                        </a:rPr>
                        <a:t>NYHA I / II / III / IV])</a:t>
                      </a:r>
                      <a:endParaRPr lang="en-US" sz="1800" b="0" baseline="0" dirty="0">
                        <a:solidFill>
                          <a:srgbClr val="0E262C"/>
                        </a:solidFill>
                        <a:effectLst/>
                        <a:latin typeface="+mn-lt"/>
                        <a:ea typeface="Times New Roman"/>
                        <a:cs typeface="Arial" panose="020B0604020202020204" pitchFamily="34" charset="0"/>
                      </a:endParaRPr>
                    </a:p>
                  </a:txBody>
                  <a:tcPr marL="121920" marR="121920" marT="12192" marB="12192" anchor="ctr"/>
                </a:tc>
                <a:tc gridSpan="3">
                  <a:txBody>
                    <a:bodyPr/>
                    <a:lstStyle/>
                    <a:p>
                      <a:pPr marL="0" marR="0" indent="0" algn="ctr" defTabSz="914400" rtl="0" eaLnBrk="1" fontAlgn="auto" latinLnBrk="0" hangingPunct="1">
                        <a:lnSpc>
                          <a:spcPct val="115000"/>
                        </a:lnSpc>
                        <a:spcBef>
                          <a:spcPts val="300"/>
                        </a:spcBef>
                        <a:spcAft>
                          <a:spcPts val="300"/>
                        </a:spcAft>
                        <a:buClrTx/>
                        <a:buSzTx/>
                        <a:buFontTx/>
                        <a:buNone/>
                        <a:tabLst/>
                        <a:defRPr/>
                      </a:pPr>
                      <a:r>
                        <a:rPr lang="en-US" sz="1800" dirty="0">
                          <a:effectLst/>
                        </a:rPr>
                        <a:t>66% (13 / 44 / 44 / 0%)</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15000"/>
                        </a:lnSpc>
                        <a:spcBef>
                          <a:spcPts val="300"/>
                        </a:spcBef>
                        <a:spcAft>
                          <a:spcPts val="300"/>
                        </a:spcAft>
                        <a:buClrTx/>
                        <a:buSzTx/>
                        <a:buFontTx/>
                        <a:buNone/>
                        <a:tabLst/>
                        <a:defRPr/>
                      </a:pPr>
                      <a:r>
                        <a:rPr lang="en-US" sz="1800" dirty="0">
                          <a:effectLst/>
                        </a:rPr>
                        <a:t>62% (25 / 42 / 33 / 0%)</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69748">
                <a:tc>
                  <a:txBody>
                    <a:bodyPr/>
                    <a:lstStyle/>
                    <a:p>
                      <a:pPr marL="91440" marR="0">
                        <a:lnSpc>
                          <a:spcPct val="115000"/>
                        </a:lnSpc>
                        <a:spcBef>
                          <a:spcPts val="300"/>
                        </a:spcBef>
                        <a:spcAft>
                          <a:spcPts val="300"/>
                        </a:spcAft>
                      </a:pPr>
                      <a:r>
                        <a:rPr lang="en-US" sz="1800" dirty="0">
                          <a:effectLst/>
                        </a:rPr>
                        <a:t>Atrial fibrillation</a:t>
                      </a:r>
                      <a:endParaRPr lang="en-US" sz="1800" b="1" dirty="0">
                        <a:solidFill>
                          <a:srgbClr val="0E262C"/>
                        </a:solidFill>
                        <a:effectLst/>
                        <a:latin typeface="+mn-lt"/>
                        <a:ea typeface="Times New Roman"/>
                        <a:cs typeface="Arial" panose="020B0604020202020204" pitchFamily="34" charset="0"/>
                      </a:endParaRPr>
                    </a:p>
                  </a:txBody>
                  <a:tcPr marL="121920" marR="121920" marT="12192" marB="12192" anchor="ctr"/>
                </a:tc>
                <a:tc gridSpan="3">
                  <a:txBody>
                    <a:bodyPr/>
                    <a:lstStyle/>
                    <a:p>
                      <a:pPr marL="0" marR="0" algn="ctr">
                        <a:lnSpc>
                          <a:spcPct val="115000"/>
                        </a:lnSpc>
                        <a:spcBef>
                          <a:spcPts val="300"/>
                        </a:spcBef>
                        <a:spcAft>
                          <a:spcPts val="300"/>
                        </a:spcAft>
                      </a:pPr>
                      <a:r>
                        <a:rPr lang="en-US" sz="1800" dirty="0">
                          <a:effectLst/>
                        </a:rPr>
                        <a:t>44%</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300"/>
                        </a:spcBef>
                        <a:spcAft>
                          <a:spcPts val="300"/>
                        </a:spcAft>
                      </a:pPr>
                      <a:r>
                        <a:rPr lang="en-US" sz="1800" dirty="0">
                          <a:effectLst/>
                        </a:rPr>
                        <a:t>40%</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69748">
                <a:tc>
                  <a:txBody>
                    <a:bodyPr/>
                    <a:lstStyle/>
                    <a:p>
                      <a:pPr marL="91440" marR="0">
                        <a:lnSpc>
                          <a:spcPct val="115000"/>
                        </a:lnSpc>
                        <a:spcBef>
                          <a:spcPts val="300"/>
                        </a:spcBef>
                        <a:spcAft>
                          <a:spcPts val="300"/>
                        </a:spcAft>
                      </a:pPr>
                      <a:r>
                        <a:rPr lang="en-US" sz="1800" dirty="0">
                          <a:effectLst/>
                        </a:rPr>
                        <a:t>Concomitant cardiac device</a:t>
                      </a:r>
                      <a:endParaRPr lang="en-US" sz="1800" b="1" dirty="0">
                        <a:solidFill>
                          <a:srgbClr val="0E262C"/>
                        </a:solidFill>
                        <a:effectLst/>
                        <a:latin typeface="+mn-lt"/>
                        <a:ea typeface="Times New Roman"/>
                        <a:cs typeface="Arial" panose="020B0604020202020204" pitchFamily="34" charset="0"/>
                      </a:endParaRPr>
                    </a:p>
                  </a:txBody>
                  <a:tcPr marL="121920" marR="121920" marT="12192" marB="12192" anchor="ctr"/>
                </a:tc>
                <a:tc gridSpan="3">
                  <a:txBody>
                    <a:bodyPr/>
                    <a:lstStyle/>
                    <a:p>
                      <a:pPr marL="0" marR="0" algn="ctr">
                        <a:lnSpc>
                          <a:spcPct val="115000"/>
                        </a:lnSpc>
                        <a:spcBef>
                          <a:spcPts val="300"/>
                        </a:spcBef>
                        <a:spcAft>
                          <a:spcPts val="300"/>
                        </a:spcAft>
                      </a:pPr>
                      <a:r>
                        <a:rPr lang="en-US" sz="1800" dirty="0">
                          <a:effectLst/>
                        </a:rPr>
                        <a:t>42%</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300"/>
                        </a:spcBef>
                        <a:spcAft>
                          <a:spcPts val="300"/>
                        </a:spcAft>
                      </a:pPr>
                      <a:r>
                        <a:rPr lang="en-US" sz="1800" dirty="0">
                          <a:effectLst/>
                        </a:rPr>
                        <a:t>42%</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69748">
                <a:tc>
                  <a:txBody>
                    <a:bodyPr/>
                    <a:lstStyle/>
                    <a:p>
                      <a:pPr marL="91440" marR="0">
                        <a:lnSpc>
                          <a:spcPct val="115000"/>
                        </a:lnSpc>
                        <a:spcBef>
                          <a:spcPts val="500"/>
                        </a:spcBef>
                        <a:spcAft>
                          <a:spcPts val="500"/>
                        </a:spcAft>
                      </a:pPr>
                      <a:r>
                        <a:rPr lang="en-US" sz="1800" dirty="0">
                          <a:effectLst/>
                        </a:rPr>
                        <a:t>Apnea hypopnea</a:t>
                      </a:r>
                      <a:r>
                        <a:rPr lang="en-US" sz="1800" baseline="0" dirty="0">
                          <a:effectLst/>
                        </a:rPr>
                        <a:t> </a:t>
                      </a:r>
                      <a:r>
                        <a:rPr lang="en-US" sz="1800" dirty="0">
                          <a:effectLst/>
                        </a:rPr>
                        <a:t>index (events/</a:t>
                      </a:r>
                      <a:r>
                        <a:rPr lang="en-US" sz="1800" dirty="0" err="1">
                          <a:effectLst/>
                        </a:rPr>
                        <a:t>hr</a:t>
                      </a:r>
                      <a:r>
                        <a:rPr lang="en-US" sz="1800" dirty="0">
                          <a:effectLst/>
                        </a:rPr>
                        <a:t>)</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500"/>
                        </a:spcBef>
                        <a:spcAft>
                          <a:spcPts val="500"/>
                        </a:spcAft>
                      </a:pPr>
                      <a:r>
                        <a:rPr lang="en-US" sz="1800" dirty="0">
                          <a:effectLst/>
                        </a:rPr>
                        <a:t>48.8</a:t>
                      </a:r>
                      <a:endParaRPr lang="en-US" sz="180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dirty="0">
                          <a:effectLst/>
                        </a:rPr>
                        <a:t>±</a:t>
                      </a:r>
                      <a:endParaRPr lang="en-US" sz="180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19.3</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500"/>
                        </a:spcBef>
                        <a:spcAft>
                          <a:spcPts val="500"/>
                        </a:spcAft>
                      </a:pPr>
                      <a:r>
                        <a:rPr lang="en-US" sz="1800" dirty="0">
                          <a:effectLst/>
                        </a:rPr>
                        <a:t>43.7</a:t>
                      </a:r>
                      <a:endParaRPr lang="en-US" sz="180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dirty="0">
                          <a:effectLst/>
                        </a:rPr>
                        <a:t>±</a:t>
                      </a:r>
                      <a:endParaRPr lang="en-US" sz="180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16.8</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11"/>
                  </a:ext>
                </a:extLst>
              </a:tr>
              <a:tr h="269748">
                <a:tc>
                  <a:txBody>
                    <a:bodyPr/>
                    <a:lstStyle/>
                    <a:p>
                      <a:pPr marL="91440" marR="0" algn="l">
                        <a:lnSpc>
                          <a:spcPct val="115000"/>
                        </a:lnSpc>
                        <a:spcBef>
                          <a:spcPts val="500"/>
                        </a:spcBef>
                        <a:spcAft>
                          <a:spcPts val="500"/>
                        </a:spcAft>
                      </a:pPr>
                      <a:r>
                        <a:rPr lang="en-US" sz="1800" dirty="0">
                          <a:effectLst/>
                        </a:rPr>
                        <a:t>     Central apnea index (events/</a:t>
                      </a:r>
                      <a:r>
                        <a:rPr lang="en-US" sz="1800" dirty="0" err="1">
                          <a:effectLst/>
                        </a:rPr>
                        <a:t>hr</a:t>
                      </a:r>
                      <a:r>
                        <a:rPr lang="en-US" sz="1800" dirty="0">
                          <a:effectLst/>
                        </a:rPr>
                        <a:t>)</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500"/>
                        </a:spcBef>
                        <a:spcAft>
                          <a:spcPts val="500"/>
                        </a:spcAft>
                      </a:pPr>
                      <a:r>
                        <a:rPr lang="en-US" sz="1800" dirty="0">
                          <a:effectLst/>
                        </a:rPr>
                        <a:t>30.0</a:t>
                      </a:r>
                      <a:endParaRPr lang="en-US" sz="180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dirty="0">
                          <a:effectLst/>
                        </a:rPr>
                        <a:t>±</a:t>
                      </a:r>
                      <a:endParaRPr lang="en-US" sz="180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18.0</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500"/>
                        </a:spcBef>
                        <a:spcAft>
                          <a:spcPts val="500"/>
                        </a:spcAft>
                      </a:pPr>
                      <a:r>
                        <a:rPr lang="en-US" sz="1800" dirty="0">
                          <a:effectLst/>
                        </a:rPr>
                        <a:t>26.6</a:t>
                      </a:r>
                      <a:endParaRPr lang="en-US" sz="180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dirty="0">
                          <a:effectLst/>
                        </a:rPr>
                        <a:t>±</a:t>
                      </a:r>
                      <a:endParaRPr lang="en-US" sz="180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16.1</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12"/>
                  </a:ext>
                </a:extLst>
              </a:tr>
              <a:tr h="269748">
                <a:tc>
                  <a:txBody>
                    <a:bodyPr/>
                    <a:lstStyle/>
                    <a:p>
                      <a:pPr marL="91440" marR="0" algn="l">
                        <a:lnSpc>
                          <a:spcPct val="115000"/>
                        </a:lnSpc>
                        <a:spcBef>
                          <a:spcPts val="500"/>
                        </a:spcBef>
                        <a:spcAft>
                          <a:spcPts val="500"/>
                        </a:spcAft>
                      </a:pPr>
                      <a:r>
                        <a:rPr lang="en-US" sz="1800" dirty="0">
                          <a:effectLst/>
                        </a:rPr>
                        <a:t>Epworth sleepiness</a:t>
                      </a:r>
                      <a:r>
                        <a:rPr lang="en-US" sz="1800" baseline="0" dirty="0">
                          <a:effectLst/>
                        </a:rPr>
                        <a:t> scale (points)</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500"/>
                        </a:spcBef>
                        <a:spcAft>
                          <a:spcPts val="500"/>
                        </a:spcAft>
                      </a:pPr>
                      <a:r>
                        <a:rPr lang="en-US" sz="1800" dirty="0">
                          <a:effectLst/>
                        </a:rPr>
                        <a:t>10.2</a:t>
                      </a:r>
                      <a:endParaRPr lang="en-US" sz="180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dirty="0">
                          <a:effectLst/>
                        </a:rPr>
                        <a:t>±</a:t>
                      </a:r>
                      <a:endParaRPr lang="en-US" sz="180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5.2</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500"/>
                        </a:spcBef>
                        <a:spcAft>
                          <a:spcPts val="500"/>
                        </a:spcAft>
                      </a:pPr>
                      <a:r>
                        <a:rPr lang="en-US" sz="1800" dirty="0">
                          <a:effectLst/>
                        </a:rPr>
                        <a:t>9.5</a:t>
                      </a:r>
                      <a:endParaRPr lang="en-US" sz="1800" dirty="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dirty="0">
                          <a:effectLst/>
                        </a:rPr>
                        <a:t>±</a:t>
                      </a:r>
                      <a:endParaRPr lang="en-US" sz="1800" dirty="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5.8</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16"/>
                  </a:ext>
                </a:extLst>
              </a:tr>
            </a:tbl>
          </a:graphicData>
        </a:graphic>
      </p:graphicFrame>
      <p:sp>
        <p:nvSpPr>
          <p:cNvPr id="3" name="Rectangle 2"/>
          <p:cNvSpPr/>
          <p:nvPr/>
        </p:nvSpPr>
        <p:spPr>
          <a:xfrm>
            <a:off x="573088" y="4911703"/>
            <a:ext cx="10035653" cy="502573"/>
          </a:xfrm>
          <a:prstGeom prst="rect">
            <a:avLst/>
          </a:prstGeom>
        </p:spPr>
        <p:txBody>
          <a:bodyPr wrap="square">
            <a:spAutoFit/>
          </a:bodyPr>
          <a:lstStyle/>
          <a:p>
            <a:pPr indent="-609585" defTabSz="609585">
              <a:defRPr/>
            </a:pPr>
            <a:r>
              <a:rPr lang="en-US" sz="1333" i="1" baseline="30000" dirty="0">
                <a:solidFill>
                  <a:srgbClr val="0E262C"/>
                </a:solidFill>
                <a:latin typeface="Calibri"/>
              </a:rPr>
              <a:t>1</a:t>
            </a:r>
            <a:r>
              <a:rPr lang="en-US" sz="1333" i="1" dirty="0">
                <a:solidFill>
                  <a:srgbClr val="0E262C"/>
                </a:solidFill>
                <a:latin typeface="Calibri"/>
              </a:rPr>
              <a:t> Required the investigator to assign a NYHA Class at the Baseline physical exam</a:t>
            </a:r>
            <a:r>
              <a:rPr lang="en-US" sz="1333" i="1" dirty="0">
                <a:solidFill>
                  <a:srgbClr val="0E262C"/>
                </a:solidFill>
              </a:rPr>
              <a:t>. 58% of patients had an EF &lt;= 45%. </a:t>
            </a:r>
            <a:endParaRPr lang="en-US" sz="1333" i="1" dirty="0">
              <a:solidFill>
                <a:srgbClr val="0E262C"/>
              </a:solidFill>
              <a:latin typeface="Calibri"/>
            </a:endParaRPr>
          </a:p>
          <a:p>
            <a:pPr indent="-609585" defTabSz="609585">
              <a:defRPr/>
            </a:pPr>
            <a:r>
              <a:rPr lang="en-US" sz="1333" i="1" dirty="0">
                <a:solidFill>
                  <a:prstClr val="black"/>
                </a:solidFill>
                <a:latin typeface="Calibri"/>
              </a:rPr>
              <a:t>  </a:t>
            </a:r>
            <a:r>
              <a:rPr lang="en-US" sz="1333" i="1" dirty="0">
                <a:solidFill>
                  <a:srgbClr val="0E262C"/>
                </a:solidFill>
                <a:latin typeface="Calibri"/>
              </a:rPr>
              <a:t>Mean ± SD for continuous variables/Percent for categorical variables. All nominal p-values ≥ 0.075</a:t>
            </a:r>
          </a:p>
        </p:txBody>
      </p:sp>
      <p:sp>
        <p:nvSpPr>
          <p:cNvPr id="8" name="TextBox 7"/>
          <p:cNvSpPr txBox="1"/>
          <p:nvPr/>
        </p:nvSpPr>
        <p:spPr>
          <a:xfrm>
            <a:off x="573088" y="6051142"/>
            <a:ext cx="5119657" cy="246221"/>
          </a:xfrm>
          <a:prstGeom prst="rect">
            <a:avLst/>
          </a:prstGeom>
          <a:noFill/>
        </p:spPr>
        <p:txBody>
          <a:bodyPr wrap="square" rtlCol="0">
            <a:spAutoFit/>
          </a:bodyPr>
          <a:lstStyle/>
          <a:p>
            <a:r>
              <a:rPr lang="en-US" sz="1000" dirty="0"/>
              <a:t>Costanzo MR, et al.  The Lancet 2016;388:974-82</a:t>
            </a:r>
          </a:p>
        </p:txBody>
      </p:sp>
      <p:sp>
        <p:nvSpPr>
          <p:cNvPr id="9" name="Slide Number Placeholder 8">
            <a:extLst>
              <a:ext uri="{FF2B5EF4-FFF2-40B4-BE49-F238E27FC236}">
                <a16:creationId xmlns:a16="http://schemas.microsoft.com/office/drawing/2014/main" id="{54E9E13B-7470-C1DD-5F72-81A9FE375AE7}"/>
              </a:ext>
            </a:extLst>
          </p:cNvPr>
          <p:cNvSpPr>
            <a:spLocks noGrp="1"/>
          </p:cNvSpPr>
          <p:nvPr>
            <p:ph type="sldNum" sz="quarter" idx="12"/>
          </p:nvPr>
        </p:nvSpPr>
        <p:spPr/>
        <p:txBody>
          <a:bodyPr/>
          <a:lstStyle/>
          <a:p>
            <a:fld id="{21D51F98-DEF0-4E23-AE94-24E7CFC19B28}" type="slidenum">
              <a:rPr lang="en-US" smtClean="0"/>
              <a:t>49</a:t>
            </a:fld>
            <a:endParaRPr lang="en-US"/>
          </a:p>
        </p:txBody>
      </p:sp>
      <p:sp>
        <p:nvSpPr>
          <p:cNvPr id="11" name="Footer Placeholder 5">
            <a:extLst>
              <a:ext uri="{FF2B5EF4-FFF2-40B4-BE49-F238E27FC236}">
                <a16:creationId xmlns:a16="http://schemas.microsoft.com/office/drawing/2014/main" id="{356D61B0-17B5-A87B-596E-8D322F61822C}"/>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00151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C59B90-BAD6-8A2B-063D-19F1C54B90C5}"/>
              </a:ext>
            </a:extLst>
          </p:cNvPr>
          <p:cNvSpPr>
            <a:spLocks noGrp="1"/>
          </p:cNvSpPr>
          <p:nvPr>
            <p:ph type="sldNum" sz="quarter" idx="12"/>
          </p:nvPr>
        </p:nvSpPr>
        <p:spPr/>
        <p:txBody>
          <a:bodyPr/>
          <a:lstStyle/>
          <a:p>
            <a:fld id="{21D51F98-DEF0-4E23-AE94-24E7CFC19B28}" type="slidenum">
              <a:rPr lang="en-US" smtClean="0"/>
              <a:t>5</a:t>
            </a:fld>
            <a:endParaRPr lang="en-US" dirty="0"/>
          </a:p>
        </p:txBody>
      </p:sp>
      <p:sp>
        <p:nvSpPr>
          <p:cNvPr id="2" name="Title 1">
            <a:extLst>
              <a:ext uri="{FF2B5EF4-FFF2-40B4-BE49-F238E27FC236}">
                <a16:creationId xmlns:a16="http://schemas.microsoft.com/office/drawing/2014/main" id="{2AAE220A-BE14-415A-8DBC-6E71A1FAC24C}"/>
              </a:ext>
            </a:extLst>
          </p:cNvPr>
          <p:cNvSpPr>
            <a:spLocks noGrp="1"/>
          </p:cNvSpPr>
          <p:nvPr>
            <p:ph type="title" idx="4294967295"/>
          </p:nvPr>
        </p:nvSpPr>
        <p:spPr>
          <a:xfrm>
            <a:off x="498070" y="145927"/>
            <a:ext cx="10058400" cy="657225"/>
          </a:xfrm>
        </p:spPr>
        <p:txBody>
          <a:bodyPr>
            <a:normAutofit fontScale="90000"/>
          </a:bodyPr>
          <a:lstStyle/>
          <a:p>
            <a:r>
              <a:rPr lang="en-US" sz="3600" b="1" dirty="0">
                <a:solidFill>
                  <a:schemeClr val="accent2"/>
                </a:solidFill>
                <a:latin typeface="+mn-lt"/>
              </a:rPr>
              <a:t>Sleep Disordered Breathing and Days with Atrial Fibrillation</a:t>
            </a:r>
          </a:p>
        </p:txBody>
      </p:sp>
      <p:sp>
        <p:nvSpPr>
          <p:cNvPr id="8" name="Footer Placeholder 3">
            <a:extLst>
              <a:ext uri="{FF2B5EF4-FFF2-40B4-BE49-F238E27FC236}">
                <a16:creationId xmlns:a16="http://schemas.microsoft.com/office/drawing/2014/main" id="{B794DEB3-DFB8-6C5D-E5BD-CE6A6EF91DA5}"/>
              </a:ext>
            </a:extLst>
          </p:cNvPr>
          <p:cNvSpPr txBox="1">
            <a:spLocks/>
          </p:cNvSpPr>
          <p:nvPr/>
        </p:nvSpPr>
        <p:spPr>
          <a:xfrm>
            <a:off x="97169" y="6015042"/>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cap="none" dirty="0">
                <a:solidFill>
                  <a:schemeClr val="tx1"/>
                </a:solidFill>
              </a:rPr>
              <a:t>Linz, et al. Am Coll Card EP 2019;5:692–701 </a:t>
            </a:r>
          </a:p>
        </p:txBody>
      </p:sp>
      <p:pic>
        <p:nvPicPr>
          <p:cNvPr id="10" name="Picture 9">
            <a:extLst>
              <a:ext uri="{FF2B5EF4-FFF2-40B4-BE49-F238E27FC236}">
                <a16:creationId xmlns:a16="http://schemas.microsoft.com/office/drawing/2014/main" id="{9DD729A1-D44E-414E-FB7C-0B3F9063FB53}"/>
              </a:ext>
            </a:extLst>
          </p:cNvPr>
          <p:cNvPicPr>
            <a:picLocks noChangeAspect="1"/>
          </p:cNvPicPr>
          <p:nvPr/>
        </p:nvPicPr>
        <p:blipFill rotWithShape="1">
          <a:blip r:embed="rId2"/>
          <a:srcRect t="2435"/>
          <a:stretch/>
        </p:blipFill>
        <p:spPr>
          <a:xfrm>
            <a:off x="2428672" y="958787"/>
            <a:ext cx="7156963" cy="4558031"/>
          </a:xfrm>
          <a:prstGeom prst="rect">
            <a:avLst/>
          </a:prstGeom>
        </p:spPr>
      </p:pic>
      <p:sp>
        <p:nvSpPr>
          <p:cNvPr id="11" name="TextBox 10">
            <a:extLst>
              <a:ext uri="{FF2B5EF4-FFF2-40B4-BE49-F238E27FC236}">
                <a16:creationId xmlns:a16="http://schemas.microsoft.com/office/drawing/2014/main" id="{6B0B7682-6C49-7086-13CF-13632D2DA4EF}"/>
              </a:ext>
            </a:extLst>
          </p:cNvPr>
          <p:cNvSpPr txBox="1"/>
          <p:nvPr/>
        </p:nvSpPr>
        <p:spPr>
          <a:xfrm>
            <a:off x="2342332" y="5597441"/>
            <a:ext cx="7742701" cy="600164"/>
          </a:xfrm>
          <a:prstGeom prst="rect">
            <a:avLst/>
          </a:prstGeom>
          <a:noFill/>
        </p:spPr>
        <p:txBody>
          <a:bodyPr wrap="square" rtlCol="0">
            <a:spAutoFit/>
          </a:bodyPr>
          <a:lstStyle/>
          <a:p>
            <a:r>
              <a:rPr lang="en-US" sz="1100" dirty="0"/>
              <a:t>Percentage of days with at least &gt;5 min, &gt;1 h, and &gt;12 h of AF for each within-patient quartile (Q1 to 4) of SDB severity, assessed by nightly RDI. Pie chart black sections indicate days with at least &gt;5 min, &gt;1 h, and &gt;12 h of AF; yellow sections indicate days without at least &gt;5 min, &gt;1 h, and &gt;12 h of AF</a:t>
            </a:r>
          </a:p>
        </p:txBody>
      </p:sp>
      <p:sp>
        <p:nvSpPr>
          <p:cNvPr id="7" name="Footer Placeholder 5">
            <a:extLst>
              <a:ext uri="{FF2B5EF4-FFF2-40B4-BE49-F238E27FC236}">
                <a16:creationId xmlns:a16="http://schemas.microsoft.com/office/drawing/2014/main" id="{719F44B9-F2EE-6046-2726-5D07DDA4B13A}"/>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773405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95" y="5767805"/>
            <a:ext cx="7839351" cy="553998"/>
          </a:xfrm>
          <a:prstGeom prst="rect">
            <a:avLst/>
          </a:prstGeom>
          <a:noFill/>
        </p:spPr>
        <p:txBody>
          <a:bodyPr wrap="square" rtlCol="0">
            <a:spAutoFit/>
          </a:bodyPr>
          <a:lstStyle/>
          <a:p>
            <a:r>
              <a:rPr lang="en-US" sz="1000" dirty="0"/>
              <a:t>1. Costanzo MR, et al. Lancet. 2016; 388: 974–82.</a:t>
            </a:r>
          </a:p>
          <a:p>
            <a:r>
              <a:rPr lang="en-US" sz="1000" dirty="0"/>
              <a:t>2. 48% of the control group had a decrease in AHI.</a:t>
            </a:r>
          </a:p>
          <a:p>
            <a:r>
              <a:rPr lang="en-US" sz="1000" dirty="0"/>
              <a:t>3. Costanzo M, et al. Am J </a:t>
            </a:r>
            <a:r>
              <a:rPr lang="en-US" sz="1000" dirty="0" err="1"/>
              <a:t>Cardiol</a:t>
            </a:r>
            <a:r>
              <a:rPr lang="en-US" sz="1000" dirty="0"/>
              <a:t> 2018;121:1400-1408</a:t>
            </a:r>
          </a:p>
        </p:txBody>
      </p:sp>
      <p:graphicFrame>
        <p:nvGraphicFramePr>
          <p:cNvPr id="43" name="Object 42" hidden="1"/>
          <p:cNvGraphicFramePr>
            <a:graphicFrameLocks noChangeAspect="1"/>
          </p:cNvGraphicFramePr>
          <p:nvPr>
            <p:custDataLst>
              <p:tags r:id="rId1"/>
            </p:custDataLst>
          </p:nvPr>
        </p:nvGraphicFramePr>
        <p:xfrm>
          <a:off x="1525622" y="1622"/>
          <a:ext cx="1619" cy="1619"/>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3" name="Object 42" hidden="1"/>
                      <p:cNvPicPr/>
                      <p:nvPr/>
                    </p:nvPicPr>
                    <p:blipFill>
                      <a:blip r:embed="rId5"/>
                      <a:stretch>
                        <a:fillRect/>
                      </a:stretch>
                    </p:blipFill>
                    <p:spPr>
                      <a:xfrm>
                        <a:off x="1525622" y="1622"/>
                        <a:ext cx="1619" cy="1619"/>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400" b="1" dirty="0">
              <a:latin typeface="Calibri" panose="020F0502020204030204" pitchFamily="34" charset="0"/>
              <a:ea typeface="+mj-ea"/>
              <a:cs typeface="+mj-cs"/>
              <a:sym typeface="Calibri" panose="020F0502020204030204" pitchFamily="34" charset="0"/>
            </a:endParaRPr>
          </a:p>
        </p:txBody>
      </p:sp>
      <p:sp>
        <p:nvSpPr>
          <p:cNvPr id="24" name="Rectangle 23"/>
          <p:cNvSpPr/>
          <p:nvPr/>
        </p:nvSpPr>
        <p:spPr>
          <a:xfrm>
            <a:off x="2214931" y="824956"/>
            <a:ext cx="1470674" cy="480131"/>
          </a:xfrm>
          <a:prstGeom prst="rect">
            <a:avLst/>
          </a:prstGeom>
        </p:spPr>
        <p:txBody>
          <a:bodyPr wrap="square">
            <a:spAutoFit/>
          </a:bodyPr>
          <a:lstStyle/>
          <a:p>
            <a:pPr>
              <a:lnSpc>
                <a:spcPct val="90000"/>
              </a:lnSpc>
              <a:buClr>
                <a:srgbClr val="003F4C"/>
              </a:buClr>
            </a:pPr>
            <a:r>
              <a:rPr lang="en-US" sz="1400" dirty="0"/>
              <a:t>Improved from baseline</a:t>
            </a:r>
            <a:endParaRPr lang="en-US" sz="1400" dirty="0">
              <a:solidFill>
                <a:schemeClr val="bg1">
                  <a:lumMod val="50000"/>
                </a:schemeClr>
              </a:solidFill>
            </a:endParaRPr>
          </a:p>
        </p:txBody>
      </p:sp>
      <p:sp>
        <p:nvSpPr>
          <p:cNvPr id="23" name="Rectangle 22"/>
          <p:cNvSpPr/>
          <p:nvPr/>
        </p:nvSpPr>
        <p:spPr>
          <a:xfrm>
            <a:off x="297141" y="824956"/>
            <a:ext cx="11323730" cy="4819095"/>
          </a:xfrm>
          <a:prstGeom prst="rect">
            <a:avLst/>
          </a:prstGeom>
          <a:solidFill>
            <a:schemeClr val="bg1"/>
          </a:solidFill>
          <a:ln w="1905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2107361" y="957651"/>
            <a:ext cx="141567" cy="112509"/>
          </a:xfrm>
          <a:prstGeom prst="rect">
            <a:avLst/>
          </a:prstGeom>
          <a:solidFill>
            <a:srgbClr val="007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p:cNvSpPr/>
          <p:nvPr/>
        </p:nvSpPr>
        <p:spPr>
          <a:xfrm>
            <a:off x="5345065" y="888570"/>
            <a:ext cx="2328969" cy="340350"/>
          </a:xfrm>
          <a:prstGeom prst="rect">
            <a:avLst/>
          </a:prstGeom>
        </p:spPr>
        <p:txBody>
          <a:bodyPr wrap="square">
            <a:spAutoFit/>
          </a:bodyPr>
          <a:lstStyle/>
          <a:p>
            <a:pPr>
              <a:lnSpc>
                <a:spcPct val="105000"/>
              </a:lnSpc>
              <a:buClr>
                <a:srgbClr val="003F4C"/>
              </a:buClr>
            </a:pPr>
            <a:r>
              <a:rPr lang="en-US" sz="1600" dirty="0"/>
              <a:t>Worsened from baseline</a:t>
            </a:r>
            <a:endParaRPr lang="en-US" sz="1600" dirty="0">
              <a:solidFill>
                <a:schemeClr val="bg1">
                  <a:lumMod val="50000"/>
                </a:schemeClr>
              </a:solidFill>
            </a:endParaRPr>
          </a:p>
        </p:txBody>
      </p:sp>
      <p:sp>
        <p:nvSpPr>
          <p:cNvPr id="27" name="Rectangle 26"/>
          <p:cNvSpPr/>
          <p:nvPr/>
        </p:nvSpPr>
        <p:spPr>
          <a:xfrm>
            <a:off x="5255886" y="957651"/>
            <a:ext cx="141567" cy="112509"/>
          </a:xfrm>
          <a:prstGeom prst="rect">
            <a:avLst/>
          </a:prstGeom>
          <a:solidFill>
            <a:srgbClr val="7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idx="4294967295"/>
          </p:nvPr>
        </p:nvSpPr>
        <p:spPr>
          <a:xfrm>
            <a:off x="297141" y="133769"/>
            <a:ext cx="11401134" cy="73571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2800" b="1" dirty="0">
                <a:solidFill>
                  <a:schemeClr val="accent2"/>
                </a:solidFill>
                <a:latin typeface="+mn-lt"/>
              </a:rPr>
              <a:t>The majority of treated patients demonstrated a decrease in AHI at 6 months and 12 months</a:t>
            </a:r>
            <a:endParaRPr lang="en-US" sz="2800" b="1" baseline="30000" dirty="0">
              <a:solidFill>
                <a:schemeClr val="accent2"/>
              </a:solidFill>
              <a:latin typeface="+mn-lt"/>
            </a:endParaRPr>
          </a:p>
        </p:txBody>
      </p:sp>
      <p:sp>
        <p:nvSpPr>
          <p:cNvPr id="46" name="TextBox 45"/>
          <p:cNvSpPr txBox="1">
            <a:spLocks/>
          </p:cNvSpPr>
          <p:nvPr/>
        </p:nvSpPr>
        <p:spPr>
          <a:xfrm>
            <a:off x="8174578" y="1337483"/>
            <a:ext cx="3224803" cy="138499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accent2"/>
                </a:solidFill>
              </a:rPr>
              <a:t>88% of patients </a:t>
            </a:r>
            <a:r>
              <a:rPr lang="en-US" dirty="0">
                <a:solidFill>
                  <a:schemeClr val="accent2"/>
                </a:solidFill>
              </a:rPr>
              <a:t>demonstrated a decrease in the number of apnea and hypopnea events per hour with the </a:t>
            </a:r>
            <a:r>
              <a:rPr lang="en-US" b="1" dirty="0">
                <a:solidFill>
                  <a:schemeClr val="accent2"/>
                </a:solidFill>
              </a:rPr>
              <a:t>rem</a:t>
            </a:r>
            <a:r>
              <a:rPr lang="en-US" dirty="0">
                <a:solidFill>
                  <a:schemeClr val="accent2"/>
                </a:solidFill>
              </a:rPr>
              <a:t>edē System</a:t>
            </a:r>
            <a:r>
              <a:rPr lang="en-US" sz="1400" dirty="0">
                <a:solidFill>
                  <a:schemeClr val="accent2"/>
                </a:solidFill>
              </a:rPr>
              <a:t> </a:t>
            </a:r>
            <a:r>
              <a:rPr lang="en-US" dirty="0">
                <a:solidFill>
                  <a:schemeClr val="accent2"/>
                </a:solidFill>
              </a:rPr>
              <a:t>at 6 months</a:t>
            </a:r>
            <a:r>
              <a:rPr lang="en-US" baseline="30000" dirty="0">
                <a:solidFill>
                  <a:schemeClr val="accent2"/>
                </a:solidFill>
              </a:rPr>
              <a:t>1,2</a:t>
            </a:r>
            <a:endParaRPr lang="en-US" sz="1400" baseline="30000" dirty="0">
              <a:solidFill>
                <a:schemeClr val="accent2"/>
              </a:solidFill>
            </a:endParaRPr>
          </a:p>
        </p:txBody>
      </p:sp>
      <p:sp>
        <p:nvSpPr>
          <p:cNvPr id="15" name="TextBox 14"/>
          <p:cNvSpPr txBox="1">
            <a:spLocks/>
          </p:cNvSpPr>
          <p:nvPr/>
        </p:nvSpPr>
        <p:spPr>
          <a:xfrm>
            <a:off x="8174578" y="3600306"/>
            <a:ext cx="3249435" cy="138499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accent2"/>
                </a:solidFill>
              </a:rPr>
              <a:t>91% of patients </a:t>
            </a:r>
            <a:r>
              <a:rPr lang="en-US" dirty="0">
                <a:solidFill>
                  <a:schemeClr val="accent2"/>
                </a:solidFill>
              </a:rPr>
              <a:t>demonstrated a decrease in the number of apnea and hypopnea events per hour with the </a:t>
            </a:r>
            <a:r>
              <a:rPr lang="en-US" b="1" dirty="0">
                <a:solidFill>
                  <a:schemeClr val="accent2"/>
                </a:solidFill>
              </a:rPr>
              <a:t>rem</a:t>
            </a:r>
            <a:r>
              <a:rPr lang="en-US" dirty="0">
                <a:solidFill>
                  <a:schemeClr val="accent2"/>
                </a:solidFill>
              </a:rPr>
              <a:t>edē System</a:t>
            </a:r>
            <a:r>
              <a:rPr lang="en-US" sz="1400" dirty="0">
                <a:solidFill>
                  <a:schemeClr val="accent2"/>
                </a:solidFill>
              </a:rPr>
              <a:t> </a:t>
            </a:r>
            <a:r>
              <a:rPr lang="en-US" dirty="0">
                <a:solidFill>
                  <a:schemeClr val="accent2"/>
                </a:solidFill>
              </a:rPr>
              <a:t>at 12 months</a:t>
            </a:r>
            <a:r>
              <a:rPr lang="en-US" baseline="30000" dirty="0">
                <a:solidFill>
                  <a:schemeClr val="accent2"/>
                </a:solidFill>
              </a:rPr>
              <a:t>3</a:t>
            </a:r>
          </a:p>
        </p:txBody>
      </p:sp>
      <p:pic>
        <p:nvPicPr>
          <p:cNvPr id="19" name="Picture 18"/>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38071" y="3377919"/>
            <a:ext cx="7736507" cy="2066860"/>
          </a:xfrm>
          <a:prstGeom prst="rect">
            <a:avLst/>
          </a:prstGeom>
        </p:spPr>
      </p:pic>
      <p:pic>
        <p:nvPicPr>
          <p:cNvPr id="4" name="Picture 3"/>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38071" y="1225709"/>
            <a:ext cx="7740464" cy="1993770"/>
          </a:xfrm>
          <a:prstGeom prst="rect">
            <a:avLst/>
          </a:prstGeom>
        </p:spPr>
      </p:pic>
      <p:sp>
        <p:nvSpPr>
          <p:cNvPr id="30" name="Rectangle 29"/>
          <p:cNvSpPr/>
          <p:nvPr/>
        </p:nvSpPr>
        <p:spPr>
          <a:xfrm>
            <a:off x="2263091" y="883831"/>
            <a:ext cx="2514886" cy="313932"/>
          </a:xfrm>
          <a:prstGeom prst="rect">
            <a:avLst/>
          </a:prstGeom>
        </p:spPr>
        <p:txBody>
          <a:bodyPr wrap="square">
            <a:spAutoFit/>
          </a:bodyPr>
          <a:lstStyle/>
          <a:p>
            <a:pPr>
              <a:lnSpc>
                <a:spcPct val="90000"/>
              </a:lnSpc>
              <a:buClr>
                <a:srgbClr val="003F4C"/>
              </a:buClr>
            </a:pPr>
            <a:r>
              <a:rPr lang="en-US" sz="1600" dirty="0"/>
              <a:t>Improved from baseline</a:t>
            </a:r>
            <a:endParaRPr lang="en-US" sz="1600" dirty="0">
              <a:solidFill>
                <a:schemeClr val="bg1">
                  <a:lumMod val="50000"/>
                </a:schemeClr>
              </a:solidFill>
            </a:endParaRPr>
          </a:p>
        </p:txBody>
      </p:sp>
      <p:sp>
        <p:nvSpPr>
          <p:cNvPr id="6" name="Slide Number Placeholder 5">
            <a:extLst>
              <a:ext uri="{FF2B5EF4-FFF2-40B4-BE49-F238E27FC236}">
                <a16:creationId xmlns:a16="http://schemas.microsoft.com/office/drawing/2014/main" id="{1157A7E7-1122-45B4-B3C4-AB36D16534E4}"/>
              </a:ext>
            </a:extLst>
          </p:cNvPr>
          <p:cNvSpPr>
            <a:spLocks noGrp="1"/>
          </p:cNvSpPr>
          <p:nvPr>
            <p:ph type="sldNum" sz="quarter" idx="12"/>
          </p:nvPr>
        </p:nvSpPr>
        <p:spPr>
          <a:xfrm>
            <a:off x="10287136" y="6465570"/>
            <a:ext cx="1262090" cy="320261"/>
          </a:xfrm>
        </p:spPr>
        <p:txBody>
          <a:bodyPr/>
          <a:lstStyle/>
          <a:p>
            <a:fld id="{21D51F98-DEF0-4E23-AE94-24E7CFC19B28}" type="slidenum">
              <a:rPr lang="en-US" smtClean="0"/>
              <a:t>50</a:t>
            </a:fld>
            <a:endParaRPr lang="en-US"/>
          </a:p>
        </p:txBody>
      </p:sp>
      <p:sp>
        <p:nvSpPr>
          <p:cNvPr id="8" name="Footer Placeholder 5">
            <a:extLst>
              <a:ext uri="{FF2B5EF4-FFF2-40B4-BE49-F238E27FC236}">
                <a16:creationId xmlns:a16="http://schemas.microsoft.com/office/drawing/2014/main" id="{E5089EFC-3AF7-C1CE-0BED-BB4E51C1C668}"/>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4098762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453115" y="2082675"/>
            <a:ext cx="4887543" cy="397929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aphicFrame>
        <p:nvGraphicFramePr>
          <p:cNvPr id="21" name="Content Placeholder 5"/>
          <p:cNvGraphicFramePr>
            <a:graphicFrameLocks/>
          </p:cNvGraphicFramePr>
          <p:nvPr/>
        </p:nvGraphicFramePr>
        <p:xfrm>
          <a:off x="6561075" y="2717783"/>
          <a:ext cx="4844802" cy="2984752"/>
        </p:xfrm>
        <a:graphic>
          <a:graphicData uri="http://schemas.openxmlformats.org/drawingml/2006/chart">
            <c:chart xmlns:c="http://schemas.openxmlformats.org/drawingml/2006/chart" xmlns:r="http://schemas.openxmlformats.org/officeDocument/2006/relationships" r:id="rId2"/>
          </a:graphicData>
        </a:graphic>
      </p:graphicFrame>
      <p:sp>
        <p:nvSpPr>
          <p:cNvPr id="38" name="Rectangle 37"/>
          <p:cNvSpPr/>
          <p:nvPr/>
        </p:nvSpPr>
        <p:spPr>
          <a:xfrm rot="16200000">
            <a:off x="5911585" y="3010554"/>
            <a:ext cx="1401608" cy="318549"/>
          </a:xfrm>
          <a:prstGeom prst="rect">
            <a:avLst/>
          </a:prstGeom>
          <a:noFill/>
        </p:spPr>
        <p:txBody>
          <a:bodyPr wrap="square">
            <a:spAutoFit/>
          </a:bodyPr>
          <a:lstStyle/>
          <a:p>
            <a:pPr>
              <a:lnSpc>
                <a:spcPct val="105000"/>
              </a:lnSpc>
              <a:buClr>
                <a:srgbClr val="003F4C"/>
              </a:buClr>
            </a:pPr>
            <a:r>
              <a:rPr lang="en-US" sz="1400" dirty="0"/>
              <a:t>Improved</a:t>
            </a:r>
            <a:endParaRPr lang="en-US" sz="1400" dirty="0">
              <a:solidFill>
                <a:schemeClr val="bg1">
                  <a:lumMod val="50000"/>
                </a:schemeClr>
              </a:solidFill>
            </a:endParaRPr>
          </a:p>
        </p:txBody>
      </p:sp>
      <p:sp>
        <p:nvSpPr>
          <p:cNvPr id="39" name="Rectangle 38"/>
          <p:cNvSpPr/>
          <p:nvPr/>
        </p:nvSpPr>
        <p:spPr>
          <a:xfrm rot="16200000">
            <a:off x="5785118" y="4432495"/>
            <a:ext cx="1666631" cy="307777"/>
          </a:xfrm>
          <a:prstGeom prst="rect">
            <a:avLst/>
          </a:prstGeom>
          <a:noFill/>
        </p:spPr>
        <p:txBody>
          <a:bodyPr wrap="square">
            <a:spAutoFit/>
          </a:bodyPr>
          <a:lstStyle/>
          <a:p>
            <a:pPr algn="ctr">
              <a:buClr>
                <a:srgbClr val="003F4C"/>
              </a:buClr>
            </a:pPr>
            <a:r>
              <a:rPr lang="en-US" sz="1400" dirty="0"/>
              <a:t>No change/worse</a:t>
            </a:r>
            <a:endParaRPr lang="en-US" sz="1400" dirty="0">
              <a:solidFill>
                <a:schemeClr val="bg1">
                  <a:lumMod val="50000"/>
                </a:schemeClr>
              </a:solidFill>
            </a:endParaRPr>
          </a:p>
        </p:txBody>
      </p:sp>
      <p:cxnSp>
        <p:nvCxnSpPr>
          <p:cNvPr id="40" name="Straight Connector 39"/>
          <p:cNvCxnSpPr/>
          <p:nvPr/>
        </p:nvCxnSpPr>
        <p:spPr>
          <a:xfrm flipV="1">
            <a:off x="6746394" y="3098154"/>
            <a:ext cx="2719" cy="754380"/>
          </a:xfrm>
          <a:prstGeom prst="line">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48246" y="3832221"/>
            <a:ext cx="0" cy="960120"/>
          </a:xfrm>
          <a:prstGeom prst="line">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691654" y="2152813"/>
            <a:ext cx="2993316" cy="286232"/>
          </a:xfrm>
          <a:prstGeom prst="rect">
            <a:avLst/>
          </a:prstGeom>
        </p:spPr>
        <p:txBody>
          <a:bodyPr wrap="square">
            <a:spAutoFit/>
          </a:bodyPr>
          <a:lstStyle/>
          <a:p>
            <a:pPr>
              <a:lnSpc>
                <a:spcPct val="90000"/>
              </a:lnSpc>
              <a:buClr>
                <a:srgbClr val="003F4C"/>
              </a:buClr>
            </a:pPr>
            <a:r>
              <a:rPr lang="en-US" sz="1400" dirty="0"/>
              <a:t>Marked or moderate improvement</a:t>
            </a:r>
            <a:endParaRPr lang="en-US" sz="1400" dirty="0">
              <a:solidFill>
                <a:schemeClr val="bg1">
                  <a:lumMod val="50000"/>
                </a:schemeClr>
              </a:solidFill>
            </a:endParaRPr>
          </a:p>
        </p:txBody>
      </p:sp>
      <p:sp>
        <p:nvSpPr>
          <p:cNvPr id="44" name="Rectangle 43"/>
          <p:cNvSpPr/>
          <p:nvPr/>
        </p:nvSpPr>
        <p:spPr>
          <a:xfrm>
            <a:off x="6691655" y="2458748"/>
            <a:ext cx="1724223" cy="318549"/>
          </a:xfrm>
          <a:prstGeom prst="rect">
            <a:avLst/>
          </a:prstGeom>
        </p:spPr>
        <p:txBody>
          <a:bodyPr wrap="square">
            <a:spAutoFit/>
          </a:bodyPr>
          <a:lstStyle/>
          <a:p>
            <a:pPr>
              <a:lnSpc>
                <a:spcPct val="105000"/>
              </a:lnSpc>
              <a:buClr>
                <a:srgbClr val="003F4C"/>
              </a:buClr>
            </a:pPr>
            <a:r>
              <a:rPr lang="en-US" sz="1400" dirty="0"/>
              <a:t>Mild improvement</a:t>
            </a:r>
            <a:endParaRPr lang="en-US" sz="1400" dirty="0">
              <a:solidFill>
                <a:schemeClr val="bg1">
                  <a:lumMod val="50000"/>
                </a:schemeClr>
              </a:solidFill>
            </a:endParaRPr>
          </a:p>
        </p:txBody>
      </p:sp>
      <p:sp>
        <p:nvSpPr>
          <p:cNvPr id="45" name="Rectangle 44"/>
          <p:cNvSpPr/>
          <p:nvPr/>
        </p:nvSpPr>
        <p:spPr>
          <a:xfrm>
            <a:off x="6593493" y="2247452"/>
            <a:ext cx="110376" cy="96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Rectangle 45"/>
          <p:cNvSpPr/>
          <p:nvPr/>
        </p:nvSpPr>
        <p:spPr>
          <a:xfrm>
            <a:off x="9608043" y="2113826"/>
            <a:ext cx="1440634" cy="318549"/>
          </a:xfrm>
          <a:prstGeom prst="rect">
            <a:avLst/>
          </a:prstGeom>
        </p:spPr>
        <p:txBody>
          <a:bodyPr wrap="square">
            <a:spAutoFit/>
          </a:bodyPr>
          <a:lstStyle/>
          <a:p>
            <a:pPr>
              <a:lnSpc>
                <a:spcPct val="105000"/>
              </a:lnSpc>
              <a:buClr>
                <a:srgbClr val="003F4C"/>
              </a:buClr>
            </a:pPr>
            <a:r>
              <a:rPr lang="en-US" sz="1400" dirty="0"/>
              <a:t>No change</a:t>
            </a:r>
            <a:endParaRPr lang="en-US" sz="1400" dirty="0">
              <a:solidFill>
                <a:schemeClr val="bg1">
                  <a:lumMod val="50000"/>
                </a:schemeClr>
              </a:solidFill>
            </a:endParaRPr>
          </a:p>
        </p:txBody>
      </p:sp>
      <p:sp>
        <p:nvSpPr>
          <p:cNvPr id="47" name="Rectangle 46"/>
          <p:cNvSpPr/>
          <p:nvPr/>
        </p:nvSpPr>
        <p:spPr>
          <a:xfrm>
            <a:off x="9608043" y="2439320"/>
            <a:ext cx="1440634" cy="318549"/>
          </a:xfrm>
          <a:prstGeom prst="rect">
            <a:avLst/>
          </a:prstGeom>
        </p:spPr>
        <p:txBody>
          <a:bodyPr wrap="square">
            <a:spAutoFit/>
          </a:bodyPr>
          <a:lstStyle/>
          <a:p>
            <a:pPr>
              <a:lnSpc>
                <a:spcPct val="105000"/>
              </a:lnSpc>
              <a:buClr>
                <a:srgbClr val="003F4C"/>
              </a:buClr>
            </a:pPr>
            <a:r>
              <a:rPr lang="en-US" sz="1400" dirty="0"/>
              <a:t>Worsened</a:t>
            </a:r>
            <a:endParaRPr lang="en-US" sz="1400" dirty="0">
              <a:solidFill>
                <a:schemeClr val="bg1">
                  <a:lumMod val="50000"/>
                </a:schemeClr>
              </a:solidFill>
            </a:endParaRPr>
          </a:p>
        </p:txBody>
      </p:sp>
      <p:sp>
        <p:nvSpPr>
          <p:cNvPr id="48" name="Rectangle 47"/>
          <p:cNvSpPr/>
          <p:nvPr/>
        </p:nvSpPr>
        <p:spPr>
          <a:xfrm>
            <a:off x="6593493" y="2565889"/>
            <a:ext cx="110376" cy="962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p:cNvSpPr/>
          <p:nvPr/>
        </p:nvSpPr>
        <p:spPr>
          <a:xfrm>
            <a:off x="9473000" y="2224592"/>
            <a:ext cx="110376" cy="96203"/>
          </a:xfrm>
          <a:prstGeom prst="rect">
            <a:avLst/>
          </a:prstGeom>
          <a:solidFill>
            <a:srgbClr val="B1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Rectangle 49"/>
          <p:cNvSpPr/>
          <p:nvPr/>
        </p:nvSpPr>
        <p:spPr>
          <a:xfrm>
            <a:off x="9473000" y="2543029"/>
            <a:ext cx="110376" cy="96203"/>
          </a:xfrm>
          <a:prstGeom prst="rect">
            <a:avLst/>
          </a:prstGeom>
          <a:solidFill>
            <a:srgbClr val="636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itle 3"/>
          <p:cNvSpPr>
            <a:spLocks noGrp="1"/>
          </p:cNvSpPr>
          <p:nvPr>
            <p:ph type="title" idx="4294967295"/>
          </p:nvPr>
        </p:nvSpPr>
        <p:spPr>
          <a:xfrm>
            <a:off x="368300" y="270818"/>
            <a:ext cx="11455400" cy="828675"/>
          </a:xfrm>
        </p:spPr>
        <p:txBody>
          <a:bodyPr>
            <a:noAutofit/>
          </a:bodyPr>
          <a:lstStyle/>
          <a:p>
            <a:r>
              <a:rPr lang="en-US" sz="3200" b="1" dirty="0">
                <a:solidFill>
                  <a:schemeClr val="accent2"/>
                </a:solidFill>
                <a:latin typeface="+mn-lt"/>
              </a:rPr>
              <a:t>Post hoc analysis of the heart failure cohort </a:t>
            </a:r>
            <a:br>
              <a:rPr lang="en-US" sz="3200" b="1" dirty="0">
                <a:solidFill>
                  <a:schemeClr val="accent2"/>
                </a:solidFill>
                <a:latin typeface="+mn-lt"/>
              </a:rPr>
            </a:br>
            <a:r>
              <a:rPr lang="en-US" sz="3200" b="1" dirty="0">
                <a:solidFill>
                  <a:schemeClr val="accent2"/>
                </a:solidFill>
                <a:latin typeface="+mn-lt"/>
              </a:rPr>
              <a:t>demonstrated similar benefit in sleep and quality of life</a:t>
            </a:r>
          </a:p>
        </p:txBody>
      </p:sp>
      <p:sp>
        <p:nvSpPr>
          <p:cNvPr id="6" name="Content Placeholder 9"/>
          <p:cNvSpPr txBox="1">
            <a:spLocks/>
          </p:cNvSpPr>
          <p:nvPr/>
        </p:nvSpPr>
        <p:spPr>
          <a:xfrm>
            <a:off x="276422" y="1327177"/>
            <a:ext cx="5873889" cy="39792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Post-hoc analysis showed improvements from baseline at 12 months</a:t>
            </a:r>
            <a:r>
              <a:rPr lang="en-US" sz="1600" baseline="30000" dirty="0"/>
              <a:t>1</a:t>
            </a:r>
          </a:p>
          <a:p>
            <a:pPr marL="463550" lvl="1">
              <a:buClr>
                <a:srgbClr val="003F4C"/>
              </a:buClr>
            </a:pPr>
            <a:r>
              <a:rPr lang="en-US" sz="1600" b="1" dirty="0"/>
              <a:t>Sleep metrics   </a:t>
            </a:r>
            <a:r>
              <a:rPr lang="en-US" sz="1600" dirty="0"/>
              <a:t>(All p= or &lt; 0.001)</a:t>
            </a:r>
          </a:p>
          <a:p>
            <a:pPr marL="682625" lvl="2">
              <a:buClr>
                <a:srgbClr val="003F4C"/>
              </a:buClr>
            </a:pPr>
            <a:r>
              <a:rPr lang="en-US" sz="1600" dirty="0"/>
              <a:t>Apnea Hypopnea Index (AHI)</a:t>
            </a:r>
          </a:p>
          <a:p>
            <a:pPr marL="682625" lvl="2">
              <a:buClr>
                <a:srgbClr val="003F4C"/>
              </a:buClr>
            </a:pPr>
            <a:r>
              <a:rPr lang="en-US" sz="1600" dirty="0"/>
              <a:t>Central Apnea Index (CAI)</a:t>
            </a:r>
          </a:p>
          <a:p>
            <a:pPr marL="682625" lvl="2">
              <a:buClr>
                <a:srgbClr val="003F4C"/>
              </a:buClr>
            </a:pPr>
            <a:r>
              <a:rPr lang="en-US" sz="1600" dirty="0"/>
              <a:t>Oxygen Desaturation Index (ODI)</a:t>
            </a:r>
          </a:p>
          <a:p>
            <a:pPr marL="682625" lvl="2">
              <a:buClr>
                <a:srgbClr val="003F4C"/>
              </a:buClr>
            </a:pPr>
            <a:r>
              <a:rPr lang="en-US" sz="1600" dirty="0"/>
              <a:t>Arousal Index </a:t>
            </a:r>
          </a:p>
          <a:p>
            <a:pPr marL="682625" lvl="2">
              <a:buClr>
                <a:srgbClr val="003F4C"/>
              </a:buClr>
            </a:pPr>
            <a:r>
              <a:rPr lang="en-US" sz="1600" dirty="0"/>
              <a:t>% of sleep in REM</a:t>
            </a:r>
          </a:p>
          <a:p>
            <a:pPr marL="682625" lvl="2">
              <a:buClr>
                <a:srgbClr val="003F4C"/>
              </a:buClr>
            </a:pPr>
            <a:r>
              <a:rPr lang="en-US" sz="1600" dirty="0"/>
              <a:t>ODI4 (events/hour)</a:t>
            </a:r>
          </a:p>
          <a:p>
            <a:pPr marL="682625" lvl="2">
              <a:buClr>
                <a:srgbClr val="003F4C"/>
              </a:buClr>
            </a:pPr>
            <a:r>
              <a:rPr lang="en-US" sz="1600" dirty="0"/>
              <a:t>% of sleep with O2 saturation &lt; 90%</a:t>
            </a:r>
          </a:p>
          <a:p>
            <a:pPr marL="463550" lvl="1">
              <a:spcBef>
                <a:spcPts val="1125"/>
              </a:spcBef>
              <a:buClr>
                <a:srgbClr val="003F4C"/>
              </a:buClr>
            </a:pPr>
            <a:r>
              <a:rPr lang="en-US" sz="1600" b="1" dirty="0"/>
              <a:t>Epworth Sleepiness Scale</a:t>
            </a:r>
            <a:r>
              <a:rPr lang="en-US" sz="1600" dirty="0"/>
              <a:t> </a:t>
            </a:r>
          </a:p>
          <a:p>
            <a:pPr marL="914400" lvl="2">
              <a:buClr>
                <a:srgbClr val="003F4C"/>
              </a:buClr>
            </a:pPr>
            <a:r>
              <a:rPr lang="en-US" sz="1600" dirty="0"/>
              <a:t>3.1 ± 4.7 point improvement from baseline </a:t>
            </a:r>
            <a:r>
              <a:rPr lang="en-US" sz="1600" i="1" dirty="0"/>
              <a:t>(p&lt;0.001)</a:t>
            </a:r>
          </a:p>
          <a:p>
            <a:pPr marL="463550" lvl="1">
              <a:spcBef>
                <a:spcPts val="1125"/>
              </a:spcBef>
              <a:buClr>
                <a:srgbClr val="003F4C"/>
              </a:buClr>
            </a:pPr>
            <a:r>
              <a:rPr lang="en-US" sz="1600" b="1" dirty="0"/>
              <a:t>Minnesota Living with Heart Failure</a:t>
            </a:r>
          </a:p>
          <a:p>
            <a:pPr marL="914400" lvl="2">
              <a:buClr>
                <a:srgbClr val="003F4C"/>
              </a:buClr>
            </a:pPr>
            <a:r>
              <a:rPr lang="en-US" sz="1600" dirty="0"/>
              <a:t>6.8 ± 20.0 point improvement from baseline </a:t>
            </a:r>
            <a:r>
              <a:rPr lang="en-US" sz="1600" i="1" dirty="0"/>
              <a:t>(p=0.005)</a:t>
            </a:r>
            <a:endParaRPr lang="en-US" sz="1600" dirty="0"/>
          </a:p>
          <a:p>
            <a:pPr algn="ctr">
              <a:buClr>
                <a:srgbClr val="003F4C"/>
              </a:buClr>
            </a:pPr>
            <a:endParaRPr lang="en-US" sz="1600" i="1" dirty="0">
              <a:solidFill>
                <a:schemeClr val="accent5">
                  <a:lumMod val="50000"/>
                </a:schemeClr>
              </a:solidFill>
            </a:endParaRPr>
          </a:p>
        </p:txBody>
      </p:sp>
      <p:sp>
        <p:nvSpPr>
          <p:cNvPr id="16" name="TextBox 15"/>
          <p:cNvSpPr txBox="1"/>
          <p:nvPr/>
        </p:nvSpPr>
        <p:spPr>
          <a:xfrm>
            <a:off x="276422" y="5930780"/>
            <a:ext cx="4851504" cy="369332"/>
          </a:xfrm>
          <a:prstGeom prst="rect">
            <a:avLst/>
          </a:prstGeom>
          <a:noFill/>
        </p:spPr>
        <p:txBody>
          <a:bodyPr wrap="square" rtlCol="0">
            <a:spAutoFit/>
          </a:bodyPr>
          <a:lstStyle/>
          <a:p>
            <a:pPr>
              <a:lnSpc>
                <a:spcPct val="90000"/>
              </a:lnSpc>
            </a:pPr>
            <a:r>
              <a:rPr lang="en-US" sz="1000" dirty="0">
                <a:solidFill>
                  <a:srgbClr val="000000"/>
                </a:solidFill>
              </a:rPr>
              <a:t>1 </a:t>
            </a:r>
            <a:r>
              <a:rPr lang="en-US" sz="1000" dirty="0" err="1">
                <a:solidFill>
                  <a:srgbClr val="000000"/>
                </a:solidFill>
              </a:rPr>
              <a:t>Constanzo</a:t>
            </a:r>
            <a:r>
              <a:rPr lang="en-US" sz="1000" dirty="0">
                <a:solidFill>
                  <a:srgbClr val="000000"/>
                </a:solidFill>
              </a:rPr>
              <a:t> et al., Eur J Heart Fail 2018; 1746-1754.</a:t>
            </a:r>
          </a:p>
          <a:p>
            <a:pPr>
              <a:lnSpc>
                <a:spcPct val="90000"/>
              </a:lnSpc>
            </a:pPr>
            <a:r>
              <a:rPr lang="en-US" sz="1000" dirty="0">
                <a:solidFill>
                  <a:srgbClr val="000000"/>
                </a:solidFill>
              </a:rPr>
              <a:t>2 </a:t>
            </a:r>
            <a:r>
              <a:rPr lang="en-US" sz="1000" dirty="0"/>
              <a:t>Goldberg et al.,  J Cardiac Fail 2017;23:S15</a:t>
            </a:r>
          </a:p>
        </p:txBody>
      </p:sp>
      <p:sp>
        <p:nvSpPr>
          <p:cNvPr id="19" name="TextBox 18"/>
          <p:cNvSpPr txBox="1"/>
          <p:nvPr/>
        </p:nvSpPr>
        <p:spPr>
          <a:xfrm>
            <a:off x="6259743" y="1718170"/>
            <a:ext cx="2911601" cy="369332"/>
          </a:xfrm>
          <a:prstGeom prst="rect">
            <a:avLst/>
          </a:prstGeom>
          <a:noFill/>
        </p:spPr>
        <p:txBody>
          <a:bodyPr wrap="square" rtlCol="0">
            <a:spAutoFit/>
          </a:bodyPr>
          <a:lstStyle/>
          <a:p>
            <a:pPr algn="ctr"/>
            <a:r>
              <a:rPr lang="en-US" b="1" dirty="0"/>
              <a:t>Patient Global Assessment</a:t>
            </a:r>
            <a:endParaRPr lang="en-US" b="1" baseline="30000" dirty="0"/>
          </a:p>
        </p:txBody>
      </p:sp>
      <p:sp>
        <p:nvSpPr>
          <p:cNvPr id="35" name="Rectangle 34"/>
          <p:cNvSpPr/>
          <p:nvPr/>
        </p:nvSpPr>
        <p:spPr>
          <a:xfrm>
            <a:off x="6154296" y="5791881"/>
            <a:ext cx="2514489" cy="237757"/>
          </a:xfrm>
          <a:prstGeom prst="rect">
            <a:avLst/>
          </a:prstGeom>
        </p:spPr>
        <p:txBody>
          <a:bodyPr wrap="square">
            <a:spAutoFit/>
          </a:bodyPr>
          <a:lstStyle/>
          <a:p>
            <a:pPr algn="ctr">
              <a:lnSpc>
                <a:spcPct val="90000"/>
              </a:lnSpc>
              <a:buClr>
                <a:srgbClr val="003F4C"/>
              </a:buClr>
            </a:pPr>
            <a:r>
              <a:rPr lang="en-US" sz="1050" dirty="0"/>
              <a:t>Per protocol </a:t>
            </a:r>
            <a:r>
              <a:rPr lang="en-US" sz="1000" dirty="0"/>
              <a:t>with</a:t>
            </a:r>
            <a:r>
              <a:rPr lang="en-US" sz="1050" dirty="0"/>
              <a:t> heart failure</a:t>
            </a:r>
          </a:p>
        </p:txBody>
      </p:sp>
      <p:cxnSp>
        <p:nvCxnSpPr>
          <p:cNvPr id="42" name="Straight Connector 41"/>
          <p:cNvCxnSpPr>
            <a:cxnSpLocks/>
          </p:cNvCxnSpPr>
          <p:nvPr/>
        </p:nvCxnSpPr>
        <p:spPr>
          <a:xfrm>
            <a:off x="6746394" y="3832221"/>
            <a:ext cx="443452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Content Placeholder 9"/>
          <p:cNvSpPr txBox="1">
            <a:spLocks/>
          </p:cNvSpPr>
          <p:nvPr/>
        </p:nvSpPr>
        <p:spPr>
          <a:xfrm>
            <a:off x="6387896" y="1288241"/>
            <a:ext cx="5873889" cy="33944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Similar results in quality of life improvements in heart failure cohort as broader patient population</a:t>
            </a:r>
            <a:r>
              <a:rPr lang="en-US" sz="1600" baseline="30000" dirty="0"/>
              <a:t>2</a:t>
            </a:r>
          </a:p>
          <a:p>
            <a:pPr marL="0" indent="0">
              <a:buNone/>
            </a:pPr>
            <a:endParaRPr lang="en-US" sz="1600" baseline="30000" dirty="0"/>
          </a:p>
        </p:txBody>
      </p:sp>
      <p:sp>
        <p:nvSpPr>
          <p:cNvPr id="3" name="Slide Number Placeholder 2">
            <a:extLst>
              <a:ext uri="{FF2B5EF4-FFF2-40B4-BE49-F238E27FC236}">
                <a16:creationId xmlns:a16="http://schemas.microsoft.com/office/drawing/2014/main" id="{783F2B19-8342-A669-5F4A-BCF60B59BB2D}"/>
              </a:ext>
            </a:extLst>
          </p:cNvPr>
          <p:cNvSpPr>
            <a:spLocks noGrp="1"/>
          </p:cNvSpPr>
          <p:nvPr>
            <p:ph type="sldNum" sz="quarter" idx="12"/>
          </p:nvPr>
        </p:nvSpPr>
        <p:spPr/>
        <p:txBody>
          <a:bodyPr/>
          <a:lstStyle/>
          <a:p>
            <a:fld id="{21D51F98-DEF0-4E23-AE94-24E7CFC19B28}" type="slidenum">
              <a:rPr lang="en-US" smtClean="0"/>
              <a:t>51</a:t>
            </a:fld>
            <a:endParaRPr lang="en-US"/>
          </a:p>
        </p:txBody>
      </p:sp>
      <p:sp>
        <p:nvSpPr>
          <p:cNvPr id="7" name="Footer Placeholder 5">
            <a:extLst>
              <a:ext uri="{FF2B5EF4-FFF2-40B4-BE49-F238E27FC236}">
                <a16:creationId xmlns:a16="http://schemas.microsoft.com/office/drawing/2014/main" id="{BD5A9A89-E4DD-BFC5-005E-07552D4C78A0}"/>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904867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6" imgH="396" progId="TCLayout.ActiveDocument.1">
                  <p:embed/>
                </p:oleObj>
              </mc:Choice>
              <mc:Fallback>
                <p:oleObj name="think-cell Slide" r:id="rId4" imgW="396" imgH="396" progId="TCLayout.ActiveDocument.1">
                  <p:embed/>
                  <p:pic>
                    <p:nvPicPr>
                      <p:cNvPr id="6" name="Object 5"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16" name="TextBox 15"/>
          <p:cNvSpPr txBox="1"/>
          <p:nvPr/>
        </p:nvSpPr>
        <p:spPr>
          <a:xfrm>
            <a:off x="199156" y="5589620"/>
            <a:ext cx="3735914"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*Nominal two-sided </a:t>
            </a:r>
            <a:r>
              <a:rPr kumimoji="0" lang="en-US" sz="1000" b="0" i="1" u="none" strike="noStrike" kern="1200" cap="none" spc="0" normalizeH="0" baseline="0" noProof="0" dirty="0">
                <a:ln>
                  <a:noFill/>
                </a:ln>
                <a:solidFill>
                  <a:srgbClr val="33363E"/>
                </a:solidFill>
                <a:effectLst/>
                <a:uLnTx/>
                <a:uFillTx/>
                <a:latin typeface="Calibri" panose="020F0502020204030204"/>
                <a:ea typeface="+mn-ea"/>
                <a:cs typeface="+mn-cs"/>
              </a:rPr>
              <a:t>P</a:t>
            </a: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-value from Wilcoxon signed-rank test for change from baseline.</a:t>
            </a:r>
            <a:endPar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Rectangle 67"/>
          <p:cNvSpPr/>
          <p:nvPr/>
        </p:nvSpPr>
        <p:spPr>
          <a:xfrm>
            <a:off x="240128" y="2091475"/>
            <a:ext cx="3694942" cy="3365085"/>
          </a:xfrm>
          <a:prstGeom prst="rect">
            <a:avLst/>
          </a:prstGeom>
          <a:solidFill>
            <a:schemeClr val="bg1"/>
          </a:solidFill>
          <a:ln w="19050">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Content Placeholder 9"/>
          <p:cNvSpPr txBox="1">
            <a:spLocks/>
          </p:cNvSpPr>
          <p:nvPr/>
        </p:nvSpPr>
        <p:spPr>
          <a:xfrm>
            <a:off x="162799" y="1461583"/>
            <a:ext cx="4137847" cy="480131"/>
          </a:xfrm>
          <a:prstGeom prst="rect">
            <a:avLst/>
          </a:prstGeom>
        </p:spPr>
        <p:txBody>
          <a:bodyPr vert="horz" lIns="91440" tIns="45720" rIns="91440" bIns="45720" rtlCol="0">
            <a:spAutoFit/>
          </a:bodyPr>
          <a:lstStyle>
            <a:lvl1pPr marL="342900" indent="-342900" algn="l" defTabSz="914400" rtl="0" eaLnBrk="1" latinLnBrk="0" hangingPunct="1">
              <a:lnSpc>
                <a:spcPct val="90000"/>
              </a:lnSpc>
              <a:spcBef>
                <a:spcPct val="20000"/>
              </a:spcBef>
              <a:buClr>
                <a:schemeClr val="accent1"/>
              </a:buClr>
              <a:buSzPct val="90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tx1"/>
              </a:buClr>
              <a:buSzPct val="8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SzPct val="7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tx1"/>
              </a:buClr>
              <a:buSzPct val="7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5"/>
              </a:buClr>
              <a:buSzPct val="6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AEB5">
                  <a:lumMod val="50000"/>
                </a:srgbClr>
              </a:buClr>
              <a:buSzPct val="90000"/>
              <a:buFont typeface="Arial" pitchFamily="34" charset="0"/>
              <a:buNone/>
              <a:tabLst/>
              <a:defRPr/>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Change in LVEF for treatment patients at 12-mo</a:t>
            </a:r>
            <a:endParaRPr kumimoji="0" lang="en-US" sz="1400" b="1" i="1" u="none" strike="noStrike" kern="1200" cap="none" spc="0" normalizeH="0" baseline="30000" noProof="0" dirty="0">
              <a:ln>
                <a:noFill/>
              </a:ln>
              <a:solidFill>
                <a:schemeClr val="accent2"/>
              </a:solidFill>
              <a:effectLst/>
              <a:uLnTx/>
              <a:uFillTx/>
              <a:latin typeface="Calibri" panose="020F0502020204030204"/>
              <a:ea typeface="+mn-ea"/>
              <a:cs typeface="+mn-cs"/>
            </a:endParaRPr>
          </a:p>
          <a:p>
            <a:pPr marL="0" lvl="0" indent="0">
              <a:spcBef>
                <a:spcPts val="0"/>
              </a:spcBef>
              <a:buClr>
                <a:srgbClr val="00AEB5">
                  <a:lumMod val="50000"/>
                </a:srgbClr>
              </a:buClr>
              <a:buNone/>
              <a:defRPr/>
            </a:pPr>
            <a:r>
              <a:rPr lang="en-US" sz="1400" b="1" dirty="0">
                <a:solidFill>
                  <a:schemeClr val="accent2"/>
                </a:solidFill>
                <a:latin typeface="Calibri" panose="020F0502020204030204"/>
              </a:rPr>
              <a:t>(Subgroup with HF, EF≤</a:t>
            </a:r>
            <a:r>
              <a:rPr lang="en-US" sz="1400" b="1" dirty="0">
                <a:solidFill>
                  <a:schemeClr val="accent2"/>
                </a:solidFill>
              </a:rPr>
              <a:t>45% and no permanent AF)</a:t>
            </a:r>
            <a:r>
              <a:rPr lang="en-US" sz="1400" b="1" baseline="30000" dirty="0">
                <a:solidFill>
                  <a:schemeClr val="accent2"/>
                </a:solidFill>
              </a:rPr>
              <a:t>1</a:t>
            </a:r>
            <a:endParaRPr kumimoji="0" lang="en-US" sz="1400" b="0" i="0" u="none" strike="noStrike" kern="1200" cap="none" spc="0" normalizeH="0" baseline="0" noProof="0" dirty="0">
              <a:ln>
                <a:noFill/>
              </a:ln>
              <a:solidFill>
                <a:schemeClr val="accent2"/>
              </a:solidFill>
              <a:effectLst/>
              <a:uLnTx/>
              <a:uFillTx/>
              <a:latin typeface="Calibri" panose="020F0502020204030204"/>
            </a:endParaRPr>
          </a:p>
        </p:txBody>
      </p:sp>
      <p:graphicFrame>
        <p:nvGraphicFramePr>
          <p:cNvPr id="72" name="Content Placeholder 12"/>
          <p:cNvGraphicFramePr>
            <a:graphicFrameLocks/>
          </p:cNvGraphicFramePr>
          <p:nvPr/>
        </p:nvGraphicFramePr>
        <p:xfrm>
          <a:off x="118145" y="2016035"/>
          <a:ext cx="3788264" cy="3252478"/>
        </p:xfrm>
        <a:graphic>
          <a:graphicData uri="http://schemas.openxmlformats.org/drawingml/2006/chart">
            <c:chart xmlns:c="http://schemas.openxmlformats.org/drawingml/2006/chart" xmlns:r="http://schemas.openxmlformats.org/officeDocument/2006/relationships" r:id="rId6"/>
          </a:graphicData>
        </a:graphic>
      </p:graphicFrame>
      <p:sp>
        <p:nvSpPr>
          <p:cNvPr id="73" name="TextBox 72"/>
          <p:cNvSpPr txBox="1"/>
          <p:nvPr/>
        </p:nvSpPr>
        <p:spPr>
          <a:xfrm>
            <a:off x="1306093" y="4895798"/>
            <a:ext cx="856632" cy="317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63E"/>
                </a:solidFill>
                <a:effectLst/>
                <a:uLnTx/>
                <a:uFillTx/>
                <a:latin typeface="Calibri" panose="020F0502020204030204"/>
                <a:ea typeface="+mn-ea"/>
                <a:cs typeface="+mn-cs"/>
              </a:rPr>
              <a:t>Baseline</a:t>
            </a:r>
          </a:p>
        </p:txBody>
      </p:sp>
      <p:sp>
        <p:nvSpPr>
          <p:cNvPr id="122" name="TextBox 121"/>
          <p:cNvSpPr txBox="1"/>
          <p:nvPr/>
        </p:nvSpPr>
        <p:spPr>
          <a:xfrm>
            <a:off x="2560263" y="4895798"/>
            <a:ext cx="1064350" cy="317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63E"/>
                </a:solidFill>
                <a:effectLst/>
                <a:uLnTx/>
                <a:uFillTx/>
                <a:latin typeface="Calibri" panose="020F0502020204030204"/>
                <a:ea typeface="+mn-ea"/>
                <a:cs typeface="+mn-cs"/>
              </a:rPr>
              <a:t>12-months</a:t>
            </a:r>
          </a:p>
        </p:txBody>
      </p:sp>
      <p:sp>
        <p:nvSpPr>
          <p:cNvPr id="123" name="TextBox 122"/>
          <p:cNvSpPr txBox="1"/>
          <p:nvPr/>
        </p:nvSpPr>
        <p:spPr>
          <a:xfrm rot="16200000">
            <a:off x="-491581" y="3587079"/>
            <a:ext cx="18810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63E"/>
                </a:solidFill>
                <a:effectLst/>
                <a:uLnTx/>
                <a:uFillTx/>
                <a:latin typeface="Calibri" panose="020F0502020204030204"/>
                <a:ea typeface="+mn-ea"/>
                <a:cs typeface="+mn-cs"/>
              </a:rPr>
              <a:t>Mean Left</a:t>
            </a:r>
            <a:r>
              <a:rPr lang="en-US" sz="1100" b="1" dirty="0">
                <a:solidFill>
                  <a:srgbClr val="33363E"/>
                </a:solidFill>
                <a:latin typeface="Calibri" panose="020F0502020204030204"/>
              </a:rPr>
              <a:t> Ventricle Ejection Fraction %</a:t>
            </a:r>
            <a:endParaRPr kumimoji="0" lang="en-US" sz="1100" b="1"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124" name="Rectangle 123"/>
          <p:cNvSpPr/>
          <p:nvPr/>
        </p:nvSpPr>
        <p:spPr>
          <a:xfrm>
            <a:off x="448965" y="2205727"/>
            <a:ext cx="23830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63E"/>
                </a:solidFill>
                <a:effectLst/>
                <a:uLnTx/>
                <a:uFillTx/>
                <a:latin typeface="Calibri" panose="020F0502020204030204"/>
                <a:ea typeface="+mn-ea"/>
                <a:cs typeface="+mn-cs"/>
              </a:rPr>
              <a:t>Nominal two-sided </a:t>
            </a:r>
            <a:r>
              <a:rPr kumimoji="0" lang="en-US" sz="1100" b="0" i="1" u="none" strike="noStrike" kern="1200" cap="none" spc="0" normalizeH="0" baseline="0" noProof="0" dirty="0">
                <a:ln>
                  <a:noFill/>
                </a:ln>
                <a:solidFill>
                  <a:srgbClr val="33363E"/>
                </a:solidFill>
                <a:effectLst/>
                <a:uLnTx/>
                <a:uFillTx/>
                <a:latin typeface="Calibri" panose="020F0502020204030204"/>
                <a:ea typeface="+mn-ea"/>
                <a:cs typeface="+mn-cs"/>
              </a:rPr>
              <a:t>P</a:t>
            </a:r>
            <a:r>
              <a:rPr kumimoji="0" lang="en-US" sz="1100" b="0" i="0" u="none" strike="noStrike" kern="1200" cap="none" spc="0" normalizeH="0" baseline="0" noProof="0" dirty="0">
                <a:ln>
                  <a:noFill/>
                </a:ln>
                <a:solidFill>
                  <a:srgbClr val="33363E"/>
                </a:solidFill>
                <a:effectLst/>
                <a:uLnTx/>
                <a:uFillTx/>
                <a:latin typeface="Calibri" panose="020F0502020204030204"/>
                <a:ea typeface="+mn-ea"/>
                <a:cs typeface="+mn-cs"/>
              </a:rPr>
              <a:t>-value p=0.004*</a:t>
            </a:r>
          </a:p>
        </p:txBody>
      </p:sp>
      <p:sp>
        <p:nvSpPr>
          <p:cNvPr id="26" name="Rectangle 25"/>
          <p:cNvSpPr/>
          <p:nvPr/>
        </p:nvSpPr>
        <p:spPr>
          <a:xfrm>
            <a:off x="4250153" y="2091475"/>
            <a:ext cx="3694942" cy="3365085"/>
          </a:xfrm>
          <a:prstGeom prst="rect">
            <a:avLst/>
          </a:prstGeom>
          <a:solidFill>
            <a:schemeClr val="bg1"/>
          </a:solidFill>
          <a:ln w="19050">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12 Month 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Treatment: 7.6%</a:t>
            </a: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Content Placeholder 9"/>
          <p:cNvSpPr txBox="1">
            <a:spLocks/>
          </p:cNvSpPr>
          <p:nvPr/>
        </p:nvSpPr>
        <p:spPr>
          <a:xfrm>
            <a:off x="4172824" y="1425724"/>
            <a:ext cx="4137847" cy="867930"/>
          </a:xfrm>
          <a:prstGeom prst="rect">
            <a:avLst/>
          </a:prstGeom>
        </p:spPr>
        <p:txBody>
          <a:bodyPr vert="horz" lIns="91440" tIns="45720" rIns="91440" bIns="45720" rtlCol="0">
            <a:spAutoFit/>
          </a:bodyPr>
          <a:lstStyle>
            <a:lvl1pPr marL="342900" indent="-342900" algn="l" defTabSz="914400" rtl="0" eaLnBrk="1" latinLnBrk="0" hangingPunct="1">
              <a:lnSpc>
                <a:spcPct val="90000"/>
              </a:lnSpc>
              <a:spcBef>
                <a:spcPct val="20000"/>
              </a:spcBef>
              <a:buClr>
                <a:schemeClr val="accent1"/>
              </a:buClr>
              <a:buSzPct val="90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tx1"/>
              </a:buClr>
              <a:buSzPct val="8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SzPct val="7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tx1"/>
              </a:buClr>
              <a:buSzPct val="7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5"/>
              </a:buClr>
              <a:buSzPct val="6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AEB5">
                  <a:lumMod val="50000"/>
                </a:srgbClr>
              </a:buClr>
              <a:buNone/>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Kaplan-Meier Curve of Months to First </a:t>
            </a:r>
          </a:p>
          <a:p>
            <a:pPr marL="0" indent="0">
              <a:spcBef>
                <a:spcPts val="0"/>
              </a:spcBef>
              <a:buClr>
                <a:srgbClr val="00AEB5">
                  <a:lumMod val="50000"/>
                </a:srgbClr>
              </a:buClr>
              <a:buNone/>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HF Hospitalization </a:t>
            </a:r>
          </a:p>
          <a:p>
            <a:pPr marL="0" indent="0">
              <a:spcBef>
                <a:spcPts val="0"/>
              </a:spcBef>
              <a:buClr>
                <a:srgbClr val="00AEB5">
                  <a:lumMod val="50000"/>
                </a:srgbClr>
              </a:buClr>
              <a:buNone/>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(Subgroup with </a:t>
            </a:r>
            <a:r>
              <a:rPr lang="en-US" sz="1400" b="1" dirty="0">
                <a:solidFill>
                  <a:schemeClr val="accent2"/>
                </a:solidFill>
                <a:latin typeface="Calibri" panose="020F0502020204030204"/>
              </a:rPr>
              <a:t>NYHA II-III and EF≤45%</a:t>
            </a: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a:t>
            </a:r>
            <a:r>
              <a:rPr lang="en-US" sz="1400" b="1" baseline="30000" noProof="0" dirty="0">
                <a:solidFill>
                  <a:schemeClr val="accent2"/>
                </a:solidFill>
              </a:rPr>
              <a:t>2</a:t>
            </a:r>
            <a:endParaRPr lang="en-US" sz="1400" b="1" i="1" baseline="30000" dirty="0">
              <a:solidFill>
                <a:schemeClr val="accent2"/>
              </a:solidFill>
            </a:endParaRPr>
          </a:p>
          <a:p>
            <a:pPr marL="0" marR="0" lvl="0" indent="0" algn="l" defTabSz="914400" rtl="0" eaLnBrk="1" fontAlgn="auto" latinLnBrk="0" hangingPunct="1">
              <a:lnSpc>
                <a:spcPct val="90000"/>
              </a:lnSpc>
              <a:spcBef>
                <a:spcPts val="0"/>
              </a:spcBef>
              <a:spcAft>
                <a:spcPts val="0"/>
              </a:spcAft>
              <a:buClr>
                <a:srgbClr val="00AEB5">
                  <a:lumMod val="50000"/>
                </a:srgbClr>
              </a:buClr>
              <a:buSzPct val="90000"/>
              <a:buFont typeface="Arial" pitchFamily="34" charset="0"/>
              <a:buNone/>
              <a:tabLst/>
              <a:defRPr/>
            </a:pPr>
            <a:endPar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34" name="Rectangle 33"/>
          <p:cNvSpPr/>
          <p:nvPr/>
        </p:nvSpPr>
        <p:spPr>
          <a:xfrm>
            <a:off x="8183978" y="2091475"/>
            <a:ext cx="3694942" cy="3365085"/>
          </a:xfrm>
          <a:prstGeom prst="rect">
            <a:avLst/>
          </a:prstGeom>
          <a:solidFill>
            <a:schemeClr val="bg1"/>
          </a:solidFill>
          <a:ln w="19050">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Content Placeholder 9"/>
          <p:cNvSpPr txBox="1">
            <a:spLocks/>
          </p:cNvSpPr>
          <p:nvPr/>
        </p:nvSpPr>
        <p:spPr>
          <a:xfrm>
            <a:off x="8106649" y="1425724"/>
            <a:ext cx="4137847" cy="867930"/>
          </a:xfrm>
          <a:prstGeom prst="rect">
            <a:avLst/>
          </a:prstGeom>
        </p:spPr>
        <p:txBody>
          <a:bodyPr vert="horz" lIns="91440" tIns="45720" rIns="91440" bIns="45720" rtlCol="0">
            <a:spAutoFit/>
          </a:bodyPr>
          <a:lstStyle>
            <a:lvl1pPr marL="342900" indent="-342900" algn="l" defTabSz="914400" rtl="0" eaLnBrk="1" latinLnBrk="0" hangingPunct="1">
              <a:lnSpc>
                <a:spcPct val="90000"/>
              </a:lnSpc>
              <a:spcBef>
                <a:spcPct val="20000"/>
              </a:spcBef>
              <a:buClr>
                <a:schemeClr val="accent1"/>
              </a:buClr>
              <a:buSzPct val="90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tx1"/>
              </a:buClr>
              <a:buSzPct val="8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SzPct val="7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tx1"/>
              </a:buClr>
              <a:buSzPct val="7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5"/>
              </a:buClr>
              <a:buSzPct val="6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AEB5">
                  <a:lumMod val="50000"/>
                </a:srgbClr>
              </a:buClr>
              <a:buNone/>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Kaplan-Meier Curve of Months to</a:t>
            </a:r>
          </a:p>
          <a:p>
            <a:pPr marL="0" indent="0">
              <a:spcBef>
                <a:spcPts val="0"/>
              </a:spcBef>
              <a:buClr>
                <a:srgbClr val="00AEB5">
                  <a:lumMod val="50000"/>
                </a:srgbClr>
              </a:buClr>
              <a:buNone/>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Cardiovascular Death </a:t>
            </a:r>
          </a:p>
          <a:p>
            <a:pPr marL="0" indent="0">
              <a:spcBef>
                <a:spcPts val="0"/>
              </a:spcBef>
              <a:buClr>
                <a:srgbClr val="00AEB5">
                  <a:lumMod val="50000"/>
                </a:srgbClr>
              </a:buClr>
              <a:buNone/>
            </a:pPr>
            <a:r>
              <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rPr>
              <a:t>(Subgroup with </a:t>
            </a:r>
            <a:r>
              <a:rPr lang="en-US" sz="1400" b="1" dirty="0">
                <a:solidFill>
                  <a:schemeClr val="accent2"/>
                </a:solidFill>
              </a:rPr>
              <a:t>HF)</a:t>
            </a:r>
            <a:r>
              <a:rPr lang="en-US" sz="1400" b="1" baseline="30000" dirty="0">
                <a:solidFill>
                  <a:schemeClr val="accent2"/>
                </a:solidFill>
              </a:rPr>
              <a:t>1</a:t>
            </a:r>
            <a:endParaRPr lang="en-US" sz="1400" b="1" i="1" baseline="30000" dirty="0">
              <a:solidFill>
                <a:schemeClr val="accent2"/>
              </a:solidFill>
            </a:endParaRPr>
          </a:p>
          <a:p>
            <a:pPr marL="0" marR="0" lvl="0" indent="0" algn="l" defTabSz="914400" rtl="0" eaLnBrk="1" fontAlgn="auto" latinLnBrk="0" hangingPunct="1">
              <a:lnSpc>
                <a:spcPct val="90000"/>
              </a:lnSpc>
              <a:spcBef>
                <a:spcPts val="0"/>
              </a:spcBef>
              <a:spcAft>
                <a:spcPts val="0"/>
              </a:spcAft>
              <a:buClr>
                <a:srgbClr val="00AEB5">
                  <a:lumMod val="50000"/>
                </a:srgbClr>
              </a:buClr>
              <a:buSzPct val="90000"/>
              <a:buFont typeface="Arial" pitchFamily="34" charset="0"/>
              <a:buNone/>
              <a:tabLst/>
              <a:defRPr/>
            </a:pPr>
            <a:endParaRPr kumimoji="0" lang="en-US" sz="1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1" name="TextBox 10"/>
          <p:cNvSpPr txBox="1"/>
          <p:nvPr/>
        </p:nvSpPr>
        <p:spPr>
          <a:xfrm>
            <a:off x="4345300" y="2242580"/>
            <a:ext cx="25439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63E"/>
                </a:solidFill>
                <a:effectLst/>
                <a:uLnTx/>
                <a:uFillTx/>
                <a:latin typeface="Calibri" panose="020F0502020204030204"/>
                <a:ea typeface="+mn-ea"/>
                <a:cs typeface="+mn-cs"/>
              </a:rPr>
              <a:t>Log-rank p-value=0.014</a:t>
            </a:r>
          </a:p>
        </p:txBody>
      </p:sp>
      <p:sp>
        <p:nvSpPr>
          <p:cNvPr id="32" name="TextBox 31"/>
          <p:cNvSpPr txBox="1"/>
          <p:nvPr/>
        </p:nvSpPr>
        <p:spPr>
          <a:xfrm>
            <a:off x="8310671" y="2242580"/>
            <a:ext cx="25439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63E"/>
                </a:solidFill>
                <a:effectLst/>
                <a:uLnTx/>
                <a:uFillTx/>
                <a:latin typeface="Calibri" panose="020F0502020204030204"/>
                <a:ea typeface="+mn-ea"/>
                <a:cs typeface="+mn-cs"/>
              </a:rPr>
              <a:t>Log-rank p-value=0.617</a:t>
            </a:r>
          </a:p>
        </p:txBody>
      </p:sp>
      <p:sp>
        <p:nvSpPr>
          <p:cNvPr id="12" name="Rectangle 11"/>
          <p:cNvSpPr/>
          <p:nvPr/>
        </p:nvSpPr>
        <p:spPr>
          <a:xfrm>
            <a:off x="8803672" y="2861975"/>
            <a:ext cx="803275" cy="10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p:cNvSpPr txBox="1"/>
          <p:nvPr/>
        </p:nvSpPr>
        <p:spPr>
          <a:xfrm>
            <a:off x="8231364" y="5492782"/>
            <a:ext cx="3647556"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Note: The all-cause death Kaplan-Meier curve is identical to this curve since all deaths in first 6 months were CV related.</a:t>
            </a:r>
            <a:endPar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8" name="TextBox 27"/>
          <p:cNvSpPr txBox="1"/>
          <p:nvPr/>
        </p:nvSpPr>
        <p:spPr>
          <a:xfrm>
            <a:off x="4345300" y="5244434"/>
            <a:ext cx="3647341"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Control subjects censored when therapy turned on at 6 months</a:t>
            </a:r>
            <a:endPar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9" name="TextBox 28"/>
          <p:cNvSpPr txBox="1"/>
          <p:nvPr/>
        </p:nvSpPr>
        <p:spPr>
          <a:xfrm>
            <a:off x="8218682" y="5243539"/>
            <a:ext cx="3647341"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Control subjects censored when therapy turned on at 6 months</a:t>
            </a:r>
            <a:endPar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8752" name="Picture 2" descr="image00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79927" y="2815834"/>
            <a:ext cx="3552695" cy="208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le 4"/>
          <p:cNvSpPr txBox="1">
            <a:spLocks/>
          </p:cNvSpPr>
          <p:nvPr/>
        </p:nvSpPr>
        <p:spPr>
          <a:xfrm>
            <a:off x="240128" y="248334"/>
            <a:ext cx="11868727" cy="82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spc="100" baseline="0">
                <a:solidFill>
                  <a:schemeClr val="accent5"/>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100" normalizeH="0" baseline="0" noProof="0" dirty="0">
                <a:ln>
                  <a:noFill/>
                </a:ln>
                <a:solidFill>
                  <a:schemeClr val="accent2"/>
                </a:solidFill>
                <a:effectLst/>
                <a:uLnTx/>
                <a:uFillTx/>
                <a:ea typeface="+mj-ea"/>
                <a:cs typeface="+mj-cs"/>
              </a:rPr>
              <a:t>Published post hoc analysis explored changes in LVEF, time to first HF hospitalization and time cardiovascular death in the heart failure cohort</a:t>
            </a:r>
          </a:p>
        </p:txBody>
      </p:sp>
      <p:sp>
        <p:nvSpPr>
          <p:cNvPr id="3" name="TextBox 2"/>
          <p:cNvSpPr txBox="1"/>
          <p:nvPr/>
        </p:nvSpPr>
        <p:spPr>
          <a:xfrm>
            <a:off x="118145" y="6471898"/>
            <a:ext cx="10003468" cy="338554"/>
          </a:xfrm>
          <a:prstGeom prst="rect">
            <a:avLst/>
          </a:prstGeom>
          <a:noFill/>
        </p:spPr>
        <p:txBody>
          <a:bodyPr wrap="square" rtlCol="0">
            <a:spAutoFit/>
          </a:bodyPr>
          <a:lstStyle/>
          <a:p>
            <a:pPr marL="228600" lvl="0" indent="-228600">
              <a:buAutoNum type="arabicPeriod"/>
            </a:pP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rPr>
              <a:t>Costanzo et al.  Eur J Heart Fail 2018; </a:t>
            </a:r>
            <a:r>
              <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hlinkClick r:id="rId8"/>
              </a:rPr>
              <a:t>https://doi.org/10.1002/ejhf.1312</a:t>
            </a:r>
            <a:r>
              <a:rPr lang="en-US" sz="800" dirty="0">
                <a:solidFill>
                  <a:srgbClr val="33363E"/>
                </a:solidFill>
              </a:rPr>
              <a:t> </a:t>
            </a:r>
          </a:p>
          <a:p>
            <a:pPr marL="228600" lvl="0" indent="-228600">
              <a:buAutoNum type="arabicPeriod"/>
            </a:pPr>
            <a:r>
              <a:rPr lang="en-US" sz="800" dirty="0" err="1">
                <a:solidFill>
                  <a:srgbClr val="33363E"/>
                </a:solidFill>
              </a:rPr>
              <a:t>Ponikowski</a:t>
            </a:r>
            <a:r>
              <a:rPr lang="en-US" sz="800" dirty="0">
                <a:solidFill>
                  <a:srgbClr val="33363E"/>
                </a:solidFill>
              </a:rPr>
              <a:t> P, et al.  </a:t>
            </a:r>
            <a:r>
              <a:rPr lang="en-US" sz="800" dirty="0" err="1">
                <a:solidFill>
                  <a:srgbClr val="33363E"/>
                </a:solidFill>
              </a:rPr>
              <a:t>Eur</a:t>
            </a:r>
            <a:r>
              <a:rPr lang="en-US" sz="800" dirty="0">
                <a:solidFill>
                  <a:srgbClr val="33363E"/>
                </a:solidFill>
              </a:rPr>
              <a:t> J Heart Fail 2019;21 (S1): 346; doi:10.1002/ejhf.1488 </a:t>
            </a:r>
            <a:endParaRPr kumimoji="0" lang="en-US" sz="8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5" name="Rectangle 4"/>
          <p:cNvSpPr/>
          <p:nvPr/>
        </p:nvSpPr>
        <p:spPr>
          <a:xfrm>
            <a:off x="162799" y="6023824"/>
            <a:ext cx="1178152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63E"/>
                </a:solidFill>
                <a:effectLst/>
                <a:uLnTx/>
                <a:uFillTx/>
                <a:latin typeface="Calibri" panose="020F0502020204030204"/>
                <a:ea typeface="+mn-ea"/>
                <a:cs typeface="+mn-cs"/>
              </a:rPr>
              <a:t>*remedē is not indicated to treat, cure, prevent, mitigate or diagnose heart failure. These data represent unspecified secondary endpoints.</a:t>
            </a:r>
          </a:p>
        </p:txBody>
      </p:sp>
      <p:sp>
        <p:nvSpPr>
          <p:cNvPr id="43" name="TextBox 42"/>
          <p:cNvSpPr txBox="1"/>
          <p:nvPr/>
        </p:nvSpPr>
        <p:spPr>
          <a:xfrm>
            <a:off x="4267571" y="4724749"/>
            <a:ext cx="19341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6 Month HF hospitalization 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33363E"/>
                </a:solidFill>
                <a:effectLst/>
                <a:uLnTx/>
                <a:uFillTx/>
                <a:latin typeface="Calibri" panose="020F0502020204030204"/>
                <a:ea typeface="+mn-ea"/>
                <a:cs typeface="+mn-cs"/>
              </a:rPr>
              <a:t>Treatment: 3.7%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33363E"/>
                </a:solidFill>
                <a:effectLst/>
                <a:uLnTx/>
                <a:uFillTx/>
                <a:latin typeface="Calibri" panose="020F0502020204030204"/>
                <a:ea typeface="+mn-ea"/>
                <a:cs typeface="+mn-cs"/>
              </a:rPr>
              <a:t>Control:       27.3%</a:t>
            </a:r>
          </a:p>
        </p:txBody>
      </p:sp>
      <p:sp>
        <p:nvSpPr>
          <p:cNvPr id="44" name="TextBox 43"/>
          <p:cNvSpPr txBox="1"/>
          <p:nvPr/>
        </p:nvSpPr>
        <p:spPr>
          <a:xfrm>
            <a:off x="6049138" y="4724749"/>
            <a:ext cx="1934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63E"/>
                </a:solidFill>
                <a:effectLst/>
                <a:uLnTx/>
                <a:uFillTx/>
                <a:latin typeface="Calibri" panose="020F0502020204030204"/>
                <a:ea typeface="+mn-ea"/>
                <a:cs typeface="+mn-cs"/>
              </a:rPr>
              <a:t>12 Month HF hospitalization 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33363E"/>
                </a:solidFill>
                <a:effectLst/>
                <a:uLnTx/>
                <a:uFillTx/>
                <a:latin typeface="Calibri" panose="020F0502020204030204"/>
                <a:ea typeface="+mn-ea"/>
                <a:cs typeface="+mn-cs"/>
              </a:rPr>
              <a:t>Treatment: 7.6% </a:t>
            </a:r>
          </a:p>
        </p:txBody>
      </p:sp>
      <p:pic>
        <p:nvPicPr>
          <p:cNvPr id="8" name="Picture 7"/>
          <p:cNvPicPr>
            <a:picLocks noChangeAspect="1"/>
          </p:cNvPicPr>
          <p:nvPr/>
        </p:nvPicPr>
        <p:blipFill>
          <a:blip r:embed="rId9"/>
          <a:stretch>
            <a:fillRect/>
          </a:stretch>
        </p:blipFill>
        <p:spPr>
          <a:xfrm>
            <a:off x="4314254" y="2754862"/>
            <a:ext cx="3607852" cy="1969887"/>
          </a:xfrm>
          <a:prstGeom prst="rect">
            <a:avLst/>
          </a:prstGeom>
        </p:spPr>
      </p:pic>
      <p:sp>
        <p:nvSpPr>
          <p:cNvPr id="37" name="TextBox 36">
            <a:extLst>
              <a:ext uri="{FF2B5EF4-FFF2-40B4-BE49-F238E27FC236}">
                <a16:creationId xmlns:a16="http://schemas.microsoft.com/office/drawing/2014/main" id="{B03982C0-66A8-4B3F-ABA4-7A0819112523}"/>
              </a:ext>
            </a:extLst>
          </p:cNvPr>
          <p:cNvSpPr txBox="1"/>
          <p:nvPr/>
        </p:nvSpPr>
        <p:spPr>
          <a:xfrm>
            <a:off x="4819650" y="4000988"/>
            <a:ext cx="2998752"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63E"/>
                </a:solidFill>
                <a:effectLst/>
                <a:uLnTx/>
                <a:uFillTx/>
                <a:latin typeface="Calibri" panose="020F0502020204030204"/>
                <a:ea typeface="+mn-ea"/>
                <a:cs typeface="+mn-cs"/>
              </a:rPr>
              <a:t>30                                     23                                       9                                        0                                       0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33363E"/>
                </a:solidFill>
                <a:latin typeface="Calibri" panose="020F0502020204030204"/>
              </a:rPr>
              <a:t>28                                     27                                      26                                     23                                     22</a:t>
            </a:r>
            <a:endParaRPr kumimoji="0" lang="en-US" sz="6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2" name="TextBox 1"/>
          <p:cNvSpPr txBox="1"/>
          <p:nvPr/>
        </p:nvSpPr>
        <p:spPr>
          <a:xfrm>
            <a:off x="1374943" y="5097121"/>
            <a:ext cx="742626" cy="261610"/>
          </a:xfrm>
          <a:prstGeom prst="rect">
            <a:avLst/>
          </a:prstGeom>
          <a:noFill/>
        </p:spPr>
        <p:txBody>
          <a:bodyPr wrap="square" rtlCol="0">
            <a:spAutoFit/>
          </a:bodyPr>
          <a:lstStyle/>
          <a:p>
            <a:r>
              <a:rPr lang="en-US" sz="1100" dirty="0"/>
              <a:t>N=50</a:t>
            </a:r>
          </a:p>
        </p:txBody>
      </p:sp>
      <p:sp>
        <p:nvSpPr>
          <p:cNvPr id="38" name="TextBox 37"/>
          <p:cNvSpPr txBox="1"/>
          <p:nvPr/>
        </p:nvSpPr>
        <p:spPr>
          <a:xfrm>
            <a:off x="2777410" y="5087476"/>
            <a:ext cx="742626" cy="261610"/>
          </a:xfrm>
          <a:prstGeom prst="rect">
            <a:avLst/>
          </a:prstGeom>
          <a:noFill/>
        </p:spPr>
        <p:txBody>
          <a:bodyPr wrap="square" rtlCol="0">
            <a:spAutoFit/>
          </a:bodyPr>
          <a:lstStyle/>
          <a:p>
            <a:r>
              <a:rPr lang="en-US" sz="1100" dirty="0"/>
              <a:t>N=41</a:t>
            </a:r>
          </a:p>
        </p:txBody>
      </p:sp>
      <p:sp>
        <p:nvSpPr>
          <p:cNvPr id="9" name="Slide Number Placeholder 8">
            <a:extLst>
              <a:ext uri="{FF2B5EF4-FFF2-40B4-BE49-F238E27FC236}">
                <a16:creationId xmlns:a16="http://schemas.microsoft.com/office/drawing/2014/main" id="{5B7AE3B8-B01C-1620-059C-9F8647FE59B6}"/>
              </a:ext>
            </a:extLst>
          </p:cNvPr>
          <p:cNvSpPr>
            <a:spLocks noGrp="1"/>
          </p:cNvSpPr>
          <p:nvPr>
            <p:ph type="sldNum" sz="quarter" idx="12"/>
          </p:nvPr>
        </p:nvSpPr>
        <p:spPr/>
        <p:txBody>
          <a:bodyPr/>
          <a:lstStyle/>
          <a:p>
            <a:fld id="{21D51F98-DEF0-4E23-AE94-24E7CFC19B28}" type="slidenum">
              <a:rPr lang="en-US" smtClean="0"/>
              <a:t>52</a:t>
            </a:fld>
            <a:endParaRPr lang="en-US" dirty="0"/>
          </a:p>
        </p:txBody>
      </p:sp>
      <p:sp>
        <p:nvSpPr>
          <p:cNvPr id="13" name="Footer Placeholder 5">
            <a:extLst>
              <a:ext uri="{FF2B5EF4-FFF2-40B4-BE49-F238E27FC236}">
                <a16:creationId xmlns:a16="http://schemas.microsoft.com/office/drawing/2014/main" id="{D3ACCD17-24E2-9EDA-BD36-C102D87CB76B}"/>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452369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idx="4294967295"/>
          </p:nvPr>
        </p:nvSpPr>
        <p:spPr>
          <a:xfrm>
            <a:off x="423069" y="180279"/>
            <a:ext cx="11345862" cy="771525"/>
          </a:xfrm>
          <a:prstGeom prst="rect">
            <a:avLst/>
          </a:prstGeom>
          <a:noFill/>
          <a:ln>
            <a:noFill/>
          </a:ln>
        </p:spPr>
        <p:txBody>
          <a:bodyPr spcFirstLastPara="1" wrap="square" lIns="91425" tIns="45700" rIns="91425" bIns="45700" anchor="t" anchorCtr="0">
            <a:normAutofit/>
          </a:bodyPr>
          <a:lstStyle/>
          <a:p>
            <a:pPr lvl="0"/>
            <a:r>
              <a:rPr lang="en-US" sz="3600" b="1" dirty="0">
                <a:solidFill>
                  <a:schemeClr val="accent2"/>
                </a:solidFill>
                <a:latin typeface="+mn-lt"/>
              </a:rPr>
              <a:t>Therapy response was consistent across subgroups</a:t>
            </a:r>
          </a:p>
        </p:txBody>
      </p:sp>
      <p:sp>
        <p:nvSpPr>
          <p:cNvPr id="4" name="Rectangle 3">
            <a:extLst>
              <a:ext uri="{FF2B5EF4-FFF2-40B4-BE49-F238E27FC236}">
                <a16:creationId xmlns:a16="http://schemas.microsoft.com/office/drawing/2014/main" id="{501BC756-29EF-614C-A1E9-E1E96B729354}"/>
              </a:ext>
            </a:extLst>
          </p:cNvPr>
          <p:cNvSpPr/>
          <p:nvPr/>
        </p:nvSpPr>
        <p:spPr>
          <a:xfrm>
            <a:off x="970283" y="715607"/>
            <a:ext cx="11294466"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Forest plot showing the proportion of subjects achieving at least 50% reduction in AHI for subgroups of interest</a:t>
            </a:r>
            <a:r>
              <a:rPr kumimoji="0" lang="en-US" sz="1400" b="0" i="0" u="none" strike="noStrike" kern="1200" cap="none" spc="0" normalizeH="0" baseline="30000" noProof="0" dirty="0">
                <a:ln>
                  <a:noFill/>
                </a:ln>
                <a:solidFill>
                  <a:srgbClr val="000000"/>
                </a:solidFill>
                <a:effectLst/>
                <a:uLnTx/>
                <a:uFillTx/>
                <a:latin typeface="Century Gothic" panose="020B0502020202020204" pitchFamily="34" charset="0"/>
                <a:ea typeface="ＭＳ Ｐゴシック" pitchFamily="-106" charset="-128"/>
                <a:cs typeface="+mn-cs"/>
              </a:rPr>
              <a:t>1</a:t>
            </a:r>
          </a:p>
        </p:txBody>
      </p:sp>
      <p:graphicFrame>
        <p:nvGraphicFramePr>
          <p:cNvPr id="5" name="Table 4">
            <a:extLst>
              <a:ext uri="{FF2B5EF4-FFF2-40B4-BE49-F238E27FC236}">
                <a16:creationId xmlns:a16="http://schemas.microsoft.com/office/drawing/2014/main" id="{2A96AE9F-F77C-C24F-84BB-E8131640F207}"/>
              </a:ext>
            </a:extLst>
          </p:cNvPr>
          <p:cNvGraphicFramePr>
            <a:graphicFrameLocks noGrp="1"/>
          </p:cNvGraphicFramePr>
          <p:nvPr>
            <p:extLst>
              <p:ext uri="{D42A27DB-BD31-4B8C-83A1-F6EECF244321}">
                <p14:modId xmlns:p14="http://schemas.microsoft.com/office/powerpoint/2010/main" val="2319293588"/>
              </p:ext>
            </p:extLst>
          </p:nvPr>
        </p:nvGraphicFramePr>
        <p:xfrm>
          <a:off x="2083836" y="1103005"/>
          <a:ext cx="4914790" cy="5074120"/>
        </p:xfrm>
        <a:graphic>
          <a:graphicData uri="http://schemas.openxmlformats.org/drawingml/2006/table">
            <a:tbl>
              <a:tblPr firstRow="1" bandRow="1">
                <a:tableStyleId>{5C22544A-7EE6-4342-B048-85BDC9FD1C3A}</a:tableStyleId>
              </a:tblPr>
              <a:tblGrid>
                <a:gridCol w="2457395">
                  <a:extLst>
                    <a:ext uri="{9D8B030D-6E8A-4147-A177-3AD203B41FA5}">
                      <a16:colId xmlns:a16="http://schemas.microsoft.com/office/drawing/2014/main" val="3922971831"/>
                    </a:ext>
                  </a:extLst>
                </a:gridCol>
                <a:gridCol w="2457395">
                  <a:extLst>
                    <a:ext uri="{9D8B030D-6E8A-4147-A177-3AD203B41FA5}">
                      <a16:colId xmlns:a16="http://schemas.microsoft.com/office/drawing/2014/main" val="2522037252"/>
                    </a:ext>
                  </a:extLst>
                </a:gridCol>
              </a:tblGrid>
              <a:tr h="581563">
                <a:tc>
                  <a:txBody>
                    <a:bodyPr/>
                    <a:lstStyle/>
                    <a:p>
                      <a:pPr algn="ctr">
                        <a:lnSpc>
                          <a:spcPct val="150000"/>
                        </a:lnSpc>
                      </a:pPr>
                      <a:r>
                        <a:rPr lang="en-US" sz="900" b="1" dirty="0"/>
                        <a:t>24 Months of Therapy </a:t>
                      </a:r>
                    </a:p>
                    <a:p>
                      <a:pPr algn="ctr">
                        <a:lnSpc>
                          <a:spcPct val="150000"/>
                        </a:lnSpc>
                        <a:spcBef>
                          <a:spcPts val="600"/>
                        </a:spcBef>
                      </a:pPr>
                      <a:r>
                        <a:rPr lang="en-US" sz="900" b="1" dirty="0"/>
                        <a:t>Subgroup</a:t>
                      </a:r>
                    </a:p>
                  </a:txBody>
                  <a:tcPr marT="17626" marB="17626"/>
                </a:tc>
                <a:tc>
                  <a:txBody>
                    <a:bodyPr/>
                    <a:lstStyle/>
                    <a:p>
                      <a:pPr algn="ctr">
                        <a:lnSpc>
                          <a:spcPct val="150000"/>
                        </a:lnSpc>
                      </a:pPr>
                      <a:r>
                        <a:rPr lang="en-US" sz="1000" b="1" dirty="0"/>
                        <a:t>AHI Reduced ≥ 50%</a:t>
                      </a:r>
                    </a:p>
                    <a:p>
                      <a:pPr algn="ctr">
                        <a:lnSpc>
                          <a:spcPct val="150000"/>
                        </a:lnSpc>
                      </a:pPr>
                      <a:r>
                        <a:rPr lang="en-US" sz="1000" b="1" dirty="0"/>
                        <a:t>Treatment Group % (n/N)</a:t>
                      </a:r>
                    </a:p>
                  </a:txBody>
                  <a:tcPr marT="17626" marB="17626"/>
                </a:tc>
                <a:extLst>
                  <a:ext uri="{0D108BD9-81ED-4DB2-BD59-A6C34878D82A}">
                    <a16:rowId xmlns:a16="http://schemas.microsoft.com/office/drawing/2014/main" val="3510156391"/>
                  </a:ext>
                </a:extLst>
              </a:tr>
              <a:tr h="166391">
                <a:tc>
                  <a:txBody>
                    <a:bodyPr/>
                    <a:lstStyle/>
                    <a:p>
                      <a:r>
                        <a:rPr lang="en-US" sz="800" b="1" dirty="0"/>
                        <a:t>Age</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576946369"/>
                  </a:ext>
                </a:extLst>
              </a:tr>
              <a:tr h="166391">
                <a:tc>
                  <a:txBody>
                    <a:bodyPr/>
                    <a:lstStyle/>
                    <a:p>
                      <a:pPr marL="180000" lvl="0"/>
                      <a:r>
                        <a:rPr lang="en-US" sz="800" b="1" dirty="0"/>
                        <a:t>&lt;65</a:t>
                      </a:r>
                    </a:p>
                  </a:txBody>
                  <a:tcPr marT="17626" marB="17626">
                    <a:solidFill>
                      <a:schemeClr val="bg1">
                        <a:lumMod val="95000"/>
                      </a:schemeClr>
                    </a:solidFill>
                  </a:tcPr>
                </a:tc>
                <a:tc>
                  <a:txBody>
                    <a:bodyPr/>
                    <a:lstStyle/>
                    <a:p>
                      <a:pPr algn="ctr"/>
                      <a:r>
                        <a:rPr lang="en-US" sz="800" b="1" dirty="0"/>
                        <a:t>54% (13/24)</a:t>
                      </a:r>
                    </a:p>
                  </a:txBody>
                  <a:tcPr marT="17626" marB="17626">
                    <a:solidFill>
                      <a:schemeClr val="bg1">
                        <a:lumMod val="95000"/>
                      </a:schemeClr>
                    </a:solidFill>
                  </a:tcPr>
                </a:tc>
                <a:extLst>
                  <a:ext uri="{0D108BD9-81ED-4DB2-BD59-A6C34878D82A}">
                    <a16:rowId xmlns:a16="http://schemas.microsoft.com/office/drawing/2014/main" val="3626103890"/>
                  </a:ext>
                </a:extLst>
              </a:tr>
              <a:tr h="166391">
                <a:tc>
                  <a:txBody>
                    <a:bodyPr/>
                    <a:lstStyle/>
                    <a:p>
                      <a:pPr marL="180000" lvl="0"/>
                      <a:r>
                        <a:rPr lang="en-US" sz="800" b="1" dirty="0"/>
                        <a:t>≥ 65</a:t>
                      </a:r>
                    </a:p>
                  </a:txBody>
                  <a:tcPr marT="17626" marB="17626">
                    <a:solidFill>
                      <a:schemeClr val="bg1">
                        <a:lumMod val="95000"/>
                      </a:schemeClr>
                    </a:solidFill>
                  </a:tcPr>
                </a:tc>
                <a:tc>
                  <a:txBody>
                    <a:bodyPr/>
                    <a:lstStyle/>
                    <a:p>
                      <a:pPr algn="ctr"/>
                      <a:r>
                        <a:rPr lang="en-US" sz="800" b="1" dirty="0"/>
                        <a:t>67% (12/18)</a:t>
                      </a:r>
                    </a:p>
                  </a:txBody>
                  <a:tcPr marT="17626" marB="17626">
                    <a:solidFill>
                      <a:schemeClr val="bg1">
                        <a:lumMod val="95000"/>
                      </a:schemeClr>
                    </a:solidFill>
                  </a:tcPr>
                </a:tc>
                <a:extLst>
                  <a:ext uri="{0D108BD9-81ED-4DB2-BD59-A6C34878D82A}">
                    <a16:rowId xmlns:a16="http://schemas.microsoft.com/office/drawing/2014/main" val="2803420486"/>
                  </a:ext>
                </a:extLst>
              </a:tr>
              <a:tr h="166391">
                <a:tc>
                  <a:txBody>
                    <a:bodyPr/>
                    <a:lstStyle/>
                    <a:p>
                      <a:r>
                        <a:rPr lang="en-US" sz="800" b="1" dirty="0"/>
                        <a:t>Sex</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2082993655"/>
                  </a:ext>
                </a:extLst>
              </a:tr>
              <a:tr h="166391">
                <a:tc>
                  <a:txBody>
                    <a:bodyPr/>
                    <a:lstStyle/>
                    <a:p>
                      <a:pPr marL="180000"/>
                      <a:r>
                        <a:rPr lang="en-US" sz="800" b="1" dirty="0"/>
                        <a:t>Female</a:t>
                      </a:r>
                    </a:p>
                  </a:txBody>
                  <a:tcPr marT="17626" marB="17626">
                    <a:solidFill>
                      <a:schemeClr val="bg1">
                        <a:lumMod val="95000"/>
                      </a:schemeClr>
                    </a:solidFill>
                  </a:tcPr>
                </a:tc>
                <a:tc>
                  <a:txBody>
                    <a:bodyPr/>
                    <a:lstStyle/>
                    <a:p>
                      <a:pPr algn="ctr"/>
                      <a:r>
                        <a:rPr lang="en-US" sz="800" b="1" dirty="0"/>
                        <a:t>80% (4/5)</a:t>
                      </a:r>
                    </a:p>
                  </a:txBody>
                  <a:tcPr marT="17626" marB="17626">
                    <a:solidFill>
                      <a:schemeClr val="bg1">
                        <a:lumMod val="95000"/>
                      </a:schemeClr>
                    </a:solidFill>
                  </a:tcPr>
                </a:tc>
                <a:extLst>
                  <a:ext uri="{0D108BD9-81ED-4DB2-BD59-A6C34878D82A}">
                    <a16:rowId xmlns:a16="http://schemas.microsoft.com/office/drawing/2014/main" val="3880669095"/>
                  </a:ext>
                </a:extLst>
              </a:tr>
              <a:tr h="166391">
                <a:tc>
                  <a:txBody>
                    <a:bodyPr/>
                    <a:lstStyle/>
                    <a:p>
                      <a:pPr marL="180000"/>
                      <a:r>
                        <a:rPr lang="en-US" sz="800" b="1" dirty="0"/>
                        <a:t>Male</a:t>
                      </a:r>
                    </a:p>
                  </a:txBody>
                  <a:tcPr marT="17626" marB="17626">
                    <a:solidFill>
                      <a:schemeClr val="bg1">
                        <a:lumMod val="95000"/>
                      </a:schemeClr>
                    </a:solidFill>
                  </a:tcPr>
                </a:tc>
                <a:tc>
                  <a:txBody>
                    <a:bodyPr/>
                    <a:lstStyle/>
                    <a:p>
                      <a:pPr algn="ctr"/>
                      <a:r>
                        <a:rPr lang="en-US" sz="800" b="1" dirty="0"/>
                        <a:t>67% (21/37)</a:t>
                      </a:r>
                    </a:p>
                  </a:txBody>
                  <a:tcPr marT="17626" marB="17626">
                    <a:solidFill>
                      <a:schemeClr val="bg1">
                        <a:lumMod val="95000"/>
                      </a:schemeClr>
                    </a:solidFill>
                  </a:tcPr>
                </a:tc>
                <a:extLst>
                  <a:ext uri="{0D108BD9-81ED-4DB2-BD59-A6C34878D82A}">
                    <a16:rowId xmlns:a16="http://schemas.microsoft.com/office/drawing/2014/main" val="3259271812"/>
                  </a:ext>
                </a:extLst>
              </a:tr>
              <a:tr h="166391">
                <a:tc>
                  <a:txBody>
                    <a:bodyPr/>
                    <a:lstStyle/>
                    <a:p>
                      <a:r>
                        <a:rPr lang="en-US" sz="800" b="1" dirty="0"/>
                        <a:t>Heart Failure</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3244809772"/>
                  </a:ext>
                </a:extLst>
              </a:tr>
              <a:tr h="166391">
                <a:tc>
                  <a:txBody>
                    <a:bodyPr/>
                    <a:lstStyle/>
                    <a:p>
                      <a:pPr marL="180000"/>
                      <a:r>
                        <a:rPr lang="en-US" sz="800" b="1" dirty="0"/>
                        <a:t>No</a:t>
                      </a:r>
                    </a:p>
                  </a:txBody>
                  <a:tcPr marT="17626" marB="17626">
                    <a:solidFill>
                      <a:schemeClr val="bg1">
                        <a:lumMod val="95000"/>
                      </a:schemeClr>
                    </a:solidFill>
                  </a:tcPr>
                </a:tc>
                <a:tc>
                  <a:txBody>
                    <a:bodyPr/>
                    <a:lstStyle/>
                    <a:p>
                      <a:pPr algn="ctr"/>
                      <a:r>
                        <a:rPr lang="en-US" sz="800" b="1" dirty="0"/>
                        <a:t>62% (13/21)</a:t>
                      </a:r>
                    </a:p>
                  </a:txBody>
                  <a:tcPr marT="17626" marB="17626">
                    <a:solidFill>
                      <a:schemeClr val="bg1">
                        <a:lumMod val="95000"/>
                      </a:schemeClr>
                    </a:solidFill>
                  </a:tcPr>
                </a:tc>
                <a:extLst>
                  <a:ext uri="{0D108BD9-81ED-4DB2-BD59-A6C34878D82A}">
                    <a16:rowId xmlns:a16="http://schemas.microsoft.com/office/drawing/2014/main" val="3561251110"/>
                  </a:ext>
                </a:extLst>
              </a:tr>
              <a:tr h="166391">
                <a:tc>
                  <a:txBody>
                    <a:bodyPr/>
                    <a:lstStyle/>
                    <a:p>
                      <a:pPr marL="180000"/>
                      <a:r>
                        <a:rPr lang="en-US" sz="800" b="1" dirty="0"/>
                        <a:t>Yes</a:t>
                      </a:r>
                    </a:p>
                  </a:txBody>
                  <a:tcPr marT="17626" marB="17626">
                    <a:solidFill>
                      <a:schemeClr val="bg1">
                        <a:lumMod val="95000"/>
                      </a:schemeClr>
                    </a:solidFill>
                  </a:tcPr>
                </a:tc>
                <a:tc>
                  <a:txBody>
                    <a:bodyPr/>
                    <a:lstStyle/>
                    <a:p>
                      <a:pPr algn="ctr"/>
                      <a:r>
                        <a:rPr lang="en-US" sz="800" b="1" dirty="0"/>
                        <a:t>57% (12/21)</a:t>
                      </a:r>
                    </a:p>
                  </a:txBody>
                  <a:tcPr marT="17626" marB="17626">
                    <a:solidFill>
                      <a:schemeClr val="bg1">
                        <a:lumMod val="95000"/>
                      </a:schemeClr>
                    </a:solidFill>
                  </a:tcPr>
                </a:tc>
                <a:extLst>
                  <a:ext uri="{0D108BD9-81ED-4DB2-BD59-A6C34878D82A}">
                    <a16:rowId xmlns:a16="http://schemas.microsoft.com/office/drawing/2014/main" val="3832536763"/>
                  </a:ext>
                </a:extLst>
              </a:tr>
              <a:tr h="166391">
                <a:tc>
                  <a:txBody>
                    <a:bodyPr/>
                    <a:lstStyle/>
                    <a:p>
                      <a:r>
                        <a:rPr lang="en-US" sz="800" b="1" dirty="0"/>
                        <a:t>Height (Median)</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2960865356"/>
                  </a:ext>
                </a:extLst>
              </a:tr>
              <a:tr h="166391">
                <a:tc>
                  <a:txBody>
                    <a:bodyPr/>
                    <a:lstStyle/>
                    <a:p>
                      <a:pPr marL="180000"/>
                      <a:r>
                        <a:rPr lang="en-US" sz="800" b="1" dirty="0"/>
                        <a:t>&lt;176 cm</a:t>
                      </a:r>
                    </a:p>
                  </a:txBody>
                  <a:tcPr marT="17626" marB="17626">
                    <a:solidFill>
                      <a:schemeClr val="bg1">
                        <a:lumMod val="95000"/>
                      </a:schemeClr>
                    </a:solidFill>
                  </a:tcPr>
                </a:tc>
                <a:tc>
                  <a:txBody>
                    <a:bodyPr/>
                    <a:lstStyle/>
                    <a:p>
                      <a:pPr algn="ctr"/>
                      <a:r>
                        <a:rPr lang="en-US" sz="800" b="1" dirty="0"/>
                        <a:t>65% (13/20)</a:t>
                      </a:r>
                    </a:p>
                  </a:txBody>
                  <a:tcPr marT="17626" marB="17626">
                    <a:solidFill>
                      <a:schemeClr val="bg1">
                        <a:lumMod val="95000"/>
                      </a:schemeClr>
                    </a:solidFill>
                  </a:tcPr>
                </a:tc>
                <a:extLst>
                  <a:ext uri="{0D108BD9-81ED-4DB2-BD59-A6C34878D82A}">
                    <a16:rowId xmlns:a16="http://schemas.microsoft.com/office/drawing/2014/main" val="453796331"/>
                  </a:ext>
                </a:extLst>
              </a:tr>
              <a:tr h="166391">
                <a:tc>
                  <a:txBody>
                    <a:bodyPr/>
                    <a:lstStyle/>
                    <a:p>
                      <a:pPr marL="180000"/>
                      <a:r>
                        <a:rPr lang="en-US" sz="800" b="1" dirty="0"/>
                        <a:t>≥176 cm</a:t>
                      </a:r>
                    </a:p>
                  </a:txBody>
                  <a:tcPr marT="17626" marB="17626">
                    <a:solidFill>
                      <a:schemeClr val="bg1">
                        <a:lumMod val="95000"/>
                      </a:schemeClr>
                    </a:solidFill>
                  </a:tcPr>
                </a:tc>
                <a:tc>
                  <a:txBody>
                    <a:bodyPr/>
                    <a:lstStyle/>
                    <a:p>
                      <a:pPr algn="ctr"/>
                      <a:r>
                        <a:rPr lang="en-US" sz="800" b="1" dirty="0"/>
                        <a:t>55% (12/22)</a:t>
                      </a:r>
                    </a:p>
                  </a:txBody>
                  <a:tcPr marT="17626" marB="17626">
                    <a:solidFill>
                      <a:schemeClr val="bg1">
                        <a:lumMod val="95000"/>
                      </a:schemeClr>
                    </a:solidFill>
                  </a:tcPr>
                </a:tc>
                <a:extLst>
                  <a:ext uri="{0D108BD9-81ED-4DB2-BD59-A6C34878D82A}">
                    <a16:rowId xmlns:a16="http://schemas.microsoft.com/office/drawing/2014/main" val="1228258512"/>
                  </a:ext>
                </a:extLst>
              </a:tr>
              <a:tr h="166391">
                <a:tc>
                  <a:txBody>
                    <a:bodyPr/>
                    <a:lstStyle/>
                    <a:p>
                      <a:r>
                        <a:rPr lang="en-US" sz="800" b="1" dirty="0"/>
                        <a:t>Hypopnea Index (Median)</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881976280"/>
                  </a:ext>
                </a:extLst>
              </a:tr>
              <a:tr h="166391">
                <a:tc>
                  <a:txBody>
                    <a:bodyPr/>
                    <a:lstStyle/>
                    <a:p>
                      <a:pPr marL="180000"/>
                      <a:r>
                        <a:rPr lang="en-US" sz="800" b="1" dirty="0"/>
                        <a:t>&lt;14 Events/Hour</a:t>
                      </a:r>
                    </a:p>
                  </a:txBody>
                  <a:tcPr marT="17626" marB="17626">
                    <a:solidFill>
                      <a:schemeClr val="bg1">
                        <a:lumMod val="95000"/>
                      </a:schemeClr>
                    </a:solidFill>
                  </a:tcPr>
                </a:tc>
                <a:tc>
                  <a:txBody>
                    <a:bodyPr/>
                    <a:lstStyle/>
                    <a:p>
                      <a:pPr algn="ctr"/>
                      <a:r>
                        <a:rPr lang="en-US" sz="800" b="1" dirty="0"/>
                        <a:t>43% (9/21)</a:t>
                      </a:r>
                    </a:p>
                  </a:txBody>
                  <a:tcPr marT="17626" marB="17626">
                    <a:solidFill>
                      <a:schemeClr val="bg1">
                        <a:lumMod val="95000"/>
                      </a:schemeClr>
                    </a:solidFill>
                  </a:tcPr>
                </a:tc>
                <a:extLst>
                  <a:ext uri="{0D108BD9-81ED-4DB2-BD59-A6C34878D82A}">
                    <a16:rowId xmlns:a16="http://schemas.microsoft.com/office/drawing/2014/main" val="2151411650"/>
                  </a:ext>
                </a:extLst>
              </a:tr>
              <a:tr h="166391">
                <a:tc>
                  <a:txBody>
                    <a:bodyPr/>
                    <a:lstStyle/>
                    <a:p>
                      <a:pPr marL="180000"/>
                      <a:r>
                        <a:rPr lang="en-US" sz="800" b="1" dirty="0"/>
                        <a:t>≥14 Events/Hour</a:t>
                      </a:r>
                    </a:p>
                  </a:txBody>
                  <a:tcPr marT="17626" marB="17626">
                    <a:solidFill>
                      <a:schemeClr val="bg1">
                        <a:lumMod val="95000"/>
                      </a:schemeClr>
                    </a:solidFill>
                  </a:tcPr>
                </a:tc>
                <a:tc>
                  <a:txBody>
                    <a:bodyPr/>
                    <a:lstStyle/>
                    <a:p>
                      <a:pPr algn="ctr"/>
                      <a:r>
                        <a:rPr lang="en-US" sz="800" b="1" dirty="0"/>
                        <a:t>76% (16/21)</a:t>
                      </a:r>
                    </a:p>
                  </a:txBody>
                  <a:tcPr marT="17626" marB="17626">
                    <a:solidFill>
                      <a:schemeClr val="bg1">
                        <a:lumMod val="95000"/>
                      </a:schemeClr>
                    </a:solidFill>
                  </a:tcPr>
                </a:tc>
                <a:extLst>
                  <a:ext uri="{0D108BD9-81ED-4DB2-BD59-A6C34878D82A}">
                    <a16:rowId xmlns:a16="http://schemas.microsoft.com/office/drawing/2014/main" val="1085978006"/>
                  </a:ext>
                </a:extLst>
              </a:tr>
              <a:tr h="166391">
                <a:tc>
                  <a:txBody>
                    <a:bodyPr/>
                    <a:lstStyle/>
                    <a:p>
                      <a:r>
                        <a:rPr lang="en-US" sz="800" b="1" dirty="0"/>
                        <a:t>Defibrillator</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3352794882"/>
                  </a:ext>
                </a:extLst>
              </a:tr>
              <a:tr h="166391">
                <a:tc>
                  <a:txBody>
                    <a:bodyPr/>
                    <a:lstStyle/>
                    <a:p>
                      <a:pPr marL="180000"/>
                      <a:r>
                        <a:rPr lang="en-US" sz="800" b="1" dirty="0"/>
                        <a:t>No</a:t>
                      </a:r>
                    </a:p>
                  </a:txBody>
                  <a:tcPr marT="17626" marB="17626">
                    <a:solidFill>
                      <a:schemeClr val="bg1">
                        <a:lumMod val="95000"/>
                      </a:schemeClr>
                    </a:solidFill>
                  </a:tcPr>
                </a:tc>
                <a:tc>
                  <a:txBody>
                    <a:bodyPr/>
                    <a:lstStyle/>
                    <a:p>
                      <a:pPr algn="ctr"/>
                      <a:r>
                        <a:rPr lang="en-US" sz="800" b="1" dirty="0"/>
                        <a:t>55% (17/31)</a:t>
                      </a:r>
                    </a:p>
                  </a:txBody>
                  <a:tcPr marT="17626" marB="17626">
                    <a:solidFill>
                      <a:schemeClr val="bg1">
                        <a:lumMod val="95000"/>
                      </a:schemeClr>
                    </a:solidFill>
                  </a:tcPr>
                </a:tc>
                <a:extLst>
                  <a:ext uri="{0D108BD9-81ED-4DB2-BD59-A6C34878D82A}">
                    <a16:rowId xmlns:a16="http://schemas.microsoft.com/office/drawing/2014/main" val="1433344874"/>
                  </a:ext>
                </a:extLst>
              </a:tr>
              <a:tr h="166391">
                <a:tc>
                  <a:txBody>
                    <a:bodyPr/>
                    <a:lstStyle/>
                    <a:p>
                      <a:pPr marL="180000"/>
                      <a:r>
                        <a:rPr lang="en-US" sz="800" b="1" dirty="0"/>
                        <a:t>Yes</a:t>
                      </a:r>
                    </a:p>
                  </a:txBody>
                  <a:tcPr marT="17626" marB="17626">
                    <a:solidFill>
                      <a:schemeClr val="bg1">
                        <a:lumMod val="95000"/>
                      </a:schemeClr>
                    </a:solidFill>
                  </a:tcPr>
                </a:tc>
                <a:tc>
                  <a:txBody>
                    <a:bodyPr/>
                    <a:lstStyle/>
                    <a:p>
                      <a:pPr algn="ctr"/>
                      <a:r>
                        <a:rPr lang="en-US" sz="800" b="1" dirty="0"/>
                        <a:t>73% (8/11)</a:t>
                      </a:r>
                    </a:p>
                  </a:txBody>
                  <a:tcPr marT="17626" marB="17626">
                    <a:solidFill>
                      <a:schemeClr val="bg1">
                        <a:lumMod val="95000"/>
                      </a:schemeClr>
                    </a:solidFill>
                  </a:tcPr>
                </a:tc>
                <a:extLst>
                  <a:ext uri="{0D108BD9-81ED-4DB2-BD59-A6C34878D82A}">
                    <a16:rowId xmlns:a16="http://schemas.microsoft.com/office/drawing/2014/main" val="2508452887"/>
                  </a:ext>
                </a:extLst>
              </a:tr>
              <a:tr h="166391">
                <a:tc>
                  <a:txBody>
                    <a:bodyPr/>
                    <a:lstStyle/>
                    <a:p>
                      <a:r>
                        <a:rPr lang="en-US" sz="800" b="1" dirty="0"/>
                        <a:t>BMI (Median)</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1155045865"/>
                  </a:ext>
                </a:extLst>
              </a:tr>
              <a:tr h="166391">
                <a:tc>
                  <a:txBody>
                    <a:bodyPr/>
                    <a:lstStyle/>
                    <a:p>
                      <a:pPr marL="180000"/>
                      <a:r>
                        <a:rPr lang="en-US" sz="800" b="1" dirty="0"/>
                        <a:t>&lt;30.5</a:t>
                      </a:r>
                    </a:p>
                  </a:txBody>
                  <a:tcPr marT="17626" marB="17626">
                    <a:solidFill>
                      <a:schemeClr val="bg1">
                        <a:lumMod val="95000"/>
                      </a:schemeClr>
                    </a:solidFill>
                  </a:tcPr>
                </a:tc>
                <a:tc>
                  <a:txBody>
                    <a:bodyPr/>
                    <a:lstStyle/>
                    <a:p>
                      <a:pPr algn="ctr"/>
                      <a:r>
                        <a:rPr lang="en-US" sz="800" b="1" dirty="0"/>
                        <a:t>71% (15/21)</a:t>
                      </a:r>
                    </a:p>
                  </a:txBody>
                  <a:tcPr marT="17626" marB="17626">
                    <a:solidFill>
                      <a:schemeClr val="bg1">
                        <a:lumMod val="95000"/>
                      </a:schemeClr>
                    </a:solidFill>
                  </a:tcPr>
                </a:tc>
                <a:extLst>
                  <a:ext uri="{0D108BD9-81ED-4DB2-BD59-A6C34878D82A}">
                    <a16:rowId xmlns:a16="http://schemas.microsoft.com/office/drawing/2014/main" val="1428394374"/>
                  </a:ext>
                </a:extLst>
              </a:tr>
              <a:tr h="166391">
                <a:tc>
                  <a:txBody>
                    <a:bodyPr/>
                    <a:lstStyle/>
                    <a:p>
                      <a:pPr marL="180000"/>
                      <a:r>
                        <a:rPr lang="en-US" sz="800" b="1" dirty="0"/>
                        <a:t>≥30.5</a:t>
                      </a:r>
                    </a:p>
                  </a:txBody>
                  <a:tcPr marT="17626" marB="17626">
                    <a:solidFill>
                      <a:schemeClr val="bg1">
                        <a:lumMod val="95000"/>
                      </a:schemeClr>
                    </a:solidFill>
                  </a:tcPr>
                </a:tc>
                <a:tc>
                  <a:txBody>
                    <a:bodyPr/>
                    <a:lstStyle/>
                    <a:p>
                      <a:pPr algn="ctr"/>
                      <a:r>
                        <a:rPr lang="en-US" sz="800" b="1" dirty="0"/>
                        <a:t>48% (10/21)</a:t>
                      </a:r>
                    </a:p>
                  </a:txBody>
                  <a:tcPr marT="17626" marB="17626">
                    <a:solidFill>
                      <a:schemeClr val="bg1">
                        <a:lumMod val="95000"/>
                      </a:schemeClr>
                    </a:solidFill>
                  </a:tcPr>
                </a:tc>
                <a:extLst>
                  <a:ext uri="{0D108BD9-81ED-4DB2-BD59-A6C34878D82A}">
                    <a16:rowId xmlns:a16="http://schemas.microsoft.com/office/drawing/2014/main" val="1351163940"/>
                  </a:ext>
                </a:extLst>
              </a:tr>
              <a:tr h="166391">
                <a:tc>
                  <a:txBody>
                    <a:bodyPr/>
                    <a:lstStyle/>
                    <a:p>
                      <a:r>
                        <a:rPr lang="en-US" sz="800" b="1" dirty="0"/>
                        <a:t>Prior SDB Therapy</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3354900518"/>
                  </a:ext>
                </a:extLst>
              </a:tr>
              <a:tr h="166391">
                <a:tc>
                  <a:txBody>
                    <a:bodyPr/>
                    <a:lstStyle/>
                    <a:p>
                      <a:pPr marL="180000"/>
                      <a:r>
                        <a:rPr lang="en-US" sz="800" b="1" dirty="0"/>
                        <a:t>No</a:t>
                      </a:r>
                    </a:p>
                  </a:txBody>
                  <a:tcPr marT="17626" marB="17626">
                    <a:solidFill>
                      <a:schemeClr val="bg1">
                        <a:lumMod val="95000"/>
                      </a:schemeClr>
                    </a:solidFill>
                  </a:tcPr>
                </a:tc>
                <a:tc>
                  <a:txBody>
                    <a:bodyPr/>
                    <a:lstStyle/>
                    <a:p>
                      <a:pPr algn="ctr"/>
                      <a:r>
                        <a:rPr lang="en-US" sz="800" b="1" dirty="0"/>
                        <a:t>64% (14/22)</a:t>
                      </a:r>
                    </a:p>
                  </a:txBody>
                  <a:tcPr marT="17626" marB="17626">
                    <a:solidFill>
                      <a:schemeClr val="bg1">
                        <a:lumMod val="95000"/>
                      </a:schemeClr>
                    </a:solidFill>
                  </a:tcPr>
                </a:tc>
                <a:extLst>
                  <a:ext uri="{0D108BD9-81ED-4DB2-BD59-A6C34878D82A}">
                    <a16:rowId xmlns:a16="http://schemas.microsoft.com/office/drawing/2014/main" val="2573066752"/>
                  </a:ext>
                </a:extLst>
              </a:tr>
              <a:tr h="166391">
                <a:tc>
                  <a:txBody>
                    <a:bodyPr/>
                    <a:lstStyle/>
                    <a:p>
                      <a:pPr marL="180000"/>
                      <a:r>
                        <a:rPr lang="en-US" sz="800" b="1" dirty="0"/>
                        <a:t>Yes</a:t>
                      </a:r>
                    </a:p>
                  </a:txBody>
                  <a:tcPr marT="17626" marB="17626">
                    <a:solidFill>
                      <a:schemeClr val="bg1">
                        <a:lumMod val="95000"/>
                      </a:schemeClr>
                    </a:solidFill>
                  </a:tcPr>
                </a:tc>
                <a:tc>
                  <a:txBody>
                    <a:bodyPr/>
                    <a:lstStyle/>
                    <a:p>
                      <a:pPr algn="ctr"/>
                      <a:r>
                        <a:rPr lang="en-US" sz="800" b="1" dirty="0"/>
                        <a:t>55% (11/20)</a:t>
                      </a:r>
                    </a:p>
                  </a:txBody>
                  <a:tcPr marT="17626" marB="17626">
                    <a:solidFill>
                      <a:schemeClr val="bg1">
                        <a:lumMod val="95000"/>
                      </a:schemeClr>
                    </a:solidFill>
                  </a:tcPr>
                </a:tc>
                <a:extLst>
                  <a:ext uri="{0D108BD9-81ED-4DB2-BD59-A6C34878D82A}">
                    <a16:rowId xmlns:a16="http://schemas.microsoft.com/office/drawing/2014/main" val="625830385"/>
                  </a:ext>
                </a:extLst>
              </a:tr>
              <a:tr h="166391">
                <a:tc>
                  <a:txBody>
                    <a:bodyPr/>
                    <a:lstStyle/>
                    <a:p>
                      <a:r>
                        <a:rPr lang="en-US" sz="800" b="1" dirty="0"/>
                        <a:t>Atrial Fibrillation</a:t>
                      </a:r>
                    </a:p>
                  </a:txBody>
                  <a:tcPr marT="17626" marB="17626">
                    <a:solidFill>
                      <a:schemeClr val="bg1">
                        <a:lumMod val="85000"/>
                      </a:schemeClr>
                    </a:solidFill>
                  </a:tcPr>
                </a:tc>
                <a:tc>
                  <a:txBody>
                    <a:bodyPr/>
                    <a:lstStyle/>
                    <a:p>
                      <a:pPr algn="ctr"/>
                      <a:endParaRPr lang="en-US" sz="800" b="1" dirty="0"/>
                    </a:p>
                  </a:txBody>
                  <a:tcPr marT="17626" marB="17626">
                    <a:solidFill>
                      <a:schemeClr val="bg1">
                        <a:lumMod val="85000"/>
                      </a:schemeClr>
                    </a:solidFill>
                  </a:tcPr>
                </a:tc>
                <a:extLst>
                  <a:ext uri="{0D108BD9-81ED-4DB2-BD59-A6C34878D82A}">
                    <a16:rowId xmlns:a16="http://schemas.microsoft.com/office/drawing/2014/main" val="968667628"/>
                  </a:ext>
                </a:extLst>
              </a:tr>
              <a:tr h="166391">
                <a:tc>
                  <a:txBody>
                    <a:bodyPr/>
                    <a:lstStyle/>
                    <a:p>
                      <a:pPr marL="180000"/>
                      <a:r>
                        <a:rPr lang="en-US" sz="800" b="1" dirty="0"/>
                        <a:t>No</a:t>
                      </a:r>
                    </a:p>
                  </a:txBody>
                  <a:tcPr marT="17626" marB="17626">
                    <a:solidFill>
                      <a:schemeClr val="bg1">
                        <a:lumMod val="95000"/>
                      </a:schemeClr>
                    </a:solidFill>
                  </a:tcPr>
                </a:tc>
                <a:tc>
                  <a:txBody>
                    <a:bodyPr/>
                    <a:lstStyle/>
                    <a:p>
                      <a:pPr algn="ctr"/>
                      <a:r>
                        <a:rPr lang="en-US" sz="800" b="1" dirty="0"/>
                        <a:t>57% (17/30)</a:t>
                      </a:r>
                    </a:p>
                  </a:txBody>
                  <a:tcPr marT="17626" marB="17626">
                    <a:solidFill>
                      <a:schemeClr val="bg1">
                        <a:lumMod val="95000"/>
                      </a:schemeClr>
                    </a:solidFill>
                  </a:tcPr>
                </a:tc>
                <a:extLst>
                  <a:ext uri="{0D108BD9-81ED-4DB2-BD59-A6C34878D82A}">
                    <a16:rowId xmlns:a16="http://schemas.microsoft.com/office/drawing/2014/main" val="1991665928"/>
                  </a:ext>
                </a:extLst>
              </a:tr>
              <a:tr h="166391">
                <a:tc>
                  <a:txBody>
                    <a:bodyPr/>
                    <a:lstStyle/>
                    <a:p>
                      <a:pPr marL="180000"/>
                      <a:r>
                        <a:rPr lang="en-US" sz="800" b="1" dirty="0"/>
                        <a:t>Yes</a:t>
                      </a:r>
                    </a:p>
                  </a:txBody>
                  <a:tcPr marT="17626" marB="17626">
                    <a:solidFill>
                      <a:schemeClr val="bg1">
                        <a:lumMod val="95000"/>
                      </a:schemeClr>
                    </a:solidFill>
                  </a:tcPr>
                </a:tc>
                <a:tc>
                  <a:txBody>
                    <a:bodyPr/>
                    <a:lstStyle/>
                    <a:p>
                      <a:pPr algn="ctr"/>
                      <a:r>
                        <a:rPr lang="en-US" sz="800" b="1" dirty="0"/>
                        <a:t>67% (8/12)</a:t>
                      </a:r>
                    </a:p>
                  </a:txBody>
                  <a:tcPr marT="17626" marB="17626">
                    <a:solidFill>
                      <a:schemeClr val="bg1">
                        <a:lumMod val="95000"/>
                      </a:schemeClr>
                    </a:solidFill>
                  </a:tcPr>
                </a:tc>
                <a:extLst>
                  <a:ext uri="{0D108BD9-81ED-4DB2-BD59-A6C34878D82A}">
                    <a16:rowId xmlns:a16="http://schemas.microsoft.com/office/drawing/2014/main" val="4043989330"/>
                  </a:ext>
                </a:extLst>
              </a:tr>
            </a:tbl>
          </a:graphicData>
        </a:graphic>
      </p:graphicFrame>
      <p:grpSp>
        <p:nvGrpSpPr>
          <p:cNvPr id="6" name="Group 5">
            <a:extLst>
              <a:ext uri="{FF2B5EF4-FFF2-40B4-BE49-F238E27FC236}">
                <a16:creationId xmlns:a16="http://schemas.microsoft.com/office/drawing/2014/main" id="{188B7C5E-095C-1341-B73B-6080D5CC2233}"/>
              </a:ext>
            </a:extLst>
          </p:cNvPr>
          <p:cNvGrpSpPr/>
          <p:nvPr/>
        </p:nvGrpSpPr>
        <p:grpSpPr>
          <a:xfrm>
            <a:off x="7029397" y="1659391"/>
            <a:ext cx="3176237" cy="4508452"/>
            <a:chOff x="7269217" y="2099928"/>
            <a:chExt cx="2681417" cy="4294804"/>
          </a:xfrm>
        </p:grpSpPr>
        <p:sp>
          <p:nvSpPr>
            <p:cNvPr id="7" name="Rectangle 6">
              <a:extLst>
                <a:ext uri="{FF2B5EF4-FFF2-40B4-BE49-F238E27FC236}">
                  <a16:creationId xmlns:a16="http://schemas.microsoft.com/office/drawing/2014/main" id="{A734C37A-EE93-E146-B6EB-C65E71D33CAF}"/>
                </a:ext>
              </a:extLst>
            </p:cNvPr>
            <p:cNvSpPr/>
            <p:nvPr/>
          </p:nvSpPr>
          <p:spPr>
            <a:xfrm>
              <a:off x="7269217" y="2099928"/>
              <a:ext cx="2681417" cy="4294804"/>
            </a:xfrm>
            <a:prstGeom prst="rect">
              <a:avLst/>
            </a:prstGeom>
            <a:no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cxnSp>
          <p:nvCxnSpPr>
            <p:cNvPr id="8" name="Straight Connector 7">
              <a:extLst>
                <a:ext uri="{FF2B5EF4-FFF2-40B4-BE49-F238E27FC236}">
                  <a16:creationId xmlns:a16="http://schemas.microsoft.com/office/drawing/2014/main" id="{1A7BFFAF-9232-CB41-8F53-7A33744BBEA6}"/>
                </a:ext>
              </a:extLst>
            </p:cNvPr>
            <p:cNvCxnSpPr>
              <a:stCxn id="11" idx="0"/>
              <a:endCxn id="11" idx="2"/>
            </p:cNvCxnSpPr>
            <p:nvPr/>
          </p:nvCxnSpPr>
          <p:spPr>
            <a:xfrm>
              <a:off x="8609926" y="2099928"/>
              <a:ext cx="0" cy="429480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1AE30E0A-5A9F-2F44-855D-507EAB8302B2}"/>
                </a:ext>
              </a:extLst>
            </p:cNvPr>
            <p:cNvGrpSpPr/>
            <p:nvPr/>
          </p:nvGrpSpPr>
          <p:grpSpPr>
            <a:xfrm>
              <a:off x="8205549" y="2286893"/>
              <a:ext cx="1001652" cy="90742"/>
              <a:chOff x="5025710" y="2174317"/>
              <a:chExt cx="1001652" cy="90742"/>
            </a:xfrm>
          </p:grpSpPr>
          <p:grpSp>
            <p:nvGrpSpPr>
              <p:cNvPr id="113" name="Group 112">
                <a:extLst>
                  <a:ext uri="{FF2B5EF4-FFF2-40B4-BE49-F238E27FC236}">
                    <a16:creationId xmlns:a16="http://schemas.microsoft.com/office/drawing/2014/main" id="{A0BCAB4F-323A-A247-B9B0-B80511C0890C}"/>
                  </a:ext>
                </a:extLst>
              </p:cNvPr>
              <p:cNvGrpSpPr/>
              <p:nvPr/>
            </p:nvGrpSpPr>
            <p:grpSpPr>
              <a:xfrm>
                <a:off x="5025710" y="2174317"/>
                <a:ext cx="1001652" cy="90742"/>
                <a:chOff x="5025710" y="2174317"/>
                <a:chExt cx="1001652" cy="90742"/>
              </a:xfrm>
            </p:grpSpPr>
            <p:cxnSp>
              <p:nvCxnSpPr>
                <p:cNvPr id="115" name="Straight Connector 114">
                  <a:extLst>
                    <a:ext uri="{FF2B5EF4-FFF2-40B4-BE49-F238E27FC236}">
                      <a16:creationId xmlns:a16="http://schemas.microsoft.com/office/drawing/2014/main" id="{469AE692-35B2-B447-A0B1-7BB6A7A4D821}"/>
                    </a:ext>
                  </a:extLst>
                </p:cNvPr>
                <p:cNvCxnSpPr>
                  <a:cxnSpLocks/>
                </p:cNvCxnSpPr>
                <p:nvPr/>
              </p:nvCxnSpPr>
              <p:spPr>
                <a:xfrm>
                  <a:off x="5025710" y="2219688"/>
                  <a:ext cx="1001652"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52AFB021-2933-8D4D-8739-A2471A307288}"/>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5846DC55-8F97-B948-8158-BC67851ECA4C}"/>
                    </a:ext>
                  </a:extLst>
                </p:cNvPr>
                <p:cNvCxnSpPr>
                  <a:cxnSpLocks/>
                </p:cNvCxnSpPr>
                <p:nvPr/>
              </p:nvCxnSpPr>
              <p:spPr>
                <a:xfrm>
                  <a:off x="6023872"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14" name="Rectangle 113">
                <a:extLst>
                  <a:ext uri="{FF2B5EF4-FFF2-40B4-BE49-F238E27FC236}">
                    <a16:creationId xmlns:a16="http://schemas.microsoft.com/office/drawing/2014/main" id="{D8A5EBF1-2433-9B4B-B2CF-B26773F25ABF}"/>
                  </a:ext>
                </a:extLst>
              </p:cNvPr>
              <p:cNvSpPr/>
              <p:nvPr/>
            </p:nvSpPr>
            <p:spPr>
              <a:xfrm rot="2815778">
                <a:off x="5504002" y="2182978"/>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0" name="Group 9">
              <a:extLst>
                <a:ext uri="{FF2B5EF4-FFF2-40B4-BE49-F238E27FC236}">
                  <a16:creationId xmlns:a16="http://schemas.microsoft.com/office/drawing/2014/main" id="{0D4C9017-B665-B14D-B3E4-0CF38459EC54}"/>
                </a:ext>
              </a:extLst>
            </p:cNvPr>
            <p:cNvGrpSpPr/>
            <p:nvPr/>
          </p:nvGrpSpPr>
          <p:grpSpPr>
            <a:xfrm>
              <a:off x="8447805" y="2439293"/>
              <a:ext cx="1084358" cy="90742"/>
              <a:chOff x="5025710" y="2174317"/>
              <a:chExt cx="1084358" cy="90742"/>
            </a:xfrm>
          </p:grpSpPr>
          <p:grpSp>
            <p:nvGrpSpPr>
              <p:cNvPr id="108" name="Group 107">
                <a:extLst>
                  <a:ext uri="{FF2B5EF4-FFF2-40B4-BE49-F238E27FC236}">
                    <a16:creationId xmlns:a16="http://schemas.microsoft.com/office/drawing/2014/main" id="{9E7B3D52-258C-4643-A1C4-4BBBBE391A97}"/>
                  </a:ext>
                </a:extLst>
              </p:cNvPr>
              <p:cNvGrpSpPr/>
              <p:nvPr/>
            </p:nvGrpSpPr>
            <p:grpSpPr>
              <a:xfrm>
                <a:off x="5025710" y="2174317"/>
                <a:ext cx="1084358" cy="90742"/>
                <a:chOff x="5025710" y="2174317"/>
                <a:chExt cx="1084358" cy="90742"/>
              </a:xfrm>
            </p:grpSpPr>
            <p:cxnSp>
              <p:nvCxnSpPr>
                <p:cNvPr id="110" name="Straight Connector 109">
                  <a:extLst>
                    <a:ext uri="{FF2B5EF4-FFF2-40B4-BE49-F238E27FC236}">
                      <a16:creationId xmlns:a16="http://schemas.microsoft.com/office/drawing/2014/main" id="{8E3D289A-6A0E-9A4A-A159-9E89D0B2A9C9}"/>
                    </a:ext>
                  </a:extLst>
                </p:cNvPr>
                <p:cNvCxnSpPr>
                  <a:cxnSpLocks/>
                </p:cNvCxnSpPr>
                <p:nvPr/>
              </p:nvCxnSpPr>
              <p:spPr>
                <a:xfrm>
                  <a:off x="5025710" y="2219688"/>
                  <a:ext cx="1084358"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4EBAEBEC-B94F-0A43-AE15-E46F59C4FF9E}"/>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5992E19-5AB1-1E42-91A2-5E6573A6C49B}"/>
                    </a:ext>
                  </a:extLst>
                </p:cNvPr>
                <p:cNvCxnSpPr>
                  <a:cxnSpLocks/>
                </p:cNvCxnSpPr>
                <p:nvPr/>
              </p:nvCxnSpPr>
              <p:spPr>
                <a:xfrm>
                  <a:off x="6110068"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09" name="Rectangle 108">
                <a:extLst>
                  <a:ext uri="{FF2B5EF4-FFF2-40B4-BE49-F238E27FC236}">
                    <a16:creationId xmlns:a16="http://schemas.microsoft.com/office/drawing/2014/main" id="{3BD4B608-89A2-2940-A65B-78859F9F05AE}"/>
                  </a:ext>
                </a:extLst>
              </p:cNvPr>
              <p:cNvSpPr/>
              <p:nvPr/>
            </p:nvSpPr>
            <p:spPr>
              <a:xfrm rot="2815778">
                <a:off x="5616118"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934F4BF7-C963-7542-A511-25345DB87B70}"/>
                </a:ext>
              </a:extLst>
            </p:cNvPr>
            <p:cNvGrpSpPr/>
            <p:nvPr/>
          </p:nvGrpSpPr>
          <p:grpSpPr>
            <a:xfrm>
              <a:off x="8289159" y="2752837"/>
              <a:ext cx="1560296" cy="90742"/>
              <a:chOff x="5025710" y="2174317"/>
              <a:chExt cx="1560296" cy="90742"/>
            </a:xfrm>
          </p:grpSpPr>
          <p:grpSp>
            <p:nvGrpSpPr>
              <p:cNvPr id="103" name="Group 102">
                <a:extLst>
                  <a:ext uri="{FF2B5EF4-FFF2-40B4-BE49-F238E27FC236}">
                    <a16:creationId xmlns:a16="http://schemas.microsoft.com/office/drawing/2014/main" id="{126580CE-AE84-1542-BED5-50DE84B17E86}"/>
                  </a:ext>
                </a:extLst>
              </p:cNvPr>
              <p:cNvGrpSpPr/>
              <p:nvPr/>
            </p:nvGrpSpPr>
            <p:grpSpPr>
              <a:xfrm>
                <a:off x="5025710" y="2174317"/>
                <a:ext cx="1560296" cy="90742"/>
                <a:chOff x="5025710" y="2174317"/>
                <a:chExt cx="1560296" cy="90742"/>
              </a:xfrm>
            </p:grpSpPr>
            <p:cxnSp>
              <p:nvCxnSpPr>
                <p:cNvPr id="105" name="Straight Connector 104">
                  <a:extLst>
                    <a:ext uri="{FF2B5EF4-FFF2-40B4-BE49-F238E27FC236}">
                      <a16:creationId xmlns:a16="http://schemas.microsoft.com/office/drawing/2014/main" id="{4977BB2C-0AD2-5044-B5C0-728C81CE2622}"/>
                    </a:ext>
                  </a:extLst>
                </p:cNvPr>
                <p:cNvCxnSpPr>
                  <a:cxnSpLocks/>
                </p:cNvCxnSpPr>
                <p:nvPr/>
              </p:nvCxnSpPr>
              <p:spPr>
                <a:xfrm>
                  <a:off x="5025710" y="2219688"/>
                  <a:ext cx="1560296"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71DA327-3EF7-DC40-A78A-33E4E50B5927}"/>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2A3D079E-05AF-B441-A9E9-A6CAC0EAA4A5}"/>
                    </a:ext>
                  </a:extLst>
                </p:cNvPr>
                <p:cNvCxnSpPr>
                  <a:cxnSpLocks/>
                </p:cNvCxnSpPr>
                <p:nvPr/>
              </p:nvCxnSpPr>
              <p:spPr>
                <a:xfrm>
                  <a:off x="6586006"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04" name="Rectangle 103">
                <a:extLst>
                  <a:ext uri="{FF2B5EF4-FFF2-40B4-BE49-F238E27FC236}">
                    <a16:creationId xmlns:a16="http://schemas.microsoft.com/office/drawing/2014/main" id="{314F21AC-A14D-474C-BA41-6DFED65CFCA9}"/>
                  </a:ext>
                </a:extLst>
              </p:cNvPr>
              <p:cNvSpPr/>
              <p:nvPr/>
            </p:nvSpPr>
            <p:spPr>
              <a:xfrm rot="2815778">
                <a:off x="6119523"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8A6DFE05-20A3-9A44-BA43-3C0BCC418609}"/>
                </a:ext>
              </a:extLst>
            </p:cNvPr>
            <p:cNvGrpSpPr/>
            <p:nvPr/>
          </p:nvGrpSpPr>
          <p:grpSpPr>
            <a:xfrm>
              <a:off x="8366143" y="2911753"/>
              <a:ext cx="1005400" cy="90742"/>
              <a:chOff x="5025710" y="2174317"/>
              <a:chExt cx="1005400" cy="90742"/>
            </a:xfrm>
          </p:grpSpPr>
          <p:grpSp>
            <p:nvGrpSpPr>
              <p:cNvPr id="98" name="Group 97">
                <a:extLst>
                  <a:ext uri="{FF2B5EF4-FFF2-40B4-BE49-F238E27FC236}">
                    <a16:creationId xmlns:a16="http://schemas.microsoft.com/office/drawing/2014/main" id="{D4978A4D-51AF-BF41-BC1A-FE7925CEC39A}"/>
                  </a:ext>
                </a:extLst>
              </p:cNvPr>
              <p:cNvGrpSpPr/>
              <p:nvPr/>
            </p:nvGrpSpPr>
            <p:grpSpPr>
              <a:xfrm>
                <a:off x="5025710" y="2174317"/>
                <a:ext cx="1005400" cy="90742"/>
                <a:chOff x="5025710" y="2174317"/>
                <a:chExt cx="1005400" cy="90742"/>
              </a:xfrm>
            </p:grpSpPr>
            <p:cxnSp>
              <p:nvCxnSpPr>
                <p:cNvPr id="100" name="Straight Connector 99">
                  <a:extLst>
                    <a:ext uri="{FF2B5EF4-FFF2-40B4-BE49-F238E27FC236}">
                      <a16:creationId xmlns:a16="http://schemas.microsoft.com/office/drawing/2014/main" id="{9E18112C-2CAA-1B43-A114-6ACB4B8A92F9}"/>
                    </a:ext>
                  </a:extLst>
                </p:cNvPr>
                <p:cNvCxnSpPr>
                  <a:cxnSpLocks/>
                </p:cNvCxnSpPr>
                <p:nvPr/>
              </p:nvCxnSpPr>
              <p:spPr>
                <a:xfrm>
                  <a:off x="5025710" y="2219688"/>
                  <a:ext cx="1005400"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B50B4FB-8B50-DE48-A9D6-8639B1A6E594}"/>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9FAAF50C-FF9F-DD41-8CFE-979BB8F20096}"/>
                    </a:ext>
                  </a:extLst>
                </p:cNvPr>
                <p:cNvCxnSpPr>
                  <a:cxnSpLocks/>
                </p:cNvCxnSpPr>
                <p:nvPr/>
              </p:nvCxnSpPr>
              <p:spPr>
                <a:xfrm>
                  <a:off x="6023872"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99" name="Rectangle 98">
                <a:extLst>
                  <a:ext uri="{FF2B5EF4-FFF2-40B4-BE49-F238E27FC236}">
                    <a16:creationId xmlns:a16="http://schemas.microsoft.com/office/drawing/2014/main" id="{32779A78-8302-A44C-A475-1D2BFDD566B2}"/>
                  </a:ext>
                </a:extLst>
              </p:cNvPr>
              <p:cNvSpPr/>
              <p:nvPr/>
            </p:nvSpPr>
            <p:spPr>
              <a:xfrm rot="2815778">
                <a:off x="5421899" y="2182978"/>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FA9D1370-1F2B-8842-A9AE-FE77D6EA0BAE}"/>
                </a:ext>
              </a:extLst>
            </p:cNvPr>
            <p:cNvGrpSpPr/>
            <p:nvPr/>
          </p:nvGrpSpPr>
          <p:grpSpPr>
            <a:xfrm>
              <a:off x="8369891" y="3231813"/>
              <a:ext cx="1026359" cy="90742"/>
              <a:chOff x="5025710" y="2174317"/>
              <a:chExt cx="1026359" cy="90742"/>
            </a:xfrm>
          </p:grpSpPr>
          <p:grpSp>
            <p:nvGrpSpPr>
              <p:cNvPr id="93" name="Group 92">
                <a:extLst>
                  <a:ext uri="{FF2B5EF4-FFF2-40B4-BE49-F238E27FC236}">
                    <a16:creationId xmlns:a16="http://schemas.microsoft.com/office/drawing/2014/main" id="{3122C146-15B9-D247-81BF-3FD5BE9735B8}"/>
                  </a:ext>
                </a:extLst>
              </p:cNvPr>
              <p:cNvGrpSpPr/>
              <p:nvPr/>
            </p:nvGrpSpPr>
            <p:grpSpPr>
              <a:xfrm>
                <a:off x="5025710" y="2174317"/>
                <a:ext cx="1026359" cy="90742"/>
                <a:chOff x="5025710" y="2174317"/>
                <a:chExt cx="1026359" cy="90742"/>
              </a:xfrm>
            </p:grpSpPr>
            <p:cxnSp>
              <p:nvCxnSpPr>
                <p:cNvPr id="95" name="Straight Connector 94">
                  <a:extLst>
                    <a:ext uri="{FF2B5EF4-FFF2-40B4-BE49-F238E27FC236}">
                      <a16:creationId xmlns:a16="http://schemas.microsoft.com/office/drawing/2014/main" id="{62DAE170-0B88-8A4A-8DBB-6CD132CEBE4F}"/>
                    </a:ext>
                  </a:extLst>
                </p:cNvPr>
                <p:cNvCxnSpPr>
                  <a:cxnSpLocks/>
                </p:cNvCxnSpPr>
                <p:nvPr/>
              </p:nvCxnSpPr>
              <p:spPr>
                <a:xfrm>
                  <a:off x="5025710" y="2219688"/>
                  <a:ext cx="1026359"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2CAB5EDC-9AF9-1D47-B94A-00BBC04D79AB}"/>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E3E6EC7B-4C27-2546-BF9A-3FD4C6E0DB3C}"/>
                    </a:ext>
                  </a:extLst>
                </p:cNvPr>
                <p:cNvCxnSpPr>
                  <a:cxnSpLocks/>
                </p:cNvCxnSpPr>
                <p:nvPr/>
              </p:nvCxnSpPr>
              <p:spPr>
                <a:xfrm>
                  <a:off x="6045517"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94" name="Rectangle 93">
                <a:extLst>
                  <a:ext uri="{FF2B5EF4-FFF2-40B4-BE49-F238E27FC236}">
                    <a16:creationId xmlns:a16="http://schemas.microsoft.com/office/drawing/2014/main" id="{A995A32E-8AA9-E24E-AB6A-59FB04C4C7E4}"/>
                  </a:ext>
                </a:extLst>
              </p:cNvPr>
              <p:cNvSpPr/>
              <p:nvPr/>
            </p:nvSpPr>
            <p:spPr>
              <a:xfrm rot="2815778">
                <a:off x="5555581"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6EFDD4AD-35D4-8743-96EC-A3F29B169E79}"/>
                </a:ext>
              </a:extLst>
            </p:cNvPr>
            <p:cNvGrpSpPr/>
            <p:nvPr/>
          </p:nvGrpSpPr>
          <p:grpSpPr>
            <a:xfrm>
              <a:off x="8259955" y="3387961"/>
              <a:ext cx="1057286" cy="90742"/>
              <a:chOff x="5025710" y="2174317"/>
              <a:chExt cx="1057286" cy="90742"/>
            </a:xfrm>
          </p:grpSpPr>
          <p:grpSp>
            <p:nvGrpSpPr>
              <p:cNvPr id="88" name="Group 87">
                <a:extLst>
                  <a:ext uri="{FF2B5EF4-FFF2-40B4-BE49-F238E27FC236}">
                    <a16:creationId xmlns:a16="http://schemas.microsoft.com/office/drawing/2014/main" id="{DB382FB2-62B1-9143-AD05-4803B27E869B}"/>
                  </a:ext>
                </a:extLst>
              </p:cNvPr>
              <p:cNvGrpSpPr/>
              <p:nvPr/>
            </p:nvGrpSpPr>
            <p:grpSpPr>
              <a:xfrm>
                <a:off x="5025710" y="2174317"/>
                <a:ext cx="1057286" cy="90742"/>
                <a:chOff x="5025710" y="2174317"/>
                <a:chExt cx="1057286" cy="90742"/>
              </a:xfrm>
            </p:grpSpPr>
            <p:cxnSp>
              <p:nvCxnSpPr>
                <p:cNvPr id="90" name="Straight Connector 89">
                  <a:extLst>
                    <a:ext uri="{FF2B5EF4-FFF2-40B4-BE49-F238E27FC236}">
                      <a16:creationId xmlns:a16="http://schemas.microsoft.com/office/drawing/2014/main" id="{57DDEF74-1A74-E544-81F4-57638CC8978C}"/>
                    </a:ext>
                  </a:extLst>
                </p:cNvPr>
                <p:cNvCxnSpPr>
                  <a:cxnSpLocks/>
                </p:cNvCxnSpPr>
                <p:nvPr/>
              </p:nvCxnSpPr>
              <p:spPr>
                <a:xfrm>
                  <a:off x="5025710" y="2219688"/>
                  <a:ext cx="1057286"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F7508DF-62D9-4140-A2A6-B1EEE4CC0081}"/>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D6CE7FF4-6189-F744-896A-290ADCE8580A}"/>
                    </a:ext>
                  </a:extLst>
                </p:cNvPr>
                <p:cNvCxnSpPr>
                  <a:cxnSpLocks/>
                </p:cNvCxnSpPr>
                <p:nvPr/>
              </p:nvCxnSpPr>
              <p:spPr>
                <a:xfrm>
                  <a:off x="6082996"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89" name="Rectangle 88">
                <a:extLst>
                  <a:ext uri="{FF2B5EF4-FFF2-40B4-BE49-F238E27FC236}">
                    <a16:creationId xmlns:a16="http://schemas.microsoft.com/office/drawing/2014/main" id="{B3DEC6FB-B6D8-E841-8E06-9EC6D20212E3}"/>
                  </a:ext>
                </a:extLst>
              </p:cNvPr>
              <p:cNvSpPr/>
              <p:nvPr/>
            </p:nvSpPr>
            <p:spPr>
              <a:xfrm rot="2815778">
                <a:off x="5533093"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7BD7FF21-D396-D840-93E0-9983822FC2FE}"/>
                </a:ext>
              </a:extLst>
            </p:cNvPr>
            <p:cNvGrpSpPr/>
            <p:nvPr/>
          </p:nvGrpSpPr>
          <p:grpSpPr>
            <a:xfrm>
              <a:off x="8426568" y="3701852"/>
              <a:ext cx="1049791" cy="90742"/>
              <a:chOff x="5025710" y="2174317"/>
              <a:chExt cx="1049791" cy="90742"/>
            </a:xfrm>
          </p:grpSpPr>
          <p:grpSp>
            <p:nvGrpSpPr>
              <p:cNvPr id="83" name="Group 82">
                <a:extLst>
                  <a:ext uri="{FF2B5EF4-FFF2-40B4-BE49-F238E27FC236}">
                    <a16:creationId xmlns:a16="http://schemas.microsoft.com/office/drawing/2014/main" id="{21771504-115F-D441-AFDC-C67A5B0451EC}"/>
                  </a:ext>
                </a:extLst>
              </p:cNvPr>
              <p:cNvGrpSpPr/>
              <p:nvPr/>
            </p:nvGrpSpPr>
            <p:grpSpPr>
              <a:xfrm>
                <a:off x="5025710" y="2174317"/>
                <a:ext cx="1049791" cy="90742"/>
                <a:chOff x="5025710" y="2174317"/>
                <a:chExt cx="1049791" cy="90742"/>
              </a:xfrm>
            </p:grpSpPr>
            <p:cxnSp>
              <p:nvCxnSpPr>
                <p:cNvPr id="85" name="Straight Connector 84">
                  <a:extLst>
                    <a:ext uri="{FF2B5EF4-FFF2-40B4-BE49-F238E27FC236}">
                      <a16:creationId xmlns:a16="http://schemas.microsoft.com/office/drawing/2014/main" id="{0008120A-7A38-B646-9D5C-E89435A75C9D}"/>
                    </a:ext>
                  </a:extLst>
                </p:cNvPr>
                <p:cNvCxnSpPr>
                  <a:cxnSpLocks/>
                </p:cNvCxnSpPr>
                <p:nvPr/>
              </p:nvCxnSpPr>
              <p:spPr>
                <a:xfrm>
                  <a:off x="5025710" y="2219688"/>
                  <a:ext cx="1045001"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0B18965D-4162-0844-9E37-A974FD00DC3F}"/>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05FBA9E-2CBC-9646-9E5A-C5A412151180}"/>
                    </a:ext>
                  </a:extLst>
                </p:cNvPr>
                <p:cNvCxnSpPr>
                  <a:cxnSpLocks/>
                </p:cNvCxnSpPr>
                <p:nvPr/>
              </p:nvCxnSpPr>
              <p:spPr>
                <a:xfrm>
                  <a:off x="6075501"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84" name="Rectangle 83">
                <a:extLst>
                  <a:ext uri="{FF2B5EF4-FFF2-40B4-BE49-F238E27FC236}">
                    <a16:creationId xmlns:a16="http://schemas.microsoft.com/office/drawing/2014/main" id="{591E5967-6A27-CA41-B135-82A902A4DB1D}"/>
                  </a:ext>
                </a:extLst>
              </p:cNvPr>
              <p:cNvSpPr/>
              <p:nvPr/>
            </p:nvSpPr>
            <p:spPr>
              <a:xfrm rot="2815778">
                <a:off x="5578069"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D715E357-20B8-1F45-8F44-FB3860631EBB}"/>
                </a:ext>
              </a:extLst>
            </p:cNvPr>
            <p:cNvGrpSpPr/>
            <p:nvPr/>
          </p:nvGrpSpPr>
          <p:grpSpPr>
            <a:xfrm>
              <a:off x="8208068" y="3861748"/>
              <a:ext cx="1023555" cy="90742"/>
              <a:chOff x="5025710" y="2174317"/>
              <a:chExt cx="1023555" cy="90742"/>
            </a:xfrm>
          </p:grpSpPr>
          <p:grpSp>
            <p:nvGrpSpPr>
              <p:cNvPr id="78" name="Group 77">
                <a:extLst>
                  <a:ext uri="{FF2B5EF4-FFF2-40B4-BE49-F238E27FC236}">
                    <a16:creationId xmlns:a16="http://schemas.microsoft.com/office/drawing/2014/main" id="{40DC2E8B-2033-5B42-A978-F889E8EC6A8A}"/>
                  </a:ext>
                </a:extLst>
              </p:cNvPr>
              <p:cNvGrpSpPr/>
              <p:nvPr/>
            </p:nvGrpSpPr>
            <p:grpSpPr>
              <a:xfrm>
                <a:off x="5025710" y="2174317"/>
                <a:ext cx="1023555" cy="90742"/>
                <a:chOff x="5025710" y="2174317"/>
                <a:chExt cx="1023555" cy="90742"/>
              </a:xfrm>
            </p:grpSpPr>
            <p:cxnSp>
              <p:nvCxnSpPr>
                <p:cNvPr id="80" name="Straight Connector 79">
                  <a:extLst>
                    <a:ext uri="{FF2B5EF4-FFF2-40B4-BE49-F238E27FC236}">
                      <a16:creationId xmlns:a16="http://schemas.microsoft.com/office/drawing/2014/main" id="{7FC1C4A1-3CE5-AC40-9560-F81BA4BD31A9}"/>
                    </a:ext>
                  </a:extLst>
                </p:cNvPr>
                <p:cNvCxnSpPr>
                  <a:cxnSpLocks/>
                </p:cNvCxnSpPr>
                <p:nvPr/>
              </p:nvCxnSpPr>
              <p:spPr>
                <a:xfrm>
                  <a:off x="5025710" y="2219688"/>
                  <a:ext cx="1023555"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D891D19B-A8C2-5C4B-9D52-4E4A2A3576BA}"/>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A979AE6-6C51-8840-8920-14981455D358}"/>
                    </a:ext>
                  </a:extLst>
                </p:cNvPr>
                <p:cNvCxnSpPr>
                  <a:cxnSpLocks/>
                </p:cNvCxnSpPr>
                <p:nvPr/>
              </p:nvCxnSpPr>
              <p:spPr>
                <a:xfrm>
                  <a:off x="6049265"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79" name="Rectangle 78">
                <a:extLst>
                  <a:ext uri="{FF2B5EF4-FFF2-40B4-BE49-F238E27FC236}">
                    <a16:creationId xmlns:a16="http://schemas.microsoft.com/office/drawing/2014/main" id="{EF0369D0-C17A-1E4D-9791-F1EA19125F64}"/>
                  </a:ext>
                </a:extLst>
              </p:cNvPr>
              <p:cNvSpPr/>
              <p:nvPr/>
            </p:nvSpPr>
            <p:spPr>
              <a:xfrm rot="2815778">
                <a:off x="5529347"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C608A5CF-AD54-9342-BEB9-B612F6D4E5F8}"/>
                </a:ext>
              </a:extLst>
            </p:cNvPr>
            <p:cNvGrpSpPr/>
            <p:nvPr/>
          </p:nvGrpSpPr>
          <p:grpSpPr>
            <a:xfrm>
              <a:off x="7914790" y="4180828"/>
              <a:ext cx="1046043" cy="90742"/>
              <a:chOff x="5025710" y="2174317"/>
              <a:chExt cx="1046043" cy="90742"/>
            </a:xfrm>
          </p:grpSpPr>
          <p:grpSp>
            <p:nvGrpSpPr>
              <p:cNvPr id="73" name="Group 72">
                <a:extLst>
                  <a:ext uri="{FF2B5EF4-FFF2-40B4-BE49-F238E27FC236}">
                    <a16:creationId xmlns:a16="http://schemas.microsoft.com/office/drawing/2014/main" id="{6D4822A2-2534-544A-B88E-2D1A18D57716}"/>
                  </a:ext>
                </a:extLst>
              </p:cNvPr>
              <p:cNvGrpSpPr/>
              <p:nvPr/>
            </p:nvGrpSpPr>
            <p:grpSpPr>
              <a:xfrm>
                <a:off x="5025710" y="2174317"/>
                <a:ext cx="1046043" cy="90742"/>
                <a:chOff x="5025710" y="2174317"/>
                <a:chExt cx="1046043" cy="90742"/>
              </a:xfrm>
            </p:grpSpPr>
            <p:cxnSp>
              <p:nvCxnSpPr>
                <p:cNvPr id="75" name="Straight Connector 74">
                  <a:extLst>
                    <a:ext uri="{FF2B5EF4-FFF2-40B4-BE49-F238E27FC236}">
                      <a16:creationId xmlns:a16="http://schemas.microsoft.com/office/drawing/2014/main" id="{84324CA0-8C37-A246-A12D-4512F39988B8}"/>
                    </a:ext>
                  </a:extLst>
                </p:cNvPr>
                <p:cNvCxnSpPr>
                  <a:cxnSpLocks/>
                </p:cNvCxnSpPr>
                <p:nvPr/>
              </p:nvCxnSpPr>
              <p:spPr>
                <a:xfrm>
                  <a:off x="5025710" y="2219688"/>
                  <a:ext cx="1046043"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BCDB1997-3BB0-5E4B-A470-3699A7689948}"/>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B9DCECC-62B7-A447-9A65-D8741AEC3010}"/>
                    </a:ext>
                  </a:extLst>
                </p:cNvPr>
                <p:cNvCxnSpPr>
                  <a:cxnSpLocks/>
                </p:cNvCxnSpPr>
                <p:nvPr/>
              </p:nvCxnSpPr>
              <p:spPr>
                <a:xfrm>
                  <a:off x="607175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74" name="Rectangle 73">
                <a:extLst>
                  <a:ext uri="{FF2B5EF4-FFF2-40B4-BE49-F238E27FC236}">
                    <a16:creationId xmlns:a16="http://schemas.microsoft.com/office/drawing/2014/main" id="{B3840DA2-689C-6B45-B006-2049DFB546DE}"/>
                  </a:ext>
                </a:extLst>
              </p:cNvPr>
              <p:cNvSpPr/>
              <p:nvPr/>
            </p:nvSpPr>
            <p:spPr>
              <a:xfrm rot="2815778">
                <a:off x="5499365" y="2182979"/>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A4B8189B-97A9-844D-81DD-A4A2E00F4104}"/>
                </a:ext>
              </a:extLst>
            </p:cNvPr>
            <p:cNvGrpSpPr/>
            <p:nvPr/>
          </p:nvGrpSpPr>
          <p:grpSpPr>
            <a:xfrm>
              <a:off x="8744188" y="4333228"/>
              <a:ext cx="1046043" cy="90742"/>
              <a:chOff x="5025710" y="2174317"/>
              <a:chExt cx="1046043" cy="90742"/>
            </a:xfrm>
          </p:grpSpPr>
          <p:grpSp>
            <p:nvGrpSpPr>
              <p:cNvPr id="68" name="Group 67">
                <a:extLst>
                  <a:ext uri="{FF2B5EF4-FFF2-40B4-BE49-F238E27FC236}">
                    <a16:creationId xmlns:a16="http://schemas.microsoft.com/office/drawing/2014/main" id="{CC55FACF-9659-1A4B-B23A-C9D343201575}"/>
                  </a:ext>
                </a:extLst>
              </p:cNvPr>
              <p:cNvGrpSpPr/>
              <p:nvPr/>
            </p:nvGrpSpPr>
            <p:grpSpPr>
              <a:xfrm>
                <a:off x="5025710" y="2174317"/>
                <a:ext cx="1046043" cy="90742"/>
                <a:chOff x="5025710" y="2174317"/>
                <a:chExt cx="1046043" cy="90742"/>
              </a:xfrm>
            </p:grpSpPr>
            <p:cxnSp>
              <p:nvCxnSpPr>
                <p:cNvPr id="70" name="Straight Connector 69">
                  <a:extLst>
                    <a:ext uri="{FF2B5EF4-FFF2-40B4-BE49-F238E27FC236}">
                      <a16:creationId xmlns:a16="http://schemas.microsoft.com/office/drawing/2014/main" id="{501628C2-6FDD-1347-B3A3-ECBA4BCF1AFD}"/>
                    </a:ext>
                  </a:extLst>
                </p:cNvPr>
                <p:cNvCxnSpPr>
                  <a:cxnSpLocks/>
                </p:cNvCxnSpPr>
                <p:nvPr/>
              </p:nvCxnSpPr>
              <p:spPr>
                <a:xfrm>
                  <a:off x="5025710" y="2219688"/>
                  <a:ext cx="1046043"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037E765F-CBF0-424B-AF5F-40B97C6D1EE5}"/>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51D3961-B735-B647-89E5-F87C94179A15}"/>
                    </a:ext>
                  </a:extLst>
                </p:cNvPr>
                <p:cNvCxnSpPr>
                  <a:cxnSpLocks/>
                </p:cNvCxnSpPr>
                <p:nvPr/>
              </p:nvCxnSpPr>
              <p:spPr>
                <a:xfrm>
                  <a:off x="607175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69" name="Rectangle 68">
                <a:extLst>
                  <a:ext uri="{FF2B5EF4-FFF2-40B4-BE49-F238E27FC236}">
                    <a16:creationId xmlns:a16="http://schemas.microsoft.com/office/drawing/2014/main" id="{43348C30-EAAC-394C-A7EA-B1072F2ABCB8}"/>
                  </a:ext>
                </a:extLst>
              </p:cNvPr>
              <p:cNvSpPr/>
              <p:nvPr/>
            </p:nvSpPr>
            <p:spPr>
              <a:xfrm rot="2815778">
                <a:off x="5555582"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0" name="Group 19">
              <a:extLst>
                <a:ext uri="{FF2B5EF4-FFF2-40B4-BE49-F238E27FC236}">
                  <a16:creationId xmlns:a16="http://schemas.microsoft.com/office/drawing/2014/main" id="{8679AF8E-4BFE-ED46-B013-88289B9B09FC}"/>
                </a:ext>
              </a:extLst>
            </p:cNvPr>
            <p:cNvGrpSpPr/>
            <p:nvPr/>
          </p:nvGrpSpPr>
          <p:grpSpPr>
            <a:xfrm>
              <a:off x="8289159" y="4650234"/>
              <a:ext cx="1046043" cy="90742"/>
              <a:chOff x="5025710" y="2174317"/>
              <a:chExt cx="1046043" cy="90742"/>
            </a:xfrm>
          </p:grpSpPr>
          <p:grpSp>
            <p:nvGrpSpPr>
              <p:cNvPr id="63" name="Group 62">
                <a:extLst>
                  <a:ext uri="{FF2B5EF4-FFF2-40B4-BE49-F238E27FC236}">
                    <a16:creationId xmlns:a16="http://schemas.microsoft.com/office/drawing/2014/main" id="{94967E2A-6DC6-1D42-8848-D46EC30018F1}"/>
                  </a:ext>
                </a:extLst>
              </p:cNvPr>
              <p:cNvGrpSpPr/>
              <p:nvPr/>
            </p:nvGrpSpPr>
            <p:grpSpPr>
              <a:xfrm>
                <a:off x="5025710" y="2174317"/>
                <a:ext cx="1046043" cy="90742"/>
                <a:chOff x="5025710" y="2174317"/>
                <a:chExt cx="1046043" cy="90742"/>
              </a:xfrm>
            </p:grpSpPr>
            <p:cxnSp>
              <p:nvCxnSpPr>
                <p:cNvPr id="65" name="Straight Connector 64">
                  <a:extLst>
                    <a:ext uri="{FF2B5EF4-FFF2-40B4-BE49-F238E27FC236}">
                      <a16:creationId xmlns:a16="http://schemas.microsoft.com/office/drawing/2014/main" id="{32542842-278B-9843-9DA1-7BCAB36A80C6}"/>
                    </a:ext>
                  </a:extLst>
                </p:cNvPr>
                <p:cNvCxnSpPr>
                  <a:cxnSpLocks/>
                </p:cNvCxnSpPr>
                <p:nvPr/>
              </p:nvCxnSpPr>
              <p:spPr>
                <a:xfrm>
                  <a:off x="5025710" y="2219688"/>
                  <a:ext cx="1046043"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B59DC26-D809-DB47-95F2-94A062049536}"/>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774AE69-ECEE-564C-929B-E36A5968F3F6}"/>
                    </a:ext>
                  </a:extLst>
                </p:cNvPr>
                <p:cNvCxnSpPr>
                  <a:cxnSpLocks/>
                </p:cNvCxnSpPr>
                <p:nvPr/>
              </p:nvCxnSpPr>
              <p:spPr>
                <a:xfrm>
                  <a:off x="607175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64" name="Rectangle 63">
                <a:extLst>
                  <a:ext uri="{FF2B5EF4-FFF2-40B4-BE49-F238E27FC236}">
                    <a16:creationId xmlns:a16="http://schemas.microsoft.com/office/drawing/2014/main" id="{720FEB6D-4CFF-F345-AEB3-CA2ECBA46408}"/>
                  </a:ext>
                </a:extLst>
              </p:cNvPr>
              <p:cNvSpPr/>
              <p:nvPr/>
            </p:nvSpPr>
            <p:spPr>
              <a:xfrm rot="2815778">
                <a:off x="5446996"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1" name="Group 20">
              <a:extLst>
                <a:ext uri="{FF2B5EF4-FFF2-40B4-BE49-F238E27FC236}">
                  <a16:creationId xmlns:a16="http://schemas.microsoft.com/office/drawing/2014/main" id="{80798218-64B8-F946-8239-B7EC91B6656C}"/>
                </a:ext>
              </a:extLst>
            </p:cNvPr>
            <p:cNvGrpSpPr/>
            <p:nvPr/>
          </p:nvGrpSpPr>
          <p:grpSpPr>
            <a:xfrm>
              <a:off x="8425609" y="4810512"/>
              <a:ext cx="1263400" cy="90742"/>
              <a:chOff x="5025710" y="2174317"/>
              <a:chExt cx="1263400" cy="90742"/>
            </a:xfrm>
          </p:grpSpPr>
          <p:grpSp>
            <p:nvGrpSpPr>
              <p:cNvPr id="58" name="Group 57">
                <a:extLst>
                  <a:ext uri="{FF2B5EF4-FFF2-40B4-BE49-F238E27FC236}">
                    <a16:creationId xmlns:a16="http://schemas.microsoft.com/office/drawing/2014/main" id="{F40144DF-61C2-0041-B783-14377FFBBB32}"/>
                  </a:ext>
                </a:extLst>
              </p:cNvPr>
              <p:cNvGrpSpPr/>
              <p:nvPr/>
            </p:nvGrpSpPr>
            <p:grpSpPr>
              <a:xfrm>
                <a:off x="5025710" y="2174317"/>
                <a:ext cx="1263400" cy="90742"/>
                <a:chOff x="5025710" y="2174317"/>
                <a:chExt cx="1263400" cy="90742"/>
              </a:xfrm>
            </p:grpSpPr>
            <p:cxnSp>
              <p:nvCxnSpPr>
                <p:cNvPr id="60" name="Straight Connector 59">
                  <a:extLst>
                    <a:ext uri="{FF2B5EF4-FFF2-40B4-BE49-F238E27FC236}">
                      <a16:creationId xmlns:a16="http://schemas.microsoft.com/office/drawing/2014/main" id="{FA3C27B4-1E02-C24C-8579-AE6975E6245B}"/>
                    </a:ext>
                  </a:extLst>
                </p:cNvPr>
                <p:cNvCxnSpPr>
                  <a:cxnSpLocks/>
                </p:cNvCxnSpPr>
                <p:nvPr/>
              </p:nvCxnSpPr>
              <p:spPr>
                <a:xfrm>
                  <a:off x="5025710" y="2219688"/>
                  <a:ext cx="1263400"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E63115E-5DCC-9345-A6E6-BAB93DA78657}"/>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33C228B-1B31-0449-A9E5-D1D91C07B728}"/>
                    </a:ext>
                  </a:extLst>
                </p:cNvPr>
                <p:cNvCxnSpPr>
                  <a:cxnSpLocks/>
                </p:cNvCxnSpPr>
                <p:nvPr/>
              </p:nvCxnSpPr>
              <p:spPr>
                <a:xfrm>
                  <a:off x="62891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9" name="Rectangle 58">
                <a:extLst>
                  <a:ext uri="{FF2B5EF4-FFF2-40B4-BE49-F238E27FC236}">
                    <a16:creationId xmlns:a16="http://schemas.microsoft.com/office/drawing/2014/main" id="{B501AD0B-3FD8-9B4D-951D-1FF4F9F91A3E}"/>
                  </a:ext>
                </a:extLst>
              </p:cNvPr>
              <p:cNvSpPr/>
              <p:nvPr/>
            </p:nvSpPr>
            <p:spPr>
              <a:xfrm rot="2815778">
                <a:off x="5790393"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DAC88A96-BF6B-BC45-991B-61F979B662C6}"/>
                </a:ext>
              </a:extLst>
            </p:cNvPr>
            <p:cNvGrpSpPr/>
            <p:nvPr/>
          </p:nvGrpSpPr>
          <p:grpSpPr>
            <a:xfrm>
              <a:off x="8608683" y="5109740"/>
              <a:ext cx="1046043" cy="90742"/>
              <a:chOff x="5025710" y="2174317"/>
              <a:chExt cx="1046043" cy="90742"/>
            </a:xfrm>
          </p:grpSpPr>
          <p:grpSp>
            <p:nvGrpSpPr>
              <p:cNvPr id="53" name="Group 52">
                <a:extLst>
                  <a:ext uri="{FF2B5EF4-FFF2-40B4-BE49-F238E27FC236}">
                    <a16:creationId xmlns:a16="http://schemas.microsoft.com/office/drawing/2014/main" id="{47C89241-AF27-A140-8A73-72034C64BC6F}"/>
                  </a:ext>
                </a:extLst>
              </p:cNvPr>
              <p:cNvGrpSpPr/>
              <p:nvPr/>
            </p:nvGrpSpPr>
            <p:grpSpPr>
              <a:xfrm>
                <a:off x="5025710" y="2174317"/>
                <a:ext cx="1046043" cy="90742"/>
                <a:chOff x="5025710" y="2174317"/>
                <a:chExt cx="1046043" cy="90742"/>
              </a:xfrm>
            </p:grpSpPr>
            <p:cxnSp>
              <p:nvCxnSpPr>
                <p:cNvPr id="55" name="Straight Connector 54">
                  <a:extLst>
                    <a:ext uri="{FF2B5EF4-FFF2-40B4-BE49-F238E27FC236}">
                      <a16:creationId xmlns:a16="http://schemas.microsoft.com/office/drawing/2014/main" id="{F6A8B08E-003A-B049-82FC-9BF616751CCC}"/>
                    </a:ext>
                  </a:extLst>
                </p:cNvPr>
                <p:cNvCxnSpPr>
                  <a:cxnSpLocks/>
                </p:cNvCxnSpPr>
                <p:nvPr/>
              </p:nvCxnSpPr>
              <p:spPr>
                <a:xfrm>
                  <a:off x="5025710" y="2219688"/>
                  <a:ext cx="1046043"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1C919BE-EC97-434F-84F0-C311C6742DCC}"/>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9DAF499-9154-C64A-A44D-BE72FE90CB0A}"/>
                    </a:ext>
                  </a:extLst>
                </p:cNvPr>
                <p:cNvCxnSpPr>
                  <a:cxnSpLocks/>
                </p:cNvCxnSpPr>
                <p:nvPr/>
              </p:nvCxnSpPr>
              <p:spPr>
                <a:xfrm>
                  <a:off x="607175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4" name="Rectangle 53">
                <a:extLst>
                  <a:ext uri="{FF2B5EF4-FFF2-40B4-BE49-F238E27FC236}">
                    <a16:creationId xmlns:a16="http://schemas.microsoft.com/office/drawing/2014/main" id="{9A141CE5-AF7F-5345-9873-52BBB013EDD7}"/>
                  </a:ext>
                </a:extLst>
              </p:cNvPr>
              <p:cNvSpPr/>
              <p:nvPr/>
            </p:nvSpPr>
            <p:spPr>
              <a:xfrm rot="2815778">
                <a:off x="5548186"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3" name="Group 22">
              <a:extLst>
                <a:ext uri="{FF2B5EF4-FFF2-40B4-BE49-F238E27FC236}">
                  <a16:creationId xmlns:a16="http://schemas.microsoft.com/office/drawing/2014/main" id="{44DF2C21-08A9-8845-97EA-721778D366FA}"/>
                </a:ext>
              </a:extLst>
            </p:cNvPr>
            <p:cNvGrpSpPr/>
            <p:nvPr/>
          </p:nvGrpSpPr>
          <p:grpSpPr>
            <a:xfrm>
              <a:off x="7992137" y="5284075"/>
              <a:ext cx="1106804" cy="90742"/>
              <a:chOff x="5025710" y="2174317"/>
              <a:chExt cx="1106804" cy="90742"/>
            </a:xfrm>
          </p:grpSpPr>
          <p:grpSp>
            <p:nvGrpSpPr>
              <p:cNvPr id="48" name="Group 47">
                <a:extLst>
                  <a:ext uri="{FF2B5EF4-FFF2-40B4-BE49-F238E27FC236}">
                    <a16:creationId xmlns:a16="http://schemas.microsoft.com/office/drawing/2014/main" id="{7F022BBF-87B8-4D4D-99DD-B70E3EF518F4}"/>
                  </a:ext>
                </a:extLst>
              </p:cNvPr>
              <p:cNvGrpSpPr/>
              <p:nvPr/>
            </p:nvGrpSpPr>
            <p:grpSpPr>
              <a:xfrm>
                <a:off x="5025710" y="2174317"/>
                <a:ext cx="1106804" cy="90742"/>
                <a:chOff x="5025710" y="2174317"/>
                <a:chExt cx="1106804" cy="90742"/>
              </a:xfrm>
            </p:grpSpPr>
            <p:cxnSp>
              <p:nvCxnSpPr>
                <p:cNvPr id="50" name="Straight Connector 49">
                  <a:extLst>
                    <a:ext uri="{FF2B5EF4-FFF2-40B4-BE49-F238E27FC236}">
                      <a16:creationId xmlns:a16="http://schemas.microsoft.com/office/drawing/2014/main" id="{62F37D12-2006-854B-9FE3-A61E5E5E56FC}"/>
                    </a:ext>
                  </a:extLst>
                </p:cNvPr>
                <p:cNvCxnSpPr>
                  <a:cxnSpLocks/>
                </p:cNvCxnSpPr>
                <p:nvPr/>
              </p:nvCxnSpPr>
              <p:spPr>
                <a:xfrm>
                  <a:off x="5025710" y="2219688"/>
                  <a:ext cx="1106804"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BC456BC-4936-F14A-8D45-47D40AE0BB20}"/>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132F1316-1D5F-BF4C-A83C-EC210091AF0D}"/>
                    </a:ext>
                  </a:extLst>
                </p:cNvPr>
                <p:cNvCxnSpPr>
                  <a:cxnSpLocks/>
                </p:cNvCxnSpPr>
                <p:nvPr/>
              </p:nvCxnSpPr>
              <p:spPr>
                <a:xfrm>
                  <a:off x="6132514"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9" name="Rectangle 48">
                <a:extLst>
                  <a:ext uri="{FF2B5EF4-FFF2-40B4-BE49-F238E27FC236}">
                    <a16:creationId xmlns:a16="http://schemas.microsoft.com/office/drawing/2014/main" id="{68D22A27-C9D4-9F4D-9E9B-732881728AF7}"/>
                  </a:ext>
                </a:extLst>
              </p:cNvPr>
              <p:cNvSpPr/>
              <p:nvPr/>
            </p:nvSpPr>
            <p:spPr>
              <a:xfrm rot="2815778">
                <a:off x="5548186"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356BD873-E9C2-4046-A0D4-8F946B12024B}"/>
                </a:ext>
              </a:extLst>
            </p:cNvPr>
            <p:cNvGrpSpPr/>
            <p:nvPr/>
          </p:nvGrpSpPr>
          <p:grpSpPr>
            <a:xfrm>
              <a:off x="8425359" y="5597741"/>
              <a:ext cx="994323" cy="90742"/>
              <a:chOff x="5025710" y="2174317"/>
              <a:chExt cx="994323" cy="90742"/>
            </a:xfrm>
          </p:grpSpPr>
          <p:grpSp>
            <p:nvGrpSpPr>
              <p:cNvPr id="43" name="Group 42">
                <a:extLst>
                  <a:ext uri="{FF2B5EF4-FFF2-40B4-BE49-F238E27FC236}">
                    <a16:creationId xmlns:a16="http://schemas.microsoft.com/office/drawing/2014/main" id="{C2EC209C-4126-2E48-BB5B-DC5C58F6DFEA}"/>
                  </a:ext>
                </a:extLst>
              </p:cNvPr>
              <p:cNvGrpSpPr/>
              <p:nvPr/>
            </p:nvGrpSpPr>
            <p:grpSpPr>
              <a:xfrm>
                <a:off x="5025710" y="2174317"/>
                <a:ext cx="994323" cy="90742"/>
                <a:chOff x="5025710" y="2174317"/>
                <a:chExt cx="994323" cy="90742"/>
              </a:xfrm>
            </p:grpSpPr>
            <p:cxnSp>
              <p:nvCxnSpPr>
                <p:cNvPr id="45" name="Straight Connector 44">
                  <a:extLst>
                    <a:ext uri="{FF2B5EF4-FFF2-40B4-BE49-F238E27FC236}">
                      <a16:creationId xmlns:a16="http://schemas.microsoft.com/office/drawing/2014/main" id="{B00C6EA5-075E-6E40-BDE5-F5226FA988D1}"/>
                    </a:ext>
                  </a:extLst>
                </p:cNvPr>
                <p:cNvCxnSpPr>
                  <a:cxnSpLocks/>
                </p:cNvCxnSpPr>
                <p:nvPr/>
              </p:nvCxnSpPr>
              <p:spPr>
                <a:xfrm>
                  <a:off x="5025710" y="2219688"/>
                  <a:ext cx="994323"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A64DA07-B93C-554A-AECD-0557E0BE3158}"/>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E006A33-6FC6-8747-86AC-829059C61D2D}"/>
                    </a:ext>
                  </a:extLst>
                </p:cNvPr>
                <p:cNvCxnSpPr>
                  <a:cxnSpLocks/>
                </p:cNvCxnSpPr>
                <p:nvPr/>
              </p:nvCxnSpPr>
              <p:spPr>
                <a:xfrm>
                  <a:off x="602003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4" name="Rectangle 43">
                <a:extLst>
                  <a:ext uri="{FF2B5EF4-FFF2-40B4-BE49-F238E27FC236}">
                    <a16:creationId xmlns:a16="http://schemas.microsoft.com/office/drawing/2014/main" id="{C8AA39AE-A20D-0640-9671-7DE87ECA0BC9}"/>
                  </a:ext>
                </a:extLst>
              </p:cNvPr>
              <p:cNvSpPr/>
              <p:nvPr/>
            </p:nvSpPr>
            <p:spPr>
              <a:xfrm rot="2815778">
                <a:off x="5548186"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5" name="Group 24">
              <a:extLst>
                <a:ext uri="{FF2B5EF4-FFF2-40B4-BE49-F238E27FC236}">
                  <a16:creationId xmlns:a16="http://schemas.microsoft.com/office/drawing/2014/main" id="{0E66454D-BA7D-ED4A-8FEB-603099CE01F1}"/>
                </a:ext>
              </a:extLst>
            </p:cNvPr>
            <p:cNvGrpSpPr/>
            <p:nvPr/>
          </p:nvGrpSpPr>
          <p:grpSpPr>
            <a:xfrm>
              <a:off x="8188318" y="5757637"/>
              <a:ext cx="1074313" cy="90742"/>
              <a:chOff x="5025710" y="2174317"/>
              <a:chExt cx="1074313" cy="90742"/>
            </a:xfrm>
          </p:grpSpPr>
          <p:grpSp>
            <p:nvGrpSpPr>
              <p:cNvPr id="38" name="Group 37">
                <a:extLst>
                  <a:ext uri="{FF2B5EF4-FFF2-40B4-BE49-F238E27FC236}">
                    <a16:creationId xmlns:a16="http://schemas.microsoft.com/office/drawing/2014/main" id="{78A50BBA-9617-1B4B-91EE-1831E48571F9}"/>
                  </a:ext>
                </a:extLst>
              </p:cNvPr>
              <p:cNvGrpSpPr/>
              <p:nvPr/>
            </p:nvGrpSpPr>
            <p:grpSpPr>
              <a:xfrm>
                <a:off x="5025710" y="2174317"/>
                <a:ext cx="1074313" cy="90742"/>
                <a:chOff x="5025710" y="2174317"/>
                <a:chExt cx="1074313" cy="90742"/>
              </a:xfrm>
            </p:grpSpPr>
            <p:cxnSp>
              <p:nvCxnSpPr>
                <p:cNvPr id="40" name="Straight Connector 39">
                  <a:extLst>
                    <a:ext uri="{FF2B5EF4-FFF2-40B4-BE49-F238E27FC236}">
                      <a16:creationId xmlns:a16="http://schemas.microsoft.com/office/drawing/2014/main" id="{13923D4A-4A54-EB4F-86D4-8DB62DD414E1}"/>
                    </a:ext>
                  </a:extLst>
                </p:cNvPr>
                <p:cNvCxnSpPr>
                  <a:cxnSpLocks/>
                </p:cNvCxnSpPr>
                <p:nvPr/>
              </p:nvCxnSpPr>
              <p:spPr>
                <a:xfrm>
                  <a:off x="5025710" y="2219688"/>
                  <a:ext cx="1070565"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2727FD5-7410-3C4E-B13E-1A42CFFCA83E}"/>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E74139D-F735-B849-B05A-647FC4A52172}"/>
                    </a:ext>
                  </a:extLst>
                </p:cNvPr>
                <p:cNvCxnSpPr>
                  <a:cxnSpLocks/>
                </p:cNvCxnSpPr>
                <p:nvPr/>
              </p:nvCxnSpPr>
              <p:spPr>
                <a:xfrm>
                  <a:off x="610002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9" name="Rectangle 38">
                <a:extLst>
                  <a:ext uri="{FF2B5EF4-FFF2-40B4-BE49-F238E27FC236}">
                    <a16:creationId xmlns:a16="http://schemas.microsoft.com/office/drawing/2014/main" id="{DFF5DB70-629B-9E48-BDE4-2421961E8EF0}"/>
                  </a:ext>
                </a:extLst>
              </p:cNvPr>
              <p:cNvSpPr/>
              <p:nvPr/>
            </p:nvSpPr>
            <p:spPr>
              <a:xfrm rot="2815778">
                <a:off x="5548186" y="2182980"/>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6" name="Group 25">
              <a:extLst>
                <a:ext uri="{FF2B5EF4-FFF2-40B4-BE49-F238E27FC236}">
                  <a16:creationId xmlns:a16="http://schemas.microsoft.com/office/drawing/2014/main" id="{9CD89DA3-1F53-5746-B3BB-76CB09A4658D}"/>
                </a:ext>
              </a:extLst>
            </p:cNvPr>
            <p:cNvGrpSpPr/>
            <p:nvPr/>
          </p:nvGrpSpPr>
          <p:grpSpPr>
            <a:xfrm>
              <a:off x="8318189" y="6072281"/>
              <a:ext cx="913434" cy="90742"/>
              <a:chOff x="5025710" y="2174317"/>
              <a:chExt cx="913434" cy="90742"/>
            </a:xfrm>
          </p:grpSpPr>
          <p:grpSp>
            <p:nvGrpSpPr>
              <p:cNvPr id="33" name="Group 32">
                <a:extLst>
                  <a:ext uri="{FF2B5EF4-FFF2-40B4-BE49-F238E27FC236}">
                    <a16:creationId xmlns:a16="http://schemas.microsoft.com/office/drawing/2014/main" id="{12334451-EAEF-6C44-84CF-666AEA29F4C7}"/>
                  </a:ext>
                </a:extLst>
              </p:cNvPr>
              <p:cNvGrpSpPr/>
              <p:nvPr/>
            </p:nvGrpSpPr>
            <p:grpSpPr>
              <a:xfrm>
                <a:off x="5025710" y="2174317"/>
                <a:ext cx="913434" cy="90742"/>
                <a:chOff x="5025710" y="2174317"/>
                <a:chExt cx="913434" cy="90742"/>
              </a:xfrm>
            </p:grpSpPr>
            <p:cxnSp>
              <p:nvCxnSpPr>
                <p:cNvPr id="35" name="Straight Connector 34">
                  <a:extLst>
                    <a:ext uri="{FF2B5EF4-FFF2-40B4-BE49-F238E27FC236}">
                      <a16:creationId xmlns:a16="http://schemas.microsoft.com/office/drawing/2014/main" id="{04F6E644-33C0-0647-9FCB-D6181A8B4A22}"/>
                    </a:ext>
                  </a:extLst>
                </p:cNvPr>
                <p:cNvCxnSpPr>
                  <a:cxnSpLocks/>
                </p:cNvCxnSpPr>
                <p:nvPr/>
              </p:nvCxnSpPr>
              <p:spPr>
                <a:xfrm>
                  <a:off x="5025710" y="2219688"/>
                  <a:ext cx="913434"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21CC27F-0583-834B-98B4-190484561D5E}"/>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B870972-5287-FC4E-A588-782FB42BC676}"/>
                    </a:ext>
                  </a:extLst>
                </p:cNvPr>
                <p:cNvCxnSpPr>
                  <a:cxnSpLocks/>
                </p:cNvCxnSpPr>
                <p:nvPr/>
              </p:nvCxnSpPr>
              <p:spPr>
                <a:xfrm>
                  <a:off x="5939144"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Rectangle 33">
                <a:extLst>
                  <a:ext uri="{FF2B5EF4-FFF2-40B4-BE49-F238E27FC236}">
                    <a16:creationId xmlns:a16="http://schemas.microsoft.com/office/drawing/2014/main" id="{FB5F9DD9-82F7-7446-87F7-D9B01A302437}"/>
                  </a:ext>
                </a:extLst>
              </p:cNvPr>
              <p:cNvSpPr/>
              <p:nvPr/>
            </p:nvSpPr>
            <p:spPr>
              <a:xfrm rot="2815778">
                <a:off x="5469851" y="2182981"/>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7" name="Group 26">
              <a:extLst>
                <a:ext uri="{FF2B5EF4-FFF2-40B4-BE49-F238E27FC236}">
                  <a16:creationId xmlns:a16="http://schemas.microsoft.com/office/drawing/2014/main" id="{F7DAEC8C-9597-DF46-B653-1A755830E02B}"/>
                </a:ext>
              </a:extLst>
            </p:cNvPr>
            <p:cNvGrpSpPr/>
            <p:nvPr/>
          </p:nvGrpSpPr>
          <p:grpSpPr>
            <a:xfrm>
              <a:off x="8316934" y="6232177"/>
              <a:ext cx="1265703" cy="90742"/>
              <a:chOff x="5025710" y="2174317"/>
              <a:chExt cx="1265703" cy="90742"/>
            </a:xfrm>
          </p:grpSpPr>
          <p:grpSp>
            <p:nvGrpSpPr>
              <p:cNvPr id="28" name="Group 27">
                <a:extLst>
                  <a:ext uri="{FF2B5EF4-FFF2-40B4-BE49-F238E27FC236}">
                    <a16:creationId xmlns:a16="http://schemas.microsoft.com/office/drawing/2014/main" id="{61140CCD-DEEA-2B43-8908-3240DB9F61BF}"/>
                  </a:ext>
                </a:extLst>
              </p:cNvPr>
              <p:cNvGrpSpPr/>
              <p:nvPr/>
            </p:nvGrpSpPr>
            <p:grpSpPr>
              <a:xfrm>
                <a:off x="5025710" y="2174317"/>
                <a:ext cx="1265703" cy="90742"/>
                <a:chOff x="5025710" y="2174317"/>
                <a:chExt cx="1265703" cy="90742"/>
              </a:xfrm>
            </p:grpSpPr>
            <p:cxnSp>
              <p:nvCxnSpPr>
                <p:cNvPr id="30" name="Straight Connector 29">
                  <a:extLst>
                    <a:ext uri="{FF2B5EF4-FFF2-40B4-BE49-F238E27FC236}">
                      <a16:creationId xmlns:a16="http://schemas.microsoft.com/office/drawing/2014/main" id="{83B8D526-8B71-5248-AD72-2D109E697B9C}"/>
                    </a:ext>
                  </a:extLst>
                </p:cNvPr>
                <p:cNvCxnSpPr>
                  <a:cxnSpLocks/>
                </p:cNvCxnSpPr>
                <p:nvPr/>
              </p:nvCxnSpPr>
              <p:spPr>
                <a:xfrm>
                  <a:off x="5025710" y="2219688"/>
                  <a:ext cx="1265703" cy="0"/>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185DD99-5671-4449-8AC3-00A7866146D6}"/>
                    </a:ext>
                  </a:extLst>
                </p:cNvPr>
                <p:cNvCxnSpPr>
                  <a:cxnSpLocks/>
                </p:cNvCxnSpPr>
                <p:nvPr/>
              </p:nvCxnSpPr>
              <p:spPr>
                <a:xfrm>
                  <a:off x="5025710"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9223104-579D-2746-82A0-EB7B920942FD}"/>
                    </a:ext>
                  </a:extLst>
                </p:cNvPr>
                <p:cNvCxnSpPr>
                  <a:cxnSpLocks/>
                </p:cNvCxnSpPr>
                <p:nvPr/>
              </p:nvCxnSpPr>
              <p:spPr>
                <a:xfrm>
                  <a:off x="6291413" y="2174317"/>
                  <a:ext cx="0" cy="90742"/>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9" name="Rectangle 28">
                <a:extLst>
                  <a:ext uri="{FF2B5EF4-FFF2-40B4-BE49-F238E27FC236}">
                    <a16:creationId xmlns:a16="http://schemas.microsoft.com/office/drawing/2014/main" id="{F3D294F0-D5A7-CD4E-A95C-33D02FDE6B60}"/>
                  </a:ext>
                </a:extLst>
              </p:cNvPr>
              <p:cNvSpPr/>
              <p:nvPr/>
            </p:nvSpPr>
            <p:spPr>
              <a:xfrm rot="2815778">
                <a:off x="5746989" y="2182982"/>
                <a:ext cx="73420" cy="73420"/>
              </a:xfrm>
              <a:prstGeom prst="rect">
                <a:avLst/>
              </a:prstGeom>
              <a:solidFill>
                <a:srgbClr val="D48236"/>
              </a:solidFill>
              <a:ln w="1587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sp>
        <p:nvSpPr>
          <p:cNvPr id="118" name="TextBox 117">
            <a:extLst>
              <a:ext uri="{FF2B5EF4-FFF2-40B4-BE49-F238E27FC236}">
                <a16:creationId xmlns:a16="http://schemas.microsoft.com/office/drawing/2014/main" id="{355D719A-1AAE-0D4A-9DAA-1BC9E30733AD}"/>
              </a:ext>
            </a:extLst>
          </p:cNvPr>
          <p:cNvSpPr txBox="1"/>
          <p:nvPr/>
        </p:nvSpPr>
        <p:spPr>
          <a:xfrm>
            <a:off x="6884381" y="6155926"/>
            <a:ext cx="278771"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F0302020204030204"/>
                <a:ea typeface="ＭＳ Ｐゴシック" pitchFamily="-106" charset="-128"/>
                <a:cs typeface="+mn-cs"/>
              </a:rPr>
              <a:t>0</a:t>
            </a:r>
          </a:p>
        </p:txBody>
      </p:sp>
      <p:sp>
        <p:nvSpPr>
          <p:cNvPr id="119" name="TextBox 118">
            <a:extLst>
              <a:ext uri="{FF2B5EF4-FFF2-40B4-BE49-F238E27FC236}">
                <a16:creationId xmlns:a16="http://schemas.microsoft.com/office/drawing/2014/main" id="{06A46D86-7D5B-264D-866B-C130DFC4EEC4}"/>
              </a:ext>
            </a:extLst>
          </p:cNvPr>
          <p:cNvSpPr txBox="1"/>
          <p:nvPr/>
        </p:nvSpPr>
        <p:spPr>
          <a:xfrm>
            <a:off x="7540697" y="6176135"/>
            <a:ext cx="337880"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F0302020204030204"/>
                <a:ea typeface="ＭＳ Ｐゴシック" pitchFamily="-106" charset="-128"/>
                <a:cs typeface="+mn-cs"/>
              </a:rPr>
              <a:t>25</a:t>
            </a:r>
          </a:p>
        </p:txBody>
      </p:sp>
      <p:sp>
        <p:nvSpPr>
          <p:cNvPr id="120" name="TextBox 119">
            <a:extLst>
              <a:ext uri="{FF2B5EF4-FFF2-40B4-BE49-F238E27FC236}">
                <a16:creationId xmlns:a16="http://schemas.microsoft.com/office/drawing/2014/main" id="{6832A4C6-A578-4B4B-89C1-C2CC60B45F5E}"/>
              </a:ext>
            </a:extLst>
          </p:cNvPr>
          <p:cNvSpPr txBox="1"/>
          <p:nvPr/>
        </p:nvSpPr>
        <p:spPr>
          <a:xfrm>
            <a:off x="8430312" y="6174514"/>
            <a:ext cx="337880"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F0302020204030204"/>
                <a:ea typeface="ＭＳ Ｐゴシック" pitchFamily="-106" charset="-128"/>
                <a:cs typeface="+mn-cs"/>
              </a:rPr>
              <a:t>50</a:t>
            </a:r>
          </a:p>
        </p:txBody>
      </p:sp>
      <p:sp>
        <p:nvSpPr>
          <p:cNvPr id="121" name="TextBox 120">
            <a:extLst>
              <a:ext uri="{FF2B5EF4-FFF2-40B4-BE49-F238E27FC236}">
                <a16:creationId xmlns:a16="http://schemas.microsoft.com/office/drawing/2014/main" id="{F6503CBD-4D67-9C4F-8E9C-E9F19CEB9671}"/>
              </a:ext>
            </a:extLst>
          </p:cNvPr>
          <p:cNvSpPr txBox="1"/>
          <p:nvPr/>
        </p:nvSpPr>
        <p:spPr>
          <a:xfrm>
            <a:off x="9198187" y="6148539"/>
            <a:ext cx="337880"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F0302020204030204"/>
                <a:ea typeface="ＭＳ Ｐゴシック" pitchFamily="-106" charset="-128"/>
                <a:cs typeface="+mn-cs"/>
              </a:rPr>
              <a:t>75</a:t>
            </a:r>
          </a:p>
        </p:txBody>
      </p:sp>
      <p:sp>
        <p:nvSpPr>
          <p:cNvPr id="122" name="TextBox 121">
            <a:extLst>
              <a:ext uri="{FF2B5EF4-FFF2-40B4-BE49-F238E27FC236}">
                <a16:creationId xmlns:a16="http://schemas.microsoft.com/office/drawing/2014/main" id="{78ED555A-5042-B74D-8E9B-1A73FDB086B4}"/>
              </a:ext>
            </a:extLst>
          </p:cNvPr>
          <p:cNvSpPr txBox="1"/>
          <p:nvPr/>
        </p:nvSpPr>
        <p:spPr>
          <a:xfrm>
            <a:off x="9913612" y="6153542"/>
            <a:ext cx="396990"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F0302020204030204"/>
                <a:ea typeface="ＭＳ Ｐゴシック" pitchFamily="-106" charset="-128"/>
                <a:cs typeface="+mn-cs"/>
              </a:rPr>
              <a:t>100</a:t>
            </a:r>
          </a:p>
        </p:txBody>
      </p:sp>
      <p:sp>
        <p:nvSpPr>
          <p:cNvPr id="2" name="Rectangle 1">
            <a:extLst>
              <a:ext uri="{FF2B5EF4-FFF2-40B4-BE49-F238E27FC236}">
                <a16:creationId xmlns:a16="http://schemas.microsoft.com/office/drawing/2014/main" id="{93264F4C-6F98-1A4D-80B7-82C310C2BC8C}"/>
              </a:ext>
            </a:extLst>
          </p:cNvPr>
          <p:cNvSpPr/>
          <p:nvPr/>
        </p:nvSpPr>
        <p:spPr>
          <a:xfrm>
            <a:off x="7029398" y="1105550"/>
            <a:ext cx="3193698" cy="553841"/>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DAB0039C-4D46-7F4E-A3F3-E8DFC91FE841}"/>
              </a:ext>
            </a:extLst>
          </p:cNvPr>
          <p:cNvSpPr txBox="1"/>
          <p:nvPr/>
        </p:nvSpPr>
        <p:spPr>
          <a:xfrm>
            <a:off x="7207177" y="1194667"/>
            <a:ext cx="2809059"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entury Gothic" panose="020F0302020204030204"/>
                <a:ea typeface="ＭＳ Ｐゴシック" pitchFamily="-106" charset="-128"/>
                <a:cs typeface="+mn-cs"/>
              </a:rPr>
              <a:t>Proportion With AHI Reduced ≥ 50%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entury Gothic" panose="020F0302020204030204"/>
                <a:ea typeface="ＭＳ Ｐゴシック" pitchFamily="-106" charset="-128"/>
                <a:cs typeface="+mn-cs"/>
              </a:rPr>
              <a:t>(95% CI)</a:t>
            </a:r>
          </a:p>
        </p:txBody>
      </p:sp>
      <p:sp>
        <p:nvSpPr>
          <p:cNvPr id="124" name="Rectangle 123">
            <a:extLst>
              <a:ext uri="{FF2B5EF4-FFF2-40B4-BE49-F238E27FC236}">
                <a16:creationId xmlns:a16="http://schemas.microsoft.com/office/drawing/2014/main" id="{6FB4CE57-F708-FF4E-B3BF-4F176D56FE9E}"/>
              </a:ext>
            </a:extLst>
          </p:cNvPr>
          <p:cNvSpPr/>
          <p:nvPr/>
        </p:nvSpPr>
        <p:spPr>
          <a:xfrm>
            <a:off x="191620" y="6148539"/>
            <a:ext cx="4335188"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itchFamily="-106" charset="-128"/>
                <a:cs typeface="+mn-cs"/>
              </a:rPr>
              <a:t>1 Fox H, et al, SLEEP, zsz158, https://doi.org/10.1093/sleep/zsz158</a:t>
            </a:r>
          </a:p>
        </p:txBody>
      </p:sp>
      <p:sp>
        <p:nvSpPr>
          <p:cNvPr id="18" name="Slide Number Placeholder 17">
            <a:extLst>
              <a:ext uri="{FF2B5EF4-FFF2-40B4-BE49-F238E27FC236}">
                <a16:creationId xmlns:a16="http://schemas.microsoft.com/office/drawing/2014/main" id="{3402A662-D3ED-02D5-3AC2-8603F2E5D066}"/>
              </a:ext>
            </a:extLst>
          </p:cNvPr>
          <p:cNvSpPr>
            <a:spLocks noGrp="1"/>
          </p:cNvSpPr>
          <p:nvPr>
            <p:ph type="sldNum" sz="quarter" idx="12"/>
          </p:nvPr>
        </p:nvSpPr>
        <p:spPr/>
        <p:txBody>
          <a:bodyPr/>
          <a:lstStyle/>
          <a:p>
            <a:fld id="{21D51F98-DEF0-4E23-AE94-24E7CFC19B28}" type="slidenum">
              <a:rPr lang="en-US" smtClean="0"/>
              <a:t>53</a:t>
            </a:fld>
            <a:endParaRPr lang="en-US"/>
          </a:p>
        </p:txBody>
      </p:sp>
      <p:sp>
        <p:nvSpPr>
          <p:cNvPr id="127" name="Footer Placeholder 5">
            <a:extLst>
              <a:ext uri="{FF2B5EF4-FFF2-40B4-BE49-F238E27FC236}">
                <a16:creationId xmlns:a16="http://schemas.microsoft.com/office/drawing/2014/main" id="{53620349-A4F1-9E25-1898-7AC05AF5AD0A}"/>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325942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1595413279"/>
              </p:ext>
            </p:extLst>
          </p:nvPr>
        </p:nvGraphicFramePr>
        <p:xfrm>
          <a:off x="1771651" y="1480314"/>
          <a:ext cx="8432147" cy="4435728"/>
        </p:xfrm>
        <a:graphic>
          <a:graphicData uri="http://schemas.openxmlformats.org/drawingml/2006/table">
            <a:tbl>
              <a:tblPr firstRow="1" bandRow="1">
                <a:tableStyleId>{0E3FDE45-AF77-4B5C-9715-49D594BDF05E}</a:tableStyleId>
              </a:tblPr>
              <a:tblGrid>
                <a:gridCol w="5229815">
                  <a:extLst>
                    <a:ext uri="{9D8B030D-6E8A-4147-A177-3AD203B41FA5}">
                      <a16:colId xmlns:a16="http://schemas.microsoft.com/office/drawing/2014/main" val="3849470744"/>
                    </a:ext>
                  </a:extLst>
                </a:gridCol>
                <a:gridCol w="1615404">
                  <a:extLst>
                    <a:ext uri="{9D8B030D-6E8A-4147-A177-3AD203B41FA5}">
                      <a16:colId xmlns:a16="http://schemas.microsoft.com/office/drawing/2014/main" val="3210730695"/>
                    </a:ext>
                  </a:extLst>
                </a:gridCol>
                <a:gridCol w="1586928">
                  <a:extLst>
                    <a:ext uri="{9D8B030D-6E8A-4147-A177-3AD203B41FA5}">
                      <a16:colId xmlns:a16="http://schemas.microsoft.com/office/drawing/2014/main" val="3942545096"/>
                    </a:ext>
                  </a:extLst>
                </a:gridCol>
              </a:tblGrid>
              <a:tr h="341704">
                <a:tc>
                  <a:txBody>
                    <a:bodyPr/>
                    <a:lstStyle/>
                    <a:p>
                      <a:endParaRPr lang="en-US" sz="1600" dirty="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444709051"/>
                  </a:ext>
                </a:extLst>
              </a:tr>
              <a:tr h="341704">
                <a:tc>
                  <a:txBody>
                    <a:bodyPr/>
                    <a:lstStyle/>
                    <a:p>
                      <a:endParaRPr lang="en-US" sz="1600"/>
                    </a:p>
                  </a:txBody>
                  <a:tcPr/>
                </a:tc>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3012283071"/>
                  </a:ext>
                </a:extLst>
              </a:tr>
              <a:tr h="294374">
                <a:tc>
                  <a:txBody>
                    <a:bodyPr/>
                    <a:lstStyle/>
                    <a:p>
                      <a:r>
                        <a:rPr lang="en-US" sz="1600" b="1" dirty="0"/>
                        <a:t>Any serious</a:t>
                      </a:r>
                      <a:r>
                        <a:rPr lang="en-US" sz="1600" b="1" baseline="0" dirty="0"/>
                        <a:t> related AE</a:t>
                      </a:r>
                      <a:endParaRPr lang="en-US" sz="1600" b="1" dirty="0"/>
                    </a:p>
                  </a:txBody>
                  <a:tcPr>
                    <a:lnB w="12700" cap="flat" cmpd="sng" algn="ctr">
                      <a:solidFill>
                        <a:schemeClr val="tx1"/>
                      </a:solidFill>
                      <a:prstDash val="solid"/>
                      <a:round/>
                      <a:headEnd type="none" w="med" len="med"/>
                      <a:tailEnd type="none" w="med" len="med"/>
                    </a:lnB>
                  </a:tcPr>
                </a:tc>
                <a:tc>
                  <a:txBody>
                    <a:bodyPr/>
                    <a:lstStyle/>
                    <a:p>
                      <a:pPr algn="ctr"/>
                      <a:r>
                        <a:rPr lang="en-US" sz="1600" b="1" dirty="0"/>
                        <a:t>13</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t>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428955"/>
                  </a:ext>
                </a:extLst>
              </a:tr>
              <a:tr h="341704">
                <a:tc>
                  <a:txBody>
                    <a:bodyPr/>
                    <a:lstStyle/>
                    <a:p>
                      <a:pPr marL="285750" indent="0"/>
                      <a:r>
                        <a:rPr lang="en-US" sz="1600" dirty="0"/>
                        <a:t>Lead Dislodgment</a:t>
                      </a:r>
                      <a:r>
                        <a:rPr lang="en-US" sz="1600" baseline="30000" dirty="0"/>
                        <a:t>1</a:t>
                      </a:r>
                    </a:p>
                  </a:txBody>
                  <a:tcPr>
                    <a:lnT w="12700" cap="flat" cmpd="sng" algn="ctr">
                      <a:solidFill>
                        <a:schemeClr val="tx1"/>
                      </a:solidFill>
                      <a:prstDash val="solid"/>
                      <a:round/>
                      <a:headEnd type="none" w="med" len="med"/>
                      <a:tailEnd type="none" w="med" len="med"/>
                    </a:lnT>
                  </a:tcPr>
                </a:tc>
                <a:tc>
                  <a:txBody>
                    <a:bodyPr/>
                    <a:lstStyle/>
                    <a:p>
                      <a:pPr algn="ctr"/>
                      <a:r>
                        <a:rPr lang="en-US" sz="1600" dirty="0"/>
                        <a:t>2</a:t>
                      </a:r>
                    </a:p>
                  </a:txBody>
                  <a:tcPr>
                    <a:lnT w="12700" cap="flat" cmpd="sng" algn="ctr">
                      <a:solidFill>
                        <a:schemeClr val="tx1"/>
                      </a:solidFill>
                      <a:prstDash val="solid"/>
                      <a:round/>
                      <a:headEnd type="none" w="med" len="med"/>
                      <a:tailEnd type="none" w="med" len="med"/>
                    </a:lnT>
                  </a:tcPr>
                </a:tc>
                <a:tc>
                  <a:txBody>
                    <a:bodyPr/>
                    <a:lstStyle/>
                    <a:p>
                      <a:pPr algn="ctr"/>
                      <a:r>
                        <a:rPr lang="en-US" sz="1600" dirty="0"/>
                        <a:t>1%</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67559463"/>
                  </a:ext>
                </a:extLst>
              </a:tr>
              <a:tr h="341704">
                <a:tc>
                  <a:txBody>
                    <a:bodyPr/>
                    <a:lstStyle/>
                    <a:p>
                      <a:pPr marL="288925" indent="0"/>
                      <a:r>
                        <a:rPr lang="en-US" sz="1600" dirty="0"/>
                        <a:t>Impending Pocket Erosion</a:t>
                      </a:r>
                    </a:p>
                  </a:txBody>
                  <a:tcPr/>
                </a:tc>
                <a:tc>
                  <a:txBody>
                    <a:bodyPr/>
                    <a:lstStyle/>
                    <a:p>
                      <a:pPr algn="ctr"/>
                      <a:r>
                        <a:rPr lang="en-US" sz="1600" dirty="0"/>
                        <a:t>2</a:t>
                      </a:r>
                    </a:p>
                  </a:txBody>
                  <a:tcPr/>
                </a:tc>
                <a:tc>
                  <a:txBody>
                    <a:bodyPr/>
                    <a:lstStyle/>
                    <a:p>
                      <a:pPr algn="ctr"/>
                      <a:r>
                        <a:rPr lang="en-US" sz="1600" dirty="0"/>
                        <a:t>1%</a:t>
                      </a:r>
                    </a:p>
                  </a:txBody>
                  <a:tcPr/>
                </a:tc>
                <a:extLst>
                  <a:ext uri="{0D108BD9-81ED-4DB2-BD59-A6C34878D82A}">
                    <a16:rowId xmlns:a16="http://schemas.microsoft.com/office/drawing/2014/main" val="2648754129"/>
                  </a:ext>
                </a:extLst>
              </a:tr>
              <a:tr h="341704">
                <a:tc>
                  <a:txBody>
                    <a:bodyPr/>
                    <a:lstStyle/>
                    <a:p>
                      <a:pPr marL="288925" indent="0"/>
                      <a:r>
                        <a:rPr lang="en-US" sz="1600" dirty="0"/>
                        <a:t>Implant Site Infection</a:t>
                      </a:r>
                    </a:p>
                  </a:txBody>
                  <a:tcPr/>
                </a:tc>
                <a:tc>
                  <a:txBody>
                    <a:bodyPr/>
                    <a:lstStyle/>
                    <a:p>
                      <a:pPr algn="ctr"/>
                      <a:r>
                        <a:rPr lang="en-US" sz="1600" dirty="0"/>
                        <a:t>2</a:t>
                      </a:r>
                    </a:p>
                  </a:txBody>
                  <a:tcPr/>
                </a:tc>
                <a:tc>
                  <a:txBody>
                    <a:bodyPr/>
                    <a:lstStyle/>
                    <a:p>
                      <a:pPr algn="ctr"/>
                      <a:r>
                        <a:rPr lang="en-US" sz="1600" dirty="0"/>
                        <a:t>1%</a:t>
                      </a:r>
                    </a:p>
                  </a:txBody>
                  <a:tcPr/>
                </a:tc>
                <a:extLst>
                  <a:ext uri="{0D108BD9-81ED-4DB2-BD59-A6C34878D82A}">
                    <a16:rowId xmlns:a16="http://schemas.microsoft.com/office/drawing/2014/main" val="3927153674"/>
                  </a:ext>
                </a:extLst>
              </a:tr>
              <a:tr h="341704">
                <a:tc>
                  <a:txBody>
                    <a:bodyPr/>
                    <a:lstStyle/>
                    <a:p>
                      <a:pPr marL="288925" indent="0"/>
                      <a:r>
                        <a:rPr lang="en-US" sz="1600" dirty="0"/>
                        <a:t>Concomitant Device Interaction</a:t>
                      </a:r>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3832159968"/>
                  </a:ext>
                </a:extLst>
              </a:tr>
              <a:tr h="341704">
                <a:tc>
                  <a:txBody>
                    <a:bodyPr/>
                    <a:lstStyle/>
                    <a:p>
                      <a:pPr marL="288925" indent="0"/>
                      <a:r>
                        <a:rPr lang="en-US" sz="1600" dirty="0"/>
                        <a:t>Extra Respiratory Stimulation</a:t>
                      </a:r>
                      <a:r>
                        <a:rPr lang="en-US" sz="1600" baseline="30000" dirty="0"/>
                        <a:t>2</a:t>
                      </a:r>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1181447897"/>
                  </a:ext>
                </a:extLst>
              </a:tr>
              <a:tr h="341704">
                <a:tc>
                  <a:txBody>
                    <a:bodyPr/>
                    <a:lstStyle/>
                    <a:p>
                      <a:pPr marL="288925" indent="0"/>
                      <a:r>
                        <a:rPr lang="en-US" sz="1600" dirty="0"/>
                        <a:t>Lead Component Failure</a:t>
                      </a:r>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2866125747"/>
                  </a:ext>
                </a:extLst>
              </a:tr>
              <a:tr h="341704">
                <a:tc>
                  <a:txBody>
                    <a:bodyPr/>
                    <a:lstStyle/>
                    <a:p>
                      <a:pPr marL="288925" indent="0"/>
                      <a:r>
                        <a:rPr lang="en-US" sz="1600" dirty="0"/>
                        <a:t>Lead Displacement</a:t>
                      </a:r>
                      <a:r>
                        <a:rPr lang="en-US" sz="1600" baseline="30000" dirty="0"/>
                        <a:t>3</a:t>
                      </a:r>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3212567647"/>
                  </a:ext>
                </a:extLst>
              </a:tr>
              <a:tr h="341704">
                <a:tc>
                  <a:txBody>
                    <a:bodyPr/>
                    <a:lstStyle/>
                    <a:p>
                      <a:pPr marL="288925" indent="0"/>
                      <a:r>
                        <a:rPr lang="en-US" sz="1600" dirty="0"/>
                        <a:t>Implant Site Hematoma</a:t>
                      </a:r>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95703872"/>
                  </a:ext>
                </a:extLst>
              </a:tr>
              <a:tr h="341704">
                <a:tc>
                  <a:txBody>
                    <a:bodyPr/>
                    <a:lstStyle/>
                    <a:p>
                      <a:pPr marL="288925" indent="0"/>
                      <a:r>
                        <a:rPr lang="en-US" sz="1600" dirty="0"/>
                        <a:t>Non-Cardiac</a:t>
                      </a:r>
                      <a:r>
                        <a:rPr lang="en-US" sz="1600" baseline="0" dirty="0"/>
                        <a:t> Chest Pain</a:t>
                      </a:r>
                      <a:endParaRPr lang="en-US" sz="1600" dirty="0"/>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2418878209"/>
                  </a:ext>
                </a:extLst>
              </a:tr>
              <a:tr h="341704">
                <a:tc>
                  <a:txBody>
                    <a:bodyPr/>
                    <a:lstStyle/>
                    <a:p>
                      <a:pPr marL="288925" indent="0"/>
                      <a:r>
                        <a:rPr lang="en-US" sz="1600" dirty="0"/>
                        <a:t>Elevated</a:t>
                      </a:r>
                      <a:r>
                        <a:rPr lang="en-US" sz="1600" baseline="0" dirty="0"/>
                        <a:t> Transaminase</a:t>
                      </a:r>
                      <a:endParaRPr lang="en-US" sz="1600" dirty="0"/>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val="955194571"/>
                  </a:ext>
                </a:extLst>
              </a:tr>
            </a:tbl>
          </a:graphicData>
        </a:graphic>
      </p:graphicFrame>
      <p:sp>
        <p:nvSpPr>
          <p:cNvPr id="4" name="Title 3"/>
          <p:cNvSpPr>
            <a:spLocks noGrp="1"/>
          </p:cNvSpPr>
          <p:nvPr>
            <p:ph type="title" idx="4294967295"/>
          </p:nvPr>
        </p:nvSpPr>
        <p:spPr>
          <a:xfrm>
            <a:off x="408373" y="174595"/>
            <a:ext cx="10563225" cy="606425"/>
          </a:xfrm>
        </p:spPr>
        <p:txBody>
          <a:bodyPr>
            <a:normAutofit/>
          </a:bodyPr>
          <a:lstStyle/>
          <a:p>
            <a:r>
              <a:rPr lang="en-US" sz="3200" b="1" dirty="0">
                <a:solidFill>
                  <a:schemeClr val="accent2"/>
                </a:solidFill>
                <a:latin typeface="+mn-lt"/>
              </a:rPr>
              <a:t>rem</a:t>
            </a:r>
            <a:r>
              <a:rPr lang="en-US" sz="3200" dirty="0">
                <a:solidFill>
                  <a:schemeClr val="accent2"/>
                </a:solidFill>
                <a:latin typeface="+mn-lt"/>
              </a:rPr>
              <a:t>edē</a:t>
            </a:r>
            <a:r>
              <a:rPr lang="en-US" sz="3200" b="1" dirty="0">
                <a:solidFill>
                  <a:schemeClr val="accent2"/>
                </a:solidFill>
                <a:latin typeface="+mn-lt"/>
              </a:rPr>
              <a:t> System Pivotal Trial Safety Events</a:t>
            </a:r>
          </a:p>
        </p:txBody>
      </p:sp>
      <p:grpSp>
        <p:nvGrpSpPr>
          <p:cNvPr id="23" name="Group 22"/>
          <p:cNvGrpSpPr/>
          <p:nvPr/>
        </p:nvGrpSpPr>
        <p:grpSpPr>
          <a:xfrm>
            <a:off x="1771650" y="972438"/>
            <a:ext cx="8437177" cy="5104512"/>
            <a:chOff x="3091249" y="1358355"/>
            <a:chExt cx="6862090" cy="4553231"/>
          </a:xfrm>
        </p:grpSpPr>
        <p:grpSp>
          <p:nvGrpSpPr>
            <p:cNvPr id="22" name="Group 21"/>
            <p:cNvGrpSpPr/>
            <p:nvPr/>
          </p:nvGrpSpPr>
          <p:grpSpPr>
            <a:xfrm>
              <a:off x="3091249" y="1358355"/>
              <a:ext cx="6862090" cy="1100679"/>
              <a:chOff x="3091249" y="1358355"/>
              <a:chExt cx="6862090" cy="1100679"/>
            </a:xfrm>
          </p:grpSpPr>
          <p:sp>
            <p:nvSpPr>
              <p:cNvPr id="7" name="Rectangle 6"/>
              <p:cNvSpPr/>
              <p:nvPr/>
            </p:nvSpPr>
            <p:spPr>
              <a:xfrm>
                <a:off x="3095339" y="1473224"/>
                <a:ext cx="4261104" cy="868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t>Primary Safety Endpoint:</a:t>
                </a:r>
              </a:p>
              <a:p>
                <a:pPr>
                  <a:lnSpc>
                    <a:spcPct val="90000"/>
                  </a:lnSpc>
                </a:pPr>
                <a:r>
                  <a:rPr lang="en-US" sz="1600" b="1" dirty="0"/>
                  <a:t>Serious Adverse Events Related to Implant, Procedure, remedē System, and/or Delivered Therapy through 12 Months</a:t>
                </a:r>
                <a:endParaRPr lang="en-US" sz="1400" b="1" dirty="0"/>
              </a:p>
            </p:txBody>
          </p:sp>
          <p:sp>
            <p:nvSpPr>
              <p:cNvPr id="8" name="Rectangle 7"/>
              <p:cNvSpPr/>
              <p:nvPr/>
            </p:nvSpPr>
            <p:spPr>
              <a:xfrm>
                <a:off x="7361498" y="1473224"/>
                <a:ext cx="2580266" cy="548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75000"/>
                      </a:schemeClr>
                    </a:solidFill>
                  </a:rPr>
                  <a:t>Intention to Treat</a:t>
                </a:r>
              </a:p>
              <a:p>
                <a:pPr algn="ctr"/>
                <a:r>
                  <a:rPr lang="en-US" sz="1600" b="1" dirty="0">
                    <a:solidFill>
                      <a:schemeClr val="tx2">
                        <a:lumMod val="75000"/>
                      </a:schemeClr>
                    </a:solidFill>
                  </a:rPr>
                  <a:t>(N=151)</a:t>
                </a:r>
                <a:endParaRPr lang="en-US" sz="1200" b="1" dirty="0">
                  <a:solidFill>
                    <a:schemeClr val="tx2">
                      <a:lumMod val="75000"/>
                    </a:schemeClr>
                  </a:solidFill>
                </a:endParaRPr>
              </a:p>
            </p:txBody>
          </p:sp>
          <p:sp>
            <p:nvSpPr>
              <p:cNvPr id="9" name="TextBox 8"/>
              <p:cNvSpPr txBox="1"/>
              <p:nvPr/>
            </p:nvSpPr>
            <p:spPr>
              <a:xfrm>
                <a:off x="7361498" y="1999051"/>
                <a:ext cx="1298448" cy="338554"/>
              </a:xfrm>
              <a:prstGeom prst="rect">
                <a:avLst/>
              </a:prstGeom>
              <a:solidFill>
                <a:schemeClr val="bg1"/>
              </a:solidFill>
            </p:spPr>
            <p:txBody>
              <a:bodyPr wrap="square" rtlCol="0">
                <a:spAutoFit/>
              </a:bodyPr>
              <a:lstStyle/>
              <a:p>
                <a:pPr algn="ctr"/>
                <a:r>
                  <a:rPr lang="en-US" dirty="0"/>
                  <a:t>n </a:t>
                </a:r>
                <a:r>
                  <a:rPr lang="en-US" sz="1400" dirty="0"/>
                  <a:t>(Events)</a:t>
                </a:r>
              </a:p>
            </p:txBody>
          </p:sp>
          <p:sp>
            <p:nvSpPr>
              <p:cNvPr id="12" name="TextBox 11"/>
              <p:cNvSpPr txBox="1"/>
              <p:nvPr/>
            </p:nvSpPr>
            <p:spPr>
              <a:xfrm>
                <a:off x="8657863" y="1999051"/>
                <a:ext cx="1295476" cy="338554"/>
              </a:xfrm>
              <a:prstGeom prst="rect">
                <a:avLst/>
              </a:prstGeom>
              <a:solidFill>
                <a:schemeClr val="bg1"/>
              </a:solidFill>
            </p:spPr>
            <p:txBody>
              <a:bodyPr wrap="square" rtlCol="0">
                <a:spAutoFit/>
              </a:bodyPr>
              <a:lstStyle/>
              <a:p>
                <a:pPr algn="ctr"/>
                <a:r>
                  <a:rPr lang="en-US" dirty="0"/>
                  <a:t>% </a:t>
                </a:r>
                <a:r>
                  <a:rPr lang="en-US" sz="1400" dirty="0"/>
                  <a:t>(Patients)</a:t>
                </a:r>
              </a:p>
            </p:txBody>
          </p:sp>
          <p:cxnSp>
            <p:nvCxnSpPr>
              <p:cNvPr id="14" name="Straight Connector 13"/>
              <p:cNvCxnSpPr/>
              <p:nvPr/>
            </p:nvCxnSpPr>
            <p:spPr>
              <a:xfrm flipH="1">
                <a:off x="7356443" y="2021748"/>
                <a:ext cx="2596896" cy="72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95339" y="1358355"/>
                <a:ext cx="6858000" cy="1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6"/>
              <p:cNvSpPr/>
              <p:nvPr/>
            </p:nvSpPr>
            <p:spPr>
              <a:xfrm>
                <a:off x="3091249" y="2340162"/>
                <a:ext cx="6858000" cy="1188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0" name="Rectangle 19"/>
            <p:cNvSpPr/>
            <p:nvPr/>
          </p:nvSpPr>
          <p:spPr>
            <a:xfrm>
              <a:off x="3091249" y="5792714"/>
              <a:ext cx="6858000" cy="1188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4" name="TextBox 23">
            <a:extLst>
              <a:ext uri="{FF2B5EF4-FFF2-40B4-BE49-F238E27FC236}">
                <a16:creationId xmlns:a16="http://schemas.microsoft.com/office/drawing/2014/main" id="{28332E2F-4E4E-4239-AFA9-DDAEB934450A}"/>
              </a:ext>
            </a:extLst>
          </p:cNvPr>
          <p:cNvSpPr txBox="1"/>
          <p:nvPr/>
        </p:nvSpPr>
        <p:spPr>
          <a:xfrm>
            <a:off x="296619" y="6101351"/>
            <a:ext cx="3909844" cy="246221"/>
          </a:xfrm>
          <a:prstGeom prst="rect">
            <a:avLst/>
          </a:prstGeom>
          <a:noFill/>
        </p:spPr>
        <p:txBody>
          <a:bodyPr wrap="square" rtlCol="0">
            <a:spAutoFit/>
          </a:bodyPr>
          <a:lstStyle/>
          <a:p>
            <a:r>
              <a:rPr lang="en-US" sz="1000" dirty="0"/>
              <a:t>Costanzo MR, et al.  The Lancet 2016;388:974-82</a:t>
            </a:r>
          </a:p>
        </p:txBody>
      </p:sp>
      <p:sp>
        <p:nvSpPr>
          <p:cNvPr id="3" name="Slide Number Placeholder 2">
            <a:extLst>
              <a:ext uri="{FF2B5EF4-FFF2-40B4-BE49-F238E27FC236}">
                <a16:creationId xmlns:a16="http://schemas.microsoft.com/office/drawing/2014/main" id="{DFF79A7E-BB05-F563-345B-AD9AB930F207}"/>
              </a:ext>
            </a:extLst>
          </p:cNvPr>
          <p:cNvSpPr>
            <a:spLocks noGrp="1"/>
          </p:cNvSpPr>
          <p:nvPr>
            <p:ph type="sldNum" sz="quarter" idx="12"/>
          </p:nvPr>
        </p:nvSpPr>
        <p:spPr/>
        <p:txBody>
          <a:bodyPr/>
          <a:lstStyle/>
          <a:p>
            <a:fld id="{21D51F98-DEF0-4E23-AE94-24E7CFC19B28}" type="slidenum">
              <a:rPr lang="en-US" smtClean="0"/>
              <a:t>54</a:t>
            </a:fld>
            <a:endParaRPr lang="en-US"/>
          </a:p>
        </p:txBody>
      </p:sp>
      <p:sp>
        <p:nvSpPr>
          <p:cNvPr id="6" name="Footer Placeholder 5">
            <a:extLst>
              <a:ext uri="{FF2B5EF4-FFF2-40B4-BE49-F238E27FC236}">
                <a16:creationId xmlns:a16="http://schemas.microsoft.com/office/drawing/2014/main" id="{1F0D2C89-FD52-53EC-10AA-0F4B7253F4D7}"/>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489022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74100D-5C92-16D4-C0A2-DD52AFFD33F9}"/>
              </a:ext>
            </a:extLst>
          </p:cNvPr>
          <p:cNvSpPr>
            <a:spLocks noGrp="1"/>
          </p:cNvSpPr>
          <p:nvPr>
            <p:ph type="sldNum" sz="quarter" idx="12"/>
          </p:nvPr>
        </p:nvSpPr>
        <p:spPr/>
        <p:txBody>
          <a:bodyPr/>
          <a:lstStyle/>
          <a:p>
            <a:fld id="{21D51F98-DEF0-4E23-AE94-24E7CFC19B28}" type="slidenum">
              <a:rPr lang="en-US" smtClean="0"/>
              <a:t>55</a:t>
            </a:fld>
            <a:endParaRPr lang="en-US"/>
          </a:p>
        </p:txBody>
      </p:sp>
      <p:sp>
        <p:nvSpPr>
          <p:cNvPr id="2" name="Content Placeholder 1">
            <a:extLst>
              <a:ext uri="{FF2B5EF4-FFF2-40B4-BE49-F238E27FC236}">
                <a16:creationId xmlns:a16="http://schemas.microsoft.com/office/drawing/2014/main" id="{8617D644-985C-46D8-9C29-8404E8C64C00}"/>
              </a:ext>
            </a:extLst>
          </p:cNvPr>
          <p:cNvSpPr>
            <a:spLocks noGrp="1"/>
          </p:cNvSpPr>
          <p:nvPr>
            <p:ph idx="4294967295"/>
          </p:nvPr>
        </p:nvSpPr>
        <p:spPr>
          <a:xfrm>
            <a:off x="681453" y="1567295"/>
            <a:ext cx="10972800" cy="4214812"/>
          </a:xfrm>
        </p:spPr>
        <p:txBody>
          <a:bodyPr>
            <a:normAutofit/>
          </a:bodyPr>
          <a:lstStyle/>
          <a:p>
            <a:pPr>
              <a:buFont typeface="Wingdings" panose="05000000000000000000" pitchFamily="2" charset="2"/>
              <a:buChar char="§"/>
            </a:pPr>
            <a:r>
              <a:rPr lang="en-US" sz="2800" dirty="0">
                <a:latin typeface="+mn-lt"/>
                <a:cs typeface="Times New Roman" panose="02020603050405020304" pitchFamily="18" charset="0"/>
              </a:rPr>
              <a:t>   Multi-center, prospective,  non-randomized study </a:t>
            </a:r>
          </a:p>
          <a:p>
            <a:pPr>
              <a:buFont typeface="Wingdings" panose="05000000000000000000" pitchFamily="2" charset="2"/>
              <a:buChar char="§"/>
            </a:pPr>
            <a:r>
              <a:rPr lang="en-US" sz="2800" dirty="0">
                <a:latin typeface="+mn-lt"/>
                <a:cs typeface="Times New Roman" panose="02020603050405020304" pitchFamily="18" charset="0"/>
              </a:rPr>
              <a:t>   Safety and effectiveness data in subjects implanted with the </a:t>
            </a:r>
            <a:r>
              <a:rPr lang="en-US" sz="2800" b="1" dirty="0">
                <a:latin typeface="+mn-lt"/>
                <a:cs typeface="Times New Roman" panose="02020603050405020304" pitchFamily="18" charset="0"/>
              </a:rPr>
              <a:t>rem</a:t>
            </a:r>
            <a:r>
              <a:rPr lang="en-US" sz="2800" dirty="0">
                <a:latin typeface="+mn-lt"/>
                <a:cs typeface="Times New Roman" panose="02020603050405020304" pitchFamily="18" charset="0"/>
              </a:rPr>
              <a:t>edē         </a:t>
            </a:r>
          </a:p>
          <a:p>
            <a:pPr marL="0" indent="0">
              <a:spcBef>
                <a:spcPts val="0"/>
              </a:spcBef>
              <a:spcAft>
                <a:spcPts val="0"/>
              </a:spcAft>
              <a:buNone/>
            </a:pPr>
            <a:r>
              <a:rPr lang="en-US" sz="2800" dirty="0">
                <a:cs typeface="Times New Roman" panose="02020603050405020304" pitchFamily="18" charset="0"/>
              </a:rPr>
              <a:t>     </a:t>
            </a:r>
            <a:r>
              <a:rPr lang="en-US" sz="2800" dirty="0">
                <a:latin typeface="+mn-lt"/>
                <a:cs typeface="Times New Roman" panose="02020603050405020304" pitchFamily="18" charset="0"/>
              </a:rPr>
              <a:t>System</a:t>
            </a:r>
          </a:p>
          <a:p>
            <a:pPr>
              <a:buFont typeface="Wingdings" panose="05000000000000000000" pitchFamily="2" charset="2"/>
              <a:buChar char="§"/>
            </a:pPr>
            <a:r>
              <a:rPr lang="en-US" sz="2800" dirty="0">
                <a:latin typeface="+mn-lt"/>
                <a:cs typeface="Times New Roman" panose="02020603050405020304" pitchFamily="18" charset="0"/>
              </a:rPr>
              <a:t>   Approximately 500 subjects and 50 sites in the United States and the  </a:t>
            </a:r>
          </a:p>
          <a:p>
            <a:pPr marL="0" indent="0">
              <a:spcBef>
                <a:spcPts val="0"/>
              </a:spcBef>
              <a:buNone/>
            </a:pPr>
            <a:r>
              <a:rPr lang="en-US" sz="2800" dirty="0">
                <a:cs typeface="Times New Roman" panose="02020603050405020304" pitchFamily="18" charset="0"/>
              </a:rPr>
              <a:t>     </a:t>
            </a:r>
            <a:r>
              <a:rPr lang="en-US" sz="2800" dirty="0">
                <a:latin typeface="+mn-lt"/>
                <a:cs typeface="Times New Roman" panose="02020603050405020304" pitchFamily="18" charset="0"/>
              </a:rPr>
              <a:t>Europe </a:t>
            </a:r>
          </a:p>
          <a:p>
            <a:pPr>
              <a:buFont typeface="Wingdings" panose="05000000000000000000" pitchFamily="2" charset="2"/>
              <a:buChar char="§"/>
            </a:pPr>
            <a:r>
              <a:rPr lang="en-US" sz="2800" dirty="0">
                <a:latin typeface="+mn-lt"/>
                <a:cs typeface="Times New Roman" panose="02020603050405020304" pitchFamily="18" charset="0"/>
              </a:rPr>
              <a:t>   Participation is expected to continue through five years</a:t>
            </a:r>
          </a:p>
          <a:p>
            <a:pPr>
              <a:buFont typeface="Wingdings" panose="05000000000000000000" pitchFamily="2" charset="2"/>
              <a:buChar char="§"/>
            </a:pPr>
            <a:r>
              <a:rPr lang="en-US" sz="2800" dirty="0">
                <a:latin typeface="+mn-lt"/>
                <a:cs typeface="Times New Roman" panose="02020603050405020304" pitchFamily="18" charset="0"/>
              </a:rPr>
              <a:t>   Enhanced assessments in HF subjects</a:t>
            </a:r>
          </a:p>
          <a:p>
            <a:pPr>
              <a:buFont typeface="Wingdings" panose="05000000000000000000" pitchFamily="2" charset="2"/>
              <a:buChar char="§"/>
            </a:pPr>
            <a:endParaRPr lang="en-US" sz="2800" dirty="0">
              <a:latin typeface="+mn-lt"/>
              <a:cs typeface="Times New Roman" panose="02020603050405020304" pitchFamily="18" charset="0"/>
            </a:endParaRPr>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p:txBody>
      </p:sp>
      <p:sp>
        <p:nvSpPr>
          <p:cNvPr id="3" name="Title 2">
            <a:extLst>
              <a:ext uri="{FF2B5EF4-FFF2-40B4-BE49-F238E27FC236}">
                <a16:creationId xmlns:a16="http://schemas.microsoft.com/office/drawing/2014/main" id="{7F1264B0-CEC4-4354-9670-A06545FB8D84}"/>
              </a:ext>
            </a:extLst>
          </p:cNvPr>
          <p:cNvSpPr>
            <a:spLocks noGrp="1"/>
          </p:cNvSpPr>
          <p:nvPr>
            <p:ph type="title" idx="4294967295"/>
          </p:nvPr>
        </p:nvSpPr>
        <p:spPr>
          <a:xfrm>
            <a:off x="541537" y="271779"/>
            <a:ext cx="10761863" cy="811297"/>
          </a:xfrm>
        </p:spPr>
        <p:txBody>
          <a:bodyPr>
            <a:noAutofit/>
          </a:bodyPr>
          <a:lstStyle/>
          <a:p>
            <a:r>
              <a:rPr lang="en-US" sz="4000" b="1" dirty="0">
                <a:solidFill>
                  <a:srgbClr val="0487C9"/>
                </a:solidFill>
                <a:latin typeface="+mn-lt"/>
              </a:rPr>
              <a:t>rem</a:t>
            </a:r>
            <a:r>
              <a:rPr lang="en-US" sz="4000" dirty="0">
                <a:solidFill>
                  <a:srgbClr val="0487C9"/>
                </a:solidFill>
                <a:latin typeface="+mn-lt"/>
              </a:rPr>
              <a:t>edē</a:t>
            </a:r>
            <a:r>
              <a:rPr lang="en-US" sz="4000" b="1" dirty="0">
                <a:solidFill>
                  <a:srgbClr val="0487C9"/>
                </a:solidFill>
                <a:latin typeface="+mn-lt"/>
              </a:rPr>
              <a:t> System Therapy Study (</a:t>
            </a:r>
            <a:r>
              <a:rPr lang="en-US" sz="4000" b="1" dirty="0" err="1">
                <a:solidFill>
                  <a:srgbClr val="0487C9"/>
                </a:solidFill>
                <a:latin typeface="+mn-lt"/>
              </a:rPr>
              <a:t>rēST</a:t>
            </a:r>
            <a:r>
              <a:rPr lang="en-US" sz="4000" b="1" dirty="0">
                <a:solidFill>
                  <a:srgbClr val="0487C9"/>
                </a:solidFill>
                <a:latin typeface="+mn-lt"/>
              </a:rPr>
              <a:t> Study) Design</a:t>
            </a:r>
          </a:p>
        </p:txBody>
      </p:sp>
      <p:sp>
        <p:nvSpPr>
          <p:cNvPr id="7" name="Footer Placeholder 5">
            <a:extLst>
              <a:ext uri="{FF2B5EF4-FFF2-40B4-BE49-F238E27FC236}">
                <a16:creationId xmlns:a16="http://schemas.microsoft.com/office/drawing/2014/main" id="{10648C54-B4CC-71D4-136F-C11EE7426F7C}"/>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2723137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BF5-3DC7-5448-93D3-AD086A280C99}"/>
              </a:ext>
            </a:extLst>
          </p:cNvPr>
          <p:cNvSpPr>
            <a:spLocks noGrp="1"/>
          </p:cNvSpPr>
          <p:nvPr>
            <p:ph type="title" idx="4294967295"/>
          </p:nvPr>
        </p:nvSpPr>
        <p:spPr>
          <a:xfrm>
            <a:off x="533400" y="312737"/>
            <a:ext cx="10972800" cy="714375"/>
          </a:xfrm>
        </p:spPr>
        <p:txBody>
          <a:bodyPr>
            <a:normAutofit fontScale="90000"/>
          </a:bodyPr>
          <a:lstStyle/>
          <a:p>
            <a:r>
              <a:rPr lang="en-US" b="1" dirty="0" err="1">
                <a:solidFill>
                  <a:srgbClr val="0487C9"/>
                </a:solidFill>
                <a:latin typeface="+mn-lt"/>
              </a:rPr>
              <a:t>reST</a:t>
            </a:r>
            <a:r>
              <a:rPr lang="en-US" b="1" dirty="0">
                <a:solidFill>
                  <a:srgbClr val="0487C9"/>
                </a:solidFill>
                <a:latin typeface="+mn-lt"/>
              </a:rPr>
              <a:t> Study Key Objectives</a:t>
            </a:r>
          </a:p>
        </p:txBody>
      </p:sp>
      <p:sp>
        <p:nvSpPr>
          <p:cNvPr id="3" name="Content Placeholder 2">
            <a:extLst>
              <a:ext uri="{FF2B5EF4-FFF2-40B4-BE49-F238E27FC236}">
                <a16:creationId xmlns:a16="http://schemas.microsoft.com/office/drawing/2014/main" id="{C31880C2-5BF9-FE46-89CE-A4C198967C15}"/>
              </a:ext>
            </a:extLst>
          </p:cNvPr>
          <p:cNvSpPr>
            <a:spLocks noGrp="1"/>
          </p:cNvSpPr>
          <p:nvPr>
            <p:ph sz="half" idx="4294967295"/>
          </p:nvPr>
        </p:nvSpPr>
        <p:spPr>
          <a:xfrm>
            <a:off x="533400" y="1123950"/>
            <a:ext cx="10972800" cy="5064125"/>
          </a:xfrm>
        </p:spPr>
        <p:txBody>
          <a:bodyPr>
            <a:normAutofit lnSpcReduction="10000"/>
          </a:bodyPr>
          <a:lstStyle/>
          <a:p>
            <a:pPr marL="457200" indent="-457200">
              <a:buFont typeface="+mj-lt"/>
              <a:buAutoNum type="arabicPeriod"/>
            </a:pPr>
            <a:r>
              <a:rPr lang="en-US" sz="2800" dirty="0">
                <a:latin typeface="+mn-lt"/>
                <a:cs typeface="Times New Roman" panose="02020603050405020304" pitchFamily="18" charset="0"/>
              </a:rPr>
              <a:t>Changes in sleep metrics</a:t>
            </a:r>
          </a:p>
          <a:p>
            <a:pPr lvl="2"/>
            <a:r>
              <a:rPr lang="en-US" sz="2800" dirty="0">
                <a:latin typeface="+mn-lt"/>
                <a:cs typeface="Times New Roman" panose="02020603050405020304" pitchFamily="18" charset="0"/>
              </a:rPr>
              <a:t>At 12, 36 and 60 months </a:t>
            </a:r>
          </a:p>
          <a:p>
            <a:pPr marL="457200" indent="-457200">
              <a:buFont typeface="+mj-lt"/>
              <a:buAutoNum type="arabicPeriod"/>
            </a:pPr>
            <a:r>
              <a:rPr lang="en-US" sz="2800" dirty="0">
                <a:latin typeface="+mn-lt"/>
                <a:cs typeface="Times New Roman" panose="02020603050405020304" pitchFamily="18" charset="0"/>
              </a:rPr>
              <a:t>Evaluate changes in daytime sleepiness from baseline using the Epworth Sleepiness Scale (ESS) </a:t>
            </a:r>
          </a:p>
          <a:p>
            <a:pPr marL="457200" indent="-457200">
              <a:buFont typeface="+mj-lt"/>
              <a:buAutoNum type="arabicPeriod"/>
            </a:pPr>
            <a:r>
              <a:rPr lang="en-US" sz="2800" dirty="0">
                <a:latin typeface="+mn-lt"/>
                <a:cs typeface="Times New Roman" panose="02020603050405020304" pitchFamily="18" charset="0"/>
              </a:rPr>
              <a:t>Evaluate impact on quality of life (QOL) using the </a:t>
            </a:r>
            <a:endParaRPr lang="en-US" sz="3200" dirty="0">
              <a:latin typeface="+mn-lt"/>
              <a:cs typeface="Times New Roman" panose="02020603050405020304" pitchFamily="18" charset="0"/>
            </a:endParaRPr>
          </a:p>
          <a:p>
            <a:pPr lvl="2"/>
            <a:r>
              <a:rPr lang="en-US" sz="1800" dirty="0">
                <a:latin typeface="+mn-lt"/>
                <a:cs typeface="Times New Roman" panose="02020603050405020304" pitchFamily="18" charset="0"/>
              </a:rPr>
              <a:t>PROMIS-29 questionnaire, and </a:t>
            </a:r>
          </a:p>
          <a:p>
            <a:pPr lvl="2"/>
            <a:r>
              <a:rPr lang="en-US" sz="1800" dirty="0">
                <a:latin typeface="+mn-lt"/>
                <a:cs typeface="Times New Roman" panose="02020603050405020304" pitchFamily="18" charset="0"/>
              </a:rPr>
              <a:t>Patient Global Assessment (PGA)</a:t>
            </a:r>
          </a:p>
          <a:p>
            <a:pPr marL="457200" indent="-457200">
              <a:buFont typeface="+mj-lt"/>
              <a:buAutoNum type="arabicPeriod"/>
            </a:pPr>
            <a:r>
              <a:rPr lang="en-US" sz="2800" dirty="0">
                <a:latin typeface="+mn-lt"/>
                <a:cs typeface="Times New Roman" panose="02020603050405020304" pitchFamily="18" charset="0"/>
              </a:rPr>
              <a:t>HF patients will undergo additional assessments</a:t>
            </a:r>
          </a:p>
          <a:p>
            <a:pPr lvl="2"/>
            <a:r>
              <a:rPr lang="en-US" sz="1800" dirty="0">
                <a:latin typeface="+mn-lt"/>
                <a:cs typeface="Times New Roman" panose="02020603050405020304" pitchFamily="18" charset="0"/>
              </a:rPr>
              <a:t>Changes in LVEF at 12 months</a:t>
            </a:r>
          </a:p>
          <a:p>
            <a:pPr lvl="2"/>
            <a:r>
              <a:rPr lang="en-US" sz="1800" dirty="0">
                <a:latin typeface="+mn-lt"/>
                <a:cs typeface="Times New Roman" panose="02020603050405020304" pitchFamily="18" charset="0"/>
              </a:rPr>
              <a:t>BNP</a:t>
            </a:r>
          </a:p>
          <a:p>
            <a:pPr lvl="2"/>
            <a:r>
              <a:rPr lang="en-US" sz="1800" dirty="0">
                <a:latin typeface="+mn-lt"/>
                <a:cs typeface="Times New Roman" panose="02020603050405020304" pitchFamily="18" charset="0"/>
              </a:rPr>
              <a:t>Disease specific QOL (KCCQ)</a:t>
            </a:r>
          </a:p>
          <a:p>
            <a:pPr lvl="2"/>
            <a:r>
              <a:rPr lang="en-US" sz="1800" dirty="0">
                <a:latin typeface="+mn-lt"/>
                <a:cs typeface="Times New Roman" panose="02020603050405020304" pitchFamily="18" charset="0"/>
              </a:rPr>
              <a:t>Exercise tolerance</a:t>
            </a:r>
          </a:p>
          <a:p>
            <a:pPr lvl="2"/>
            <a:r>
              <a:rPr lang="en-US" sz="1800" dirty="0">
                <a:latin typeface="+mn-lt"/>
                <a:cs typeface="Times New Roman" panose="02020603050405020304" pitchFamily="18" charset="0"/>
              </a:rPr>
              <a:t>HF hospitalizations</a:t>
            </a:r>
          </a:p>
          <a:p>
            <a:pPr marL="514350" indent="-514350">
              <a:buFont typeface="+mj-lt"/>
              <a:buAutoNum type="arabicPeriod"/>
            </a:pPr>
            <a:endParaRPr lang="en-US" sz="2800" dirty="0">
              <a:latin typeface="+mn-lt"/>
              <a:cs typeface="Times New Roman" panose="02020603050405020304" pitchFamily="18" charset="0"/>
            </a:endParaRPr>
          </a:p>
          <a:p>
            <a:pPr marL="457200" indent="-457200">
              <a:buFont typeface="+mj-lt"/>
              <a:buAutoNum type="arabicPeriod"/>
            </a:pPr>
            <a:endParaRPr lang="en-US" sz="28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2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BE51693-F93B-DC80-F27C-E59905A923D7}"/>
              </a:ext>
            </a:extLst>
          </p:cNvPr>
          <p:cNvSpPr>
            <a:spLocks noGrp="1"/>
          </p:cNvSpPr>
          <p:nvPr>
            <p:ph type="sldNum" sz="quarter" idx="12"/>
          </p:nvPr>
        </p:nvSpPr>
        <p:spPr/>
        <p:txBody>
          <a:bodyPr/>
          <a:lstStyle/>
          <a:p>
            <a:fld id="{21D51F98-DEF0-4E23-AE94-24E7CFC19B28}" type="slidenum">
              <a:rPr lang="en-US" smtClean="0"/>
              <a:t>56</a:t>
            </a:fld>
            <a:endParaRPr lang="en-US"/>
          </a:p>
        </p:txBody>
      </p:sp>
      <p:sp>
        <p:nvSpPr>
          <p:cNvPr id="8" name="Footer Placeholder 5">
            <a:extLst>
              <a:ext uri="{FF2B5EF4-FFF2-40B4-BE49-F238E27FC236}">
                <a16:creationId xmlns:a16="http://schemas.microsoft.com/office/drawing/2014/main" id="{73C21553-4CB9-4753-49B9-DF150B77F028}"/>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3947286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dirty="0">
                <a:solidFill>
                  <a:srgbClr val="FFFFFF"/>
                </a:solidFill>
                <a:latin typeface="Arial"/>
              </a:rPr>
              <a:t>Figure 3 </a:t>
            </a:r>
          </a:p>
        </p:txBody>
      </p:sp>
      <p:pic>
        <p:nvPicPr>
          <p:cNvPr id="58" name="Main graphic"/>
          <p:cNvPicPr/>
          <p:nvPr/>
        </p:nvPicPr>
        <p:blipFill>
          <a:blip r:embed="rId3"/>
          <a:stretch/>
        </p:blipFill>
        <p:spPr>
          <a:xfrm>
            <a:off x="2326814" y="952848"/>
            <a:ext cx="7538371" cy="5244819"/>
          </a:xfrm>
          <a:prstGeom prst="rect">
            <a:avLst/>
          </a:prstGeom>
          <a:ln>
            <a:noFill/>
          </a:ln>
        </p:spPr>
      </p:pic>
      <p:sp>
        <p:nvSpPr>
          <p:cNvPr id="59" name="TextShape 2"/>
          <p:cNvSpPr txBox="1"/>
          <p:nvPr/>
        </p:nvSpPr>
        <p:spPr>
          <a:xfrm>
            <a:off x="254189" y="6082107"/>
            <a:ext cx="8254800" cy="231120"/>
          </a:xfrm>
          <a:prstGeom prst="rect">
            <a:avLst/>
          </a:prstGeom>
          <a:noFill/>
          <a:ln>
            <a:noFill/>
          </a:ln>
        </p:spPr>
        <p:txBody>
          <a:bodyPr lIns="90000" tIns="45000" rIns="90000" bIns="45000">
            <a:spAutoFit/>
          </a:bodyPr>
          <a:lstStyle/>
          <a:p>
            <a:r>
              <a:rPr lang="en-US" sz="900" i="1" spc="-1" dirty="0">
                <a:latin typeface="Arial"/>
              </a:rPr>
              <a:t>Heart Rhythm</a:t>
            </a:r>
            <a:r>
              <a:rPr lang="en-US" sz="900" spc="-1" dirty="0">
                <a:latin typeface="Arial"/>
              </a:rPr>
              <a:t> 2020 17195-202DOI: (10.1016/j.hrthm.2019.09.001) </a:t>
            </a:r>
          </a:p>
        </p:txBody>
      </p:sp>
      <p:sp>
        <p:nvSpPr>
          <p:cNvPr id="3" name="Slide Number Placeholder 2">
            <a:extLst>
              <a:ext uri="{FF2B5EF4-FFF2-40B4-BE49-F238E27FC236}">
                <a16:creationId xmlns:a16="http://schemas.microsoft.com/office/drawing/2014/main" id="{C3BEFBE7-7AA9-9468-D138-126D7F02534F}"/>
              </a:ext>
            </a:extLst>
          </p:cNvPr>
          <p:cNvSpPr>
            <a:spLocks noGrp="1"/>
          </p:cNvSpPr>
          <p:nvPr>
            <p:ph type="sldNum" sz="quarter" idx="12"/>
          </p:nvPr>
        </p:nvSpPr>
        <p:spPr/>
        <p:txBody>
          <a:bodyPr/>
          <a:lstStyle/>
          <a:p>
            <a:fld id="{21D51F98-DEF0-4E23-AE94-24E7CFC19B28}" type="slidenum">
              <a:rPr lang="en-US" smtClean="0"/>
              <a:t>6</a:t>
            </a:fld>
            <a:endParaRPr lang="en-US" dirty="0"/>
          </a:p>
        </p:txBody>
      </p:sp>
      <p:sp>
        <p:nvSpPr>
          <p:cNvPr id="5" name="Title 4">
            <a:extLst>
              <a:ext uri="{FF2B5EF4-FFF2-40B4-BE49-F238E27FC236}">
                <a16:creationId xmlns:a16="http://schemas.microsoft.com/office/drawing/2014/main" id="{16BDE33B-FD15-4DBB-A678-C15EA4E1B2DD}"/>
              </a:ext>
            </a:extLst>
          </p:cNvPr>
          <p:cNvSpPr>
            <a:spLocks noGrp="1"/>
          </p:cNvSpPr>
          <p:nvPr>
            <p:ph type="title" idx="4294967295"/>
          </p:nvPr>
        </p:nvSpPr>
        <p:spPr>
          <a:xfrm>
            <a:off x="254189" y="57464"/>
            <a:ext cx="9234641" cy="715466"/>
          </a:xfrm>
        </p:spPr>
        <p:txBody>
          <a:bodyPr>
            <a:normAutofit/>
          </a:bodyPr>
          <a:lstStyle/>
          <a:p>
            <a:r>
              <a:rPr lang="en-US" sz="3600" b="1" dirty="0">
                <a:solidFill>
                  <a:schemeClr val="accent2"/>
                </a:solidFill>
                <a:latin typeface="+mn-lt"/>
              </a:rPr>
              <a:t>Sleep Apnea Predicts Atrial Fibrillation</a:t>
            </a:r>
          </a:p>
        </p:txBody>
      </p:sp>
      <p:sp>
        <p:nvSpPr>
          <p:cNvPr id="6" name="Content Placeholder 5">
            <a:extLst>
              <a:ext uri="{FF2B5EF4-FFF2-40B4-BE49-F238E27FC236}">
                <a16:creationId xmlns:a16="http://schemas.microsoft.com/office/drawing/2014/main" id="{0BE300E4-A37E-4DF5-9C1D-43F0A9A28473}"/>
              </a:ext>
            </a:extLst>
          </p:cNvPr>
          <p:cNvSpPr>
            <a:spLocks noGrp="1"/>
          </p:cNvSpPr>
          <p:nvPr>
            <p:ph idx="4294967295"/>
          </p:nvPr>
        </p:nvSpPr>
        <p:spPr>
          <a:xfrm>
            <a:off x="307514" y="626795"/>
            <a:ext cx="4038600" cy="451222"/>
          </a:xfrm>
        </p:spPr>
        <p:txBody>
          <a:bodyPr/>
          <a:lstStyle/>
          <a:p>
            <a:r>
              <a:rPr lang="en-US" dirty="0"/>
              <a:t>Data from REVIVE pacemaker study</a:t>
            </a:r>
          </a:p>
          <a:p>
            <a:endParaRPr lang="en-US" dirty="0"/>
          </a:p>
        </p:txBody>
      </p:sp>
      <p:sp>
        <p:nvSpPr>
          <p:cNvPr id="7" name="TextBox 6">
            <a:extLst>
              <a:ext uri="{FF2B5EF4-FFF2-40B4-BE49-F238E27FC236}">
                <a16:creationId xmlns:a16="http://schemas.microsoft.com/office/drawing/2014/main" id="{AF114B8C-B68B-4FBA-859C-A1396A5B2B56}"/>
              </a:ext>
            </a:extLst>
          </p:cNvPr>
          <p:cNvSpPr txBox="1"/>
          <p:nvPr/>
        </p:nvSpPr>
        <p:spPr>
          <a:xfrm>
            <a:off x="8080464" y="1211182"/>
            <a:ext cx="1669311" cy="369332"/>
          </a:xfrm>
          <a:prstGeom prst="rect">
            <a:avLst/>
          </a:prstGeom>
          <a:noFill/>
        </p:spPr>
        <p:txBody>
          <a:bodyPr wrap="square" rtlCol="0">
            <a:spAutoFit/>
          </a:bodyPr>
          <a:lstStyle/>
          <a:p>
            <a:r>
              <a:rPr lang="en-US" dirty="0"/>
              <a:t>CI 3.7-18.4%</a:t>
            </a:r>
          </a:p>
        </p:txBody>
      </p:sp>
      <p:sp>
        <p:nvSpPr>
          <p:cNvPr id="8" name="Footer Placeholder 5">
            <a:extLst>
              <a:ext uri="{FF2B5EF4-FFF2-40B4-BE49-F238E27FC236}">
                <a16:creationId xmlns:a16="http://schemas.microsoft.com/office/drawing/2014/main" id="{1D1FEFA7-252F-7F84-37C4-2D5782C34767}"/>
              </a:ext>
            </a:extLst>
          </p:cNvPr>
          <p:cNvSpPr>
            <a:spLocks noGrp="1"/>
          </p:cNvSpPr>
          <p:nvPr>
            <p:ph type="ftr" sz="quarter" idx="11"/>
          </p:nvPr>
        </p:nvSpPr>
        <p:spPr>
          <a:xfrm>
            <a:off x="3684598" y="6459785"/>
            <a:ext cx="4822804" cy="365125"/>
          </a:xfrm>
        </p:spPr>
        <p:txBody>
          <a:bodyPr/>
          <a:lstStyle/>
          <a:p>
            <a:r>
              <a:rPr lang="en-US" dirty="0"/>
              <a:t>MAF1937 Rev E</a:t>
            </a:r>
          </a:p>
        </p:txBody>
      </p:sp>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CA5D0-9801-4975-BA2A-C125BF79F33C}"/>
              </a:ext>
            </a:extLst>
          </p:cNvPr>
          <p:cNvSpPr>
            <a:spLocks noGrp="1"/>
          </p:cNvSpPr>
          <p:nvPr>
            <p:ph type="title"/>
          </p:nvPr>
        </p:nvSpPr>
        <p:spPr>
          <a:xfrm>
            <a:off x="430851" y="210684"/>
            <a:ext cx="10874457" cy="912944"/>
          </a:xfrm>
        </p:spPr>
        <p:txBody>
          <a:bodyPr>
            <a:normAutofit fontScale="90000"/>
          </a:bodyPr>
          <a:lstStyle/>
          <a:p>
            <a:r>
              <a:rPr lang="en-US" sz="3200" b="1" dirty="0">
                <a:solidFill>
                  <a:srgbClr val="0070C0"/>
                </a:solidFill>
              </a:rPr>
              <a:t>Much lower rates of </a:t>
            </a:r>
            <a:r>
              <a:rPr lang="en-US" sz="3200" b="1" dirty="0" err="1">
                <a:solidFill>
                  <a:srgbClr val="0070C0"/>
                </a:solidFill>
              </a:rPr>
              <a:t>Afib</a:t>
            </a:r>
            <a:r>
              <a:rPr lang="en-US" sz="3200" b="1" dirty="0">
                <a:solidFill>
                  <a:srgbClr val="0070C0"/>
                </a:solidFill>
              </a:rPr>
              <a:t> after cardioversion for patients that continued PAP  treatment at 1 year</a:t>
            </a:r>
            <a:endParaRPr lang="en-US" dirty="0"/>
          </a:p>
        </p:txBody>
      </p:sp>
      <p:graphicFrame>
        <p:nvGraphicFramePr>
          <p:cNvPr id="4" name="Chart 3">
            <a:extLst>
              <a:ext uri="{FF2B5EF4-FFF2-40B4-BE49-F238E27FC236}">
                <a16:creationId xmlns:a16="http://schemas.microsoft.com/office/drawing/2014/main" id="{1CE44978-4A6B-4581-8316-E91F63489B20}"/>
              </a:ext>
            </a:extLst>
          </p:cNvPr>
          <p:cNvGraphicFramePr>
            <a:graphicFrameLocks/>
          </p:cNvGraphicFramePr>
          <p:nvPr>
            <p:extLst>
              <p:ext uri="{D42A27DB-BD31-4B8C-83A1-F6EECF244321}">
                <p14:modId xmlns:p14="http://schemas.microsoft.com/office/powerpoint/2010/main" val="1314637502"/>
              </p:ext>
            </p:extLst>
          </p:nvPr>
        </p:nvGraphicFramePr>
        <p:xfrm>
          <a:off x="-97906" y="1392127"/>
          <a:ext cx="6535652" cy="4362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0FA8893-FBB7-49E4-ABBB-FF9AC5E87BD3}"/>
              </a:ext>
            </a:extLst>
          </p:cNvPr>
          <p:cNvGraphicFramePr>
            <a:graphicFrameLocks/>
          </p:cNvGraphicFramePr>
          <p:nvPr>
            <p:extLst>
              <p:ext uri="{D42A27DB-BD31-4B8C-83A1-F6EECF244321}">
                <p14:modId xmlns:p14="http://schemas.microsoft.com/office/powerpoint/2010/main" val="3454693368"/>
              </p:ext>
            </p:extLst>
          </p:nvPr>
        </p:nvGraphicFramePr>
        <p:xfrm>
          <a:off x="5630057" y="1361035"/>
          <a:ext cx="6898640" cy="452490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5823490-2AB9-4446-8F12-70DB72087B41}"/>
              </a:ext>
            </a:extLst>
          </p:cNvPr>
          <p:cNvSpPr txBox="1"/>
          <p:nvPr/>
        </p:nvSpPr>
        <p:spPr>
          <a:xfrm>
            <a:off x="242104" y="6017204"/>
            <a:ext cx="986309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pitchFamily="-106" charset="-128"/>
                <a:cs typeface="+mn-cs"/>
              </a:rPr>
              <a:t>Adapted from </a:t>
            </a:r>
            <a:r>
              <a:rPr kumimoji="0" lang="en-US" sz="1000" b="0" i="0" u="none" strike="noStrike" kern="1200" cap="none" spc="0" normalizeH="0" baseline="0" noProof="0" dirty="0" err="1">
                <a:ln>
                  <a:noFill/>
                </a:ln>
                <a:solidFill>
                  <a:srgbClr val="000000"/>
                </a:solidFill>
                <a:effectLst/>
                <a:uLnTx/>
                <a:uFillTx/>
                <a:latin typeface="Calibri" panose="020F0502020204030204"/>
                <a:ea typeface="ＭＳ Ｐゴシック" pitchFamily="-106" charset="-128"/>
                <a:cs typeface="+mn-cs"/>
              </a:rPr>
              <a:t>Grigoriu</a:t>
            </a:r>
            <a:r>
              <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pitchFamily="-106" charset="-128"/>
                <a:cs typeface="+mn-cs"/>
              </a:rPr>
              <a:t> et al. </a:t>
            </a:r>
            <a:r>
              <a:rPr kumimoji="0" lang="en-US" sz="1000" b="0" i="0" u="none" strike="noStrike" kern="1200" cap="none" spc="0" normalizeH="0" baseline="0" noProof="0" dirty="0" err="1">
                <a:ln>
                  <a:noFill/>
                </a:ln>
                <a:solidFill>
                  <a:srgbClr val="000000"/>
                </a:solidFill>
                <a:effectLst/>
                <a:uLnTx/>
                <a:uFillTx/>
                <a:latin typeface="Calibri" panose="020F0502020204030204"/>
                <a:ea typeface="ＭＳ Ｐゴシック" pitchFamily="-106" charset="-128"/>
                <a:cs typeface="+mn-cs"/>
              </a:rPr>
              <a:t>Pneumologia</a:t>
            </a:r>
            <a:r>
              <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pitchFamily="-106" charset="-128"/>
                <a:cs typeface="+mn-cs"/>
              </a:rPr>
              <a:t>; 69, 2020</a:t>
            </a:r>
          </a:p>
        </p:txBody>
      </p:sp>
      <p:sp>
        <p:nvSpPr>
          <p:cNvPr id="7" name="Footer Placeholder 5">
            <a:extLst>
              <a:ext uri="{FF2B5EF4-FFF2-40B4-BE49-F238E27FC236}">
                <a16:creationId xmlns:a16="http://schemas.microsoft.com/office/drawing/2014/main" id="{3F1CE9BD-0BC4-12CE-F5E8-90A9099EE26B}"/>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17170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B8DD3F-5FA1-B09A-F9B6-471729363779}"/>
              </a:ext>
            </a:extLst>
          </p:cNvPr>
          <p:cNvSpPr>
            <a:spLocks noGrp="1"/>
          </p:cNvSpPr>
          <p:nvPr>
            <p:ph type="sldNum" sz="quarter" idx="12"/>
          </p:nvPr>
        </p:nvSpPr>
        <p:spPr/>
        <p:txBody>
          <a:bodyPr/>
          <a:lstStyle/>
          <a:p>
            <a:fld id="{21D51F98-DEF0-4E23-AE94-24E7CFC19B28}" type="slidenum">
              <a:rPr lang="en-US" smtClean="0"/>
              <a:t>8</a:t>
            </a:fld>
            <a:endParaRPr lang="en-US"/>
          </a:p>
        </p:txBody>
      </p:sp>
      <p:sp>
        <p:nvSpPr>
          <p:cNvPr id="11" name="Title 10">
            <a:extLst>
              <a:ext uri="{FF2B5EF4-FFF2-40B4-BE49-F238E27FC236}">
                <a16:creationId xmlns:a16="http://schemas.microsoft.com/office/drawing/2014/main" id="{70717F65-6EC0-46C0-B8F0-6875A3177E04}"/>
              </a:ext>
            </a:extLst>
          </p:cNvPr>
          <p:cNvSpPr>
            <a:spLocks noGrp="1"/>
          </p:cNvSpPr>
          <p:nvPr>
            <p:ph type="title" idx="4294967295"/>
          </p:nvPr>
        </p:nvSpPr>
        <p:spPr>
          <a:xfrm>
            <a:off x="375821" y="216086"/>
            <a:ext cx="10895860" cy="546043"/>
          </a:xfrm>
          <a:solidFill>
            <a:schemeClr val="bg1"/>
          </a:solidFill>
        </p:spPr>
        <p:txBody>
          <a:bodyPr>
            <a:normAutofit/>
          </a:bodyPr>
          <a:lstStyle/>
          <a:p>
            <a:r>
              <a:rPr lang="en-US" sz="3200" b="1" dirty="0">
                <a:solidFill>
                  <a:schemeClr val="accent2"/>
                </a:solidFill>
                <a:latin typeface="+mn-lt"/>
              </a:rPr>
              <a:t>Sleep Apnea Predicts Appropriate ICD Therapies</a:t>
            </a:r>
          </a:p>
        </p:txBody>
      </p:sp>
      <p:sp>
        <p:nvSpPr>
          <p:cNvPr id="15" name="Content Placeholder 14">
            <a:extLst>
              <a:ext uri="{FF2B5EF4-FFF2-40B4-BE49-F238E27FC236}">
                <a16:creationId xmlns:a16="http://schemas.microsoft.com/office/drawing/2014/main" id="{4F478A7B-1434-49CA-B994-F0A3423878F3}"/>
              </a:ext>
            </a:extLst>
          </p:cNvPr>
          <p:cNvSpPr>
            <a:spLocks noGrp="1"/>
          </p:cNvSpPr>
          <p:nvPr>
            <p:ph idx="4294967295"/>
          </p:nvPr>
        </p:nvSpPr>
        <p:spPr>
          <a:xfrm>
            <a:off x="9197266" y="936710"/>
            <a:ext cx="2814207" cy="956185"/>
          </a:xfrm>
        </p:spPr>
        <p:txBody>
          <a:bodyPr>
            <a:normAutofit/>
          </a:bodyPr>
          <a:lstStyle/>
          <a:p>
            <a:r>
              <a:rPr lang="en-US" dirty="0"/>
              <a:t>Kaplan–Meier plot on appropriate cardioverter-defibrillator therapies</a:t>
            </a:r>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19D4672C-F76A-4A90-ABB1-B3211D19B634}"/>
              </a:ext>
            </a:extLst>
          </p:cNvPr>
          <p:cNvPicPr>
            <a:picLocks noChangeAspect="1"/>
          </p:cNvPicPr>
          <p:nvPr/>
        </p:nvPicPr>
        <p:blipFill rotWithShape="1">
          <a:blip r:embed="rId2"/>
          <a:srcRect l="15991" t="7134" r="16530" b="3373"/>
          <a:stretch/>
        </p:blipFill>
        <p:spPr>
          <a:xfrm>
            <a:off x="2450237" y="1023349"/>
            <a:ext cx="6747029" cy="5175216"/>
          </a:xfrm>
          <a:prstGeom prst="rect">
            <a:avLst/>
          </a:prstGeom>
        </p:spPr>
      </p:pic>
      <p:sp>
        <p:nvSpPr>
          <p:cNvPr id="5" name="Footer Placeholder 3">
            <a:extLst>
              <a:ext uri="{FF2B5EF4-FFF2-40B4-BE49-F238E27FC236}">
                <a16:creationId xmlns:a16="http://schemas.microsoft.com/office/drawing/2014/main" id="{15CAC05E-DC74-BD77-A70B-ADE7C97FC588}"/>
              </a:ext>
            </a:extLst>
          </p:cNvPr>
          <p:cNvSpPr txBox="1">
            <a:spLocks/>
          </p:cNvSpPr>
          <p:nvPr/>
        </p:nvSpPr>
        <p:spPr>
          <a:xfrm>
            <a:off x="99606" y="5964050"/>
            <a:ext cx="30786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solidFill>
                  <a:schemeClr val="tx1"/>
                </a:solidFill>
              </a:rPr>
              <a:t>Bitter et al. European Heart Journal, 2011;32: 61–74, </a:t>
            </a:r>
          </a:p>
        </p:txBody>
      </p:sp>
      <p:sp>
        <p:nvSpPr>
          <p:cNvPr id="6" name="Footer Placeholder 5">
            <a:extLst>
              <a:ext uri="{FF2B5EF4-FFF2-40B4-BE49-F238E27FC236}">
                <a16:creationId xmlns:a16="http://schemas.microsoft.com/office/drawing/2014/main" id="{D4FFD3BD-D2A3-825B-5795-16570DFDF143}"/>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401391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030C0-4B69-43DA-A893-DBEEA64A59C2}"/>
              </a:ext>
            </a:extLst>
          </p:cNvPr>
          <p:cNvPicPr>
            <a:picLocks noChangeAspect="1"/>
          </p:cNvPicPr>
          <p:nvPr/>
        </p:nvPicPr>
        <p:blipFill>
          <a:blip r:embed="rId2"/>
          <a:stretch>
            <a:fillRect/>
          </a:stretch>
        </p:blipFill>
        <p:spPr>
          <a:xfrm>
            <a:off x="956755" y="589783"/>
            <a:ext cx="10533880" cy="4239669"/>
          </a:xfrm>
          <a:prstGeom prst="rect">
            <a:avLst/>
          </a:prstGeom>
        </p:spPr>
      </p:pic>
      <p:sp>
        <p:nvSpPr>
          <p:cNvPr id="4" name="TextBox 3">
            <a:extLst>
              <a:ext uri="{FF2B5EF4-FFF2-40B4-BE49-F238E27FC236}">
                <a16:creationId xmlns:a16="http://schemas.microsoft.com/office/drawing/2014/main" id="{FAD26380-2422-409E-9061-8F5C356F9306}"/>
              </a:ext>
            </a:extLst>
          </p:cNvPr>
          <p:cNvSpPr txBox="1"/>
          <p:nvPr/>
        </p:nvSpPr>
        <p:spPr>
          <a:xfrm>
            <a:off x="956755" y="5059176"/>
            <a:ext cx="9839325" cy="892552"/>
          </a:xfrm>
          <a:prstGeom prst="rect">
            <a:avLst/>
          </a:prstGeom>
          <a:noFill/>
        </p:spPr>
        <p:txBody>
          <a:bodyPr wrap="square" rtlCol="0">
            <a:spAutoFit/>
          </a:bodyPr>
          <a:lstStyle/>
          <a:p>
            <a:pPr algn="l"/>
            <a:r>
              <a:rPr lang="en-US" sz="1400" dirty="0">
                <a:latin typeface="+mj-lt"/>
              </a:rPr>
              <a:t>From the following centers:  UCSF, Baylor, Houston VA, U </a:t>
            </a:r>
            <a:r>
              <a:rPr lang="en-US" sz="1400" dirty="0" err="1">
                <a:latin typeface="+mj-lt"/>
              </a:rPr>
              <a:t>Mich</a:t>
            </a:r>
            <a:r>
              <a:rPr lang="en-US" sz="1400" dirty="0">
                <a:latin typeface="+mj-lt"/>
              </a:rPr>
              <a:t>, Downstate Medical Center, Cleveland Clinic, Hopkins, Brigham and </a:t>
            </a:r>
            <a:r>
              <a:rPr lang="en-US" sz="1400" dirty="0" err="1">
                <a:latin typeface="+mj-lt"/>
              </a:rPr>
              <a:t>Womens</a:t>
            </a:r>
            <a:r>
              <a:rPr lang="en-US" sz="1400" dirty="0">
                <a:latin typeface="+mj-lt"/>
              </a:rPr>
              <a:t>, Mayo Rochester</a:t>
            </a:r>
          </a:p>
          <a:p>
            <a:pPr algn="l"/>
            <a:endParaRPr lang="en-US" sz="2400" dirty="0">
              <a:latin typeface="+mj-lt"/>
            </a:endParaRPr>
          </a:p>
        </p:txBody>
      </p:sp>
      <p:sp>
        <p:nvSpPr>
          <p:cNvPr id="2" name="TextBox 1">
            <a:extLst>
              <a:ext uri="{FF2B5EF4-FFF2-40B4-BE49-F238E27FC236}">
                <a16:creationId xmlns:a16="http://schemas.microsoft.com/office/drawing/2014/main" id="{7CE766D6-4476-00EF-A47D-C2402C6F2CAF}"/>
              </a:ext>
            </a:extLst>
          </p:cNvPr>
          <p:cNvSpPr txBox="1"/>
          <p:nvPr/>
        </p:nvSpPr>
        <p:spPr>
          <a:xfrm>
            <a:off x="229433" y="5991218"/>
            <a:ext cx="7239000" cy="276999"/>
          </a:xfrm>
          <a:prstGeom prst="rect">
            <a:avLst/>
          </a:prstGeom>
          <a:noFill/>
        </p:spPr>
        <p:txBody>
          <a:bodyPr wrap="square" rtlCol="0">
            <a:spAutoFit/>
          </a:bodyPr>
          <a:lstStyle/>
          <a:p>
            <a:pPr algn="l"/>
            <a:r>
              <a:rPr lang="en-US" sz="1200" dirty="0">
                <a:latin typeface="+mj-lt"/>
              </a:rPr>
              <a:t>AHA Scientific Statement OSA and CVD 2021</a:t>
            </a:r>
          </a:p>
        </p:txBody>
      </p:sp>
      <p:sp>
        <p:nvSpPr>
          <p:cNvPr id="6" name="Slide Number Placeholder 5">
            <a:extLst>
              <a:ext uri="{FF2B5EF4-FFF2-40B4-BE49-F238E27FC236}">
                <a16:creationId xmlns:a16="http://schemas.microsoft.com/office/drawing/2014/main" id="{CBBF5968-93E4-AADD-70EB-813056CF1DA8}"/>
              </a:ext>
            </a:extLst>
          </p:cNvPr>
          <p:cNvSpPr>
            <a:spLocks noGrp="1"/>
          </p:cNvSpPr>
          <p:nvPr>
            <p:ph type="sldNum" sz="quarter" idx="12"/>
          </p:nvPr>
        </p:nvSpPr>
        <p:spPr/>
        <p:txBody>
          <a:bodyPr/>
          <a:lstStyle/>
          <a:p>
            <a:fld id="{21D51F98-DEF0-4E23-AE94-24E7CFC19B28}" type="slidenum">
              <a:rPr lang="en-US" smtClean="0"/>
              <a:t>9</a:t>
            </a:fld>
            <a:endParaRPr lang="en-US"/>
          </a:p>
        </p:txBody>
      </p:sp>
      <p:sp>
        <p:nvSpPr>
          <p:cNvPr id="8" name="Footer Placeholder 5">
            <a:extLst>
              <a:ext uri="{FF2B5EF4-FFF2-40B4-BE49-F238E27FC236}">
                <a16:creationId xmlns:a16="http://schemas.microsoft.com/office/drawing/2014/main" id="{C0BB54B6-C87C-7295-81ED-95ED5D1DDF58}"/>
              </a:ext>
            </a:extLst>
          </p:cNvPr>
          <p:cNvSpPr>
            <a:spLocks noGrp="1"/>
          </p:cNvSpPr>
          <p:nvPr>
            <p:ph type="ftr" sz="quarter" idx="11"/>
          </p:nvPr>
        </p:nvSpPr>
        <p:spPr>
          <a:xfrm>
            <a:off x="3684598" y="6459785"/>
            <a:ext cx="4822804" cy="365125"/>
          </a:xfrm>
        </p:spPr>
        <p:txBody>
          <a:bodyPr/>
          <a:lstStyle/>
          <a:p>
            <a:r>
              <a:rPr lang="en-US" dirty="0"/>
              <a:t>MAF1937 Rev E</a:t>
            </a:r>
          </a:p>
        </p:txBody>
      </p:sp>
    </p:spTree>
    <p:extLst>
      <p:ext uri="{BB962C8B-B14F-4D97-AF65-F5344CB8AC3E}">
        <p14:creationId xmlns:p14="http://schemas.microsoft.com/office/powerpoint/2010/main" val="121888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LWx_9meHTVKojU6z2JDRc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6eE4wDGP9iyVXcNjrMYvS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2w8IuTCwR.quCc2KmakJr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CjODktDTmuMXaX325Fb7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gyjjGVlZRMuoVwiUHsyLk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XODc.LCtQa2nU37nGavlu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Jv3Z7iUSrSsbfC8mfIdA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Gg_TfrSLSGmpQvx8fwYki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vXIRvh_SWan9TlA1obtT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Eqr5W12rSuWbemjZxT46G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Na8Wyrp6TSOCzazeDTilz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UivbOsfS2SjvdJBzRUL9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7GtFaCMQY6eQaV.GVnQA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7xyEvSO7R82.tP6PyyJZl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0AknSUDdSBSLWYz..O9pS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_wzM7nilRM.pq0nBFyh8a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KjVsyWewRpm_tmK5gEHw_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SwPSUSR6SFWNbTt1MbJSN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4dR.verRAiPXbYz0lL6f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W1QgdTGYQ66T0qnt4wC_k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1zNIKweJQkOZrmIgDeNQn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Jvqur4C2Q3CEgAe3NO_g.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Z1.3fw8IT5qDQkwJkimLp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eE4wDGP9iyVXcNjrMYvS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u9CZ3A8SQ7iqUUDYF19E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bIHVXgk5Sj2k8I0DKgqLK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Xqp1uVNTROxFYMOTSy4m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Goy0rC5TK._KpXcyjIUO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bbufHojJSsikAyT.qIKlP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Zd9bAb_S1arVCPBEqUia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10225</TotalTime>
  <Words>6507</Words>
  <Application>Microsoft Macintosh PowerPoint</Application>
  <PresentationFormat>Widescreen</PresentationFormat>
  <Paragraphs>1039</Paragraphs>
  <Slides>56</Slides>
  <Notes>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8" baseType="lpstr">
      <vt:lpstr>Arial</vt:lpstr>
      <vt:lpstr>Calibri</vt:lpstr>
      <vt:lpstr>Calibri Light</vt:lpstr>
      <vt:lpstr>Century Gothic</vt:lpstr>
      <vt:lpstr>Courier New</vt:lpstr>
      <vt:lpstr>inherit</vt:lpstr>
      <vt:lpstr>museo-sans</vt:lpstr>
      <vt:lpstr>Times New Roman</vt:lpstr>
      <vt:lpstr>Verdana</vt:lpstr>
      <vt:lpstr>Wingdings</vt:lpstr>
      <vt:lpstr>Retrospect</vt:lpstr>
      <vt:lpstr>think-cell Slide</vt:lpstr>
      <vt:lpstr>Central Sleep Apnea and Cardiovascular Disease</vt:lpstr>
      <vt:lpstr>Agenda</vt:lpstr>
      <vt:lpstr>Sleep Apnea is an Interruption in Breathing During Sleep</vt:lpstr>
      <vt:lpstr>Each Sleep Apnea Episode Results in  Significant Downstream Effects</vt:lpstr>
      <vt:lpstr>Sleep Disordered Breathing and Days with Atrial Fibrillation</vt:lpstr>
      <vt:lpstr>Sleep Apnea Predicts Atrial Fibrillation</vt:lpstr>
      <vt:lpstr>Much lower rates of Afib after cardioversion for patients that continued PAP  treatment at 1 year</vt:lpstr>
      <vt:lpstr>Sleep Apnea Predicts Appropriate ICD Therapies</vt:lpstr>
      <vt:lpstr>PowerPoint Presentation</vt:lpstr>
      <vt:lpstr>Recommendations for Screening for Obstructive Sleep Apnea</vt:lpstr>
      <vt:lpstr>Agenda</vt:lpstr>
      <vt:lpstr>Central Sleep Apnea </vt:lpstr>
      <vt:lpstr>Pathophysiology of Central Sleep Apnea </vt:lpstr>
      <vt:lpstr>The Difference Between OSA and CSA is Evident in Sleep Studies</vt:lpstr>
      <vt:lpstr>Most Patients with CSA also have Concomitant Cardiovascular Conditions</vt:lpstr>
      <vt:lpstr>Sleep Disordered Breathing is Common in Heart Failure Untreated CSA symptoms can overlap HF symptoms</vt:lpstr>
      <vt:lpstr>PowerPoint Presentation</vt:lpstr>
      <vt:lpstr>Untreated CSA causes life altering levels of fatigue as well as increased health risks for patients with heart failure and atrial fibrillation</vt:lpstr>
      <vt:lpstr>Sleep Disordered Breathing is a Predictor of Mortality in HF Patients</vt:lpstr>
      <vt:lpstr>Central Sleep Apnea Increases the Risk of Heart Failure Readmission</vt:lpstr>
      <vt:lpstr>Limited Treatment Options for Central Sleep Apnea</vt:lpstr>
      <vt:lpstr>Positive Airway Pressure (PAP) Devices were Designed to Treat OSA In CSA, PAP has limited effectiveness data, compliance and tolerance issues</vt:lpstr>
      <vt:lpstr>Agenda</vt:lpstr>
      <vt:lpstr>The remedē® System brief statement</vt:lpstr>
      <vt:lpstr>Transvenous Phrenic Nerve Stimulation with the remedē® System</vt:lpstr>
      <vt:lpstr>The remedē® EL System</vt:lpstr>
      <vt:lpstr>remedē® System Therapy Activates Automatically Each Night</vt:lpstr>
      <vt:lpstr>Breathing stabilizes and apnea events are significantly reduced when phrenic nerve simulation is being delivered in this example1</vt:lpstr>
      <vt:lpstr>TPNS Utilizes a Step-wise Increase in Stimulation to Capture Ventilation and Stabilize the Breathing Pattern</vt:lpstr>
      <vt:lpstr>remedē® System Therapy Programming and Follow-up</vt:lpstr>
      <vt:lpstr>remedē® System Reports Provide Programming Guidance </vt:lpstr>
      <vt:lpstr>Agenda</vt:lpstr>
      <vt:lpstr>The remedē® System Pivotal Trial   Study design</vt:lpstr>
      <vt:lpstr>In the pivotal RCT, the remedē System demonstrated clinically meaningful improvements in sleep, sleep apnea and quality of life</vt:lpstr>
      <vt:lpstr>PSG Results at 24 months of Therapy Demonstrated Effective and Durable Results </vt:lpstr>
      <vt:lpstr>Sustained Improvement in Sleep Disordered Breathing Through 5 Years with TPNS</vt:lpstr>
      <vt:lpstr>Sustained Improvement in Sleep Architecture Through 5 Years  with TPNS</vt:lpstr>
      <vt:lpstr>Significant improvements in symptoms and quality of life after  6 months of treatment with TPNS1</vt:lpstr>
      <vt:lpstr>The remedē System pivotal trial demonstrated a strong safety profile</vt:lpstr>
      <vt:lpstr>Conclusions</vt:lpstr>
      <vt:lpstr>Questions…</vt:lpstr>
      <vt:lpstr>Back Up Slides</vt:lpstr>
      <vt:lpstr>In heart failure, CSA can accelerate cardiac disease progression</vt:lpstr>
      <vt:lpstr>The remedē System – left stimulation lead placement</vt:lpstr>
      <vt:lpstr>The remedē System – right stimulation lead placement</vt:lpstr>
      <vt:lpstr>remedē® System therapy uses stimulation pulses to mimic normal breathing</vt:lpstr>
      <vt:lpstr>Consistent AHI reduction with phrenic nerve stimulation across  multiple studies</vt:lpstr>
      <vt:lpstr>The remedē® System Pivotal Trial  Study design</vt:lpstr>
      <vt:lpstr>The remedē System Pivotal Trial  Baseline demographics</vt:lpstr>
      <vt:lpstr>The majority of treated patients demonstrated a decrease in AHI at 6 months and 12 months</vt:lpstr>
      <vt:lpstr>Post hoc analysis of the heart failure cohort  demonstrated similar benefit in sleep and quality of life</vt:lpstr>
      <vt:lpstr>PowerPoint Presentation</vt:lpstr>
      <vt:lpstr>Therapy response was consistent across subgroups</vt:lpstr>
      <vt:lpstr>remedē System Pivotal Trial Safety Events</vt:lpstr>
      <vt:lpstr>remedē System Therapy Study (rēST Study) Design</vt:lpstr>
      <vt:lpstr>reST Study Key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Sleep Apnea in the Cardiovascular Patient Population</dc:title>
  <dc:creator>Missy Jensen</dc:creator>
  <cp:lastModifiedBy>Sonia Bjork</cp:lastModifiedBy>
  <cp:revision>3</cp:revision>
  <dcterms:created xsi:type="dcterms:W3CDTF">2023-03-02T17:59:42Z</dcterms:created>
  <dcterms:modified xsi:type="dcterms:W3CDTF">2023-09-21T19:09:35Z</dcterms:modified>
</cp:coreProperties>
</file>