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7.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7" r:id="rId5"/>
    <p:sldMasterId id="2147483690" r:id="rId6"/>
  </p:sldMasterIdLst>
  <p:notesMasterIdLst>
    <p:notesMasterId r:id="rId91"/>
  </p:notesMasterIdLst>
  <p:handoutMasterIdLst>
    <p:handoutMasterId r:id="rId92"/>
  </p:handoutMasterIdLst>
  <p:sldIdLst>
    <p:sldId id="273" r:id="rId7"/>
    <p:sldId id="2146848065" r:id="rId8"/>
    <p:sldId id="2146848078" r:id="rId9"/>
    <p:sldId id="1163" r:id="rId10"/>
    <p:sldId id="2146848079" r:id="rId11"/>
    <p:sldId id="2146848080" r:id="rId12"/>
    <p:sldId id="11140" r:id="rId13"/>
    <p:sldId id="2147048560" r:id="rId14"/>
    <p:sldId id="11142" r:id="rId15"/>
    <p:sldId id="2146848081" r:id="rId16"/>
    <p:sldId id="11050" r:id="rId17"/>
    <p:sldId id="2146848082" r:id="rId18"/>
    <p:sldId id="1062" r:id="rId19"/>
    <p:sldId id="1188" r:id="rId20"/>
    <p:sldId id="11155" r:id="rId21"/>
    <p:sldId id="1207" r:id="rId22"/>
    <p:sldId id="1189" r:id="rId23"/>
    <p:sldId id="573" r:id="rId24"/>
    <p:sldId id="10913" r:id="rId25"/>
    <p:sldId id="1706" r:id="rId26"/>
    <p:sldId id="258" r:id="rId27"/>
    <p:sldId id="2147048557" r:id="rId28"/>
    <p:sldId id="2146848099" r:id="rId29"/>
    <p:sldId id="11066" r:id="rId30"/>
    <p:sldId id="2147048555" r:id="rId31"/>
    <p:sldId id="2147048556" r:id="rId32"/>
    <p:sldId id="256" r:id="rId33"/>
    <p:sldId id="2146848059" r:id="rId34"/>
    <p:sldId id="1088" r:id="rId35"/>
    <p:sldId id="1094" r:id="rId36"/>
    <p:sldId id="1196" r:id="rId37"/>
    <p:sldId id="1197" r:id="rId38"/>
    <p:sldId id="1198" r:id="rId39"/>
    <p:sldId id="1095" r:id="rId40"/>
    <p:sldId id="1096" r:id="rId41"/>
    <p:sldId id="1097" r:id="rId42"/>
    <p:sldId id="290" r:id="rId43"/>
    <p:sldId id="10904" r:id="rId44"/>
    <p:sldId id="2146848060" r:id="rId45"/>
    <p:sldId id="292" r:id="rId46"/>
    <p:sldId id="293" r:id="rId47"/>
    <p:sldId id="313" r:id="rId48"/>
    <p:sldId id="297" r:id="rId49"/>
    <p:sldId id="362" r:id="rId50"/>
    <p:sldId id="294" r:id="rId51"/>
    <p:sldId id="363" r:id="rId52"/>
    <p:sldId id="303" r:id="rId53"/>
    <p:sldId id="317" r:id="rId54"/>
    <p:sldId id="1041" r:id="rId55"/>
    <p:sldId id="1047" r:id="rId56"/>
    <p:sldId id="10975" r:id="rId57"/>
    <p:sldId id="2146848061" r:id="rId58"/>
    <p:sldId id="2147048561" r:id="rId59"/>
    <p:sldId id="579" r:id="rId60"/>
    <p:sldId id="532" r:id="rId61"/>
    <p:sldId id="457" r:id="rId62"/>
    <p:sldId id="458" r:id="rId63"/>
    <p:sldId id="2146848048" r:id="rId64"/>
    <p:sldId id="1177" r:id="rId65"/>
    <p:sldId id="1103" r:id="rId66"/>
    <p:sldId id="1256" r:id="rId67"/>
    <p:sldId id="11132" r:id="rId68"/>
    <p:sldId id="1108" r:id="rId69"/>
    <p:sldId id="696" r:id="rId70"/>
    <p:sldId id="2146848053" r:id="rId71"/>
    <p:sldId id="741" r:id="rId72"/>
    <p:sldId id="2146848052" r:id="rId73"/>
    <p:sldId id="2146848047" r:id="rId74"/>
    <p:sldId id="11225" r:id="rId75"/>
    <p:sldId id="1235" r:id="rId76"/>
    <p:sldId id="11135" r:id="rId77"/>
    <p:sldId id="2146848054" r:id="rId78"/>
    <p:sldId id="771" r:id="rId79"/>
    <p:sldId id="11138" r:id="rId80"/>
    <p:sldId id="2146848050" r:id="rId81"/>
    <p:sldId id="2147048563" r:id="rId82"/>
    <p:sldId id="2940" r:id="rId83"/>
    <p:sldId id="10917" r:id="rId84"/>
    <p:sldId id="10919" r:id="rId85"/>
    <p:sldId id="11191" r:id="rId86"/>
    <p:sldId id="11192" r:id="rId87"/>
    <p:sldId id="11060" r:id="rId88"/>
    <p:sldId id="1262" r:id="rId89"/>
    <p:sldId id="266"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BC5F28-69E8-46E1-87D3-153B03AB74D5}">
          <p14:sldIdLst>
            <p14:sldId id="273"/>
          </p14:sldIdLst>
        </p14:section>
        <p14:section name="CSA Overview &amp; Pathophysiology" id="{F1EF14AF-3C2A-45E9-82B2-77C42B894BC2}">
          <p14:sldIdLst>
            <p14:sldId id="2146848065"/>
            <p14:sldId id="2146848078"/>
            <p14:sldId id="1163"/>
            <p14:sldId id="2146848079"/>
            <p14:sldId id="2146848080"/>
            <p14:sldId id="11140"/>
            <p14:sldId id="2147048560"/>
            <p14:sldId id="11142"/>
            <p14:sldId id="2146848081"/>
            <p14:sldId id="11050"/>
            <p14:sldId id="2146848082"/>
            <p14:sldId id="1062"/>
            <p14:sldId id="1188"/>
            <p14:sldId id="11155"/>
            <p14:sldId id="1207"/>
            <p14:sldId id="1189"/>
            <p14:sldId id="573"/>
            <p14:sldId id="10913"/>
            <p14:sldId id="1706"/>
            <p14:sldId id="258"/>
            <p14:sldId id="2147048557"/>
            <p14:sldId id="2146848099"/>
            <p14:sldId id="11066"/>
            <p14:sldId id="2147048555"/>
            <p14:sldId id="2147048556"/>
          </p14:sldIdLst>
        </p14:section>
        <p14:section name="Device Overview" id="{75EFB252-2025-4A9F-AC75-98C5166BE576}">
          <p14:sldIdLst>
            <p14:sldId id="256"/>
            <p14:sldId id="2146848059"/>
            <p14:sldId id="1088"/>
            <p14:sldId id="1094"/>
            <p14:sldId id="1196"/>
            <p14:sldId id="1197"/>
            <p14:sldId id="1198"/>
            <p14:sldId id="1095"/>
            <p14:sldId id="1096"/>
            <p14:sldId id="1097"/>
            <p14:sldId id="290"/>
            <p14:sldId id="10904"/>
            <p14:sldId id="2146848060"/>
            <p14:sldId id="292"/>
            <p14:sldId id="293"/>
            <p14:sldId id="313"/>
            <p14:sldId id="297"/>
            <p14:sldId id="362"/>
            <p14:sldId id="294"/>
            <p14:sldId id="363"/>
            <p14:sldId id="303"/>
            <p14:sldId id="317"/>
            <p14:sldId id="1041"/>
            <p14:sldId id="1047"/>
            <p14:sldId id="10975"/>
            <p14:sldId id="2146848061"/>
          </p14:sldIdLst>
        </p14:section>
        <p14:section name="Clinical Data Overview" id="{27FFEE06-22C8-49FD-A5FB-5B3160BCA8C4}">
          <p14:sldIdLst>
            <p14:sldId id="2147048561"/>
            <p14:sldId id="579"/>
            <p14:sldId id="532"/>
            <p14:sldId id="457"/>
            <p14:sldId id="458"/>
            <p14:sldId id="2146848048"/>
            <p14:sldId id="1177"/>
            <p14:sldId id="1103"/>
            <p14:sldId id="1256"/>
            <p14:sldId id="11132"/>
            <p14:sldId id="1108"/>
            <p14:sldId id="696"/>
            <p14:sldId id="2146848053"/>
            <p14:sldId id="741"/>
            <p14:sldId id="2146848052"/>
            <p14:sldId id="2146848047"/>
            <p14:sldId id="11225"/>
            <p14:sldId id="1235"/>
            <p14:sldId id="11135"/>
            <p14:sldId id="2146848054"/>
            <p14:sldId id="771"/>
            <p14:sldId id="11138"/>
            <p14:sldId id="2146848050"/>
          </p14:sldIdLst>
        </p14:section>
        <p14:section name="Patient Identification &amp; Treatment Pathway" id="{678B694F-DFA8-4406-92A6-F89D58F6CDEC}">
          <p14:sldIdLst>
            <p14:sldId id="2147048563"/>
            <p14:sldId id="2940"/>
            <p14:sldId id="10917"/>
            <p14:sldId id="10919"/>
            <p14:sldId id="11191"/>
            <p14:sldId id="11192"/>
            <p14:sldId id="11060"/>
            <p14:sldId id="1262"/>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C4190E-D6FF-4E99-93F6-16C1E429AA27}" name="Robin Germany" initials="RG" userId="S::RGermany@zoll.com::6dd159d6-b2ca-451b-b21e-c9bbe14de91b" providerId="AD"/>
  <p188:author id="{FFDD935C-A262-7B10-6E2C-FA9A14814FA9}" name="Jamie Boche" initials="JB" userId="S::Jamie.Boche@zoll.com::a214e998-c731-46b8-8bf2-066082da1b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1C986-05A1-475F-A90A-5AD0FF936B03}" v="1" dt="2026-02-12T23:24:01.374"/>
    <p1510:client id="{986F97A7-C91D-4215-9899-BAAF38834C55}" v="1" dt="2026-02-11T19:56:36.057"/>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3955" autoAdjust="0"/>
  </p:normalViewPr>
  <p:slideViewPr>
    <p:cSldViewPr snapToGrid="0">
      <p:cViewPr varScale="1">
        <p:scale>
          <a:sx n="75" d="100"/>
          <a:sy n="75" d="100"/>
        </p:scale>
        <p:origin x="1242" y="54"/>
      </p:cViewPr>
      <p:guideLst/>
    </p:cSldViewPr>
  </p:slideViewPr>
  <p:notesTextViewPr>
    <p:cViewPr>
      <p:scale>
        <a:sx n="1" d="1"/>
        <a:sy n="1" d="1"/>
      </p:scale>
      <p:origin x="0" y="0"/>
    </p:cViewPr>
  </p:notesTextViewPr>
  <p:notesViewPr>
    <p:cSldViewPr snapToGrid="0">
      <p:cViewPr varScale="1">
        <p:scale>
          <a:sx n="96" d="100"/>
          <a:sy n="96" d="100"/>
        </p:scale>
        <p:origin x="39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presProps" Target="presProps.xml"/><Relationship Id="rId9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DAC-4573-BC47-7E057415EB4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DAC-4573-BC47-7E057415EB4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4DAC-4573-BC47-7E057415EB4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4DAC-4573-BC47-7E057415EB4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4DAC-4573-BC47-7E057415EB4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DAC-4573-BC47-7E057415EB48}"/>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4DAC-4573-BC47-7E057415EB48}"/>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4DAC-4573-BC47-7E057415EB48}"/>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4-4DAC-4573-BC47-7E057415EB48}"/>
                </c:ext>
              </c:extLst>
            </c:dLbl>
            <c:dLbl>
              <c:idx val="3"/>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4DAC-4573-BC47-7E057415EB48}"/>
                </c:ext>
              </c:extLst>
            </c:dLbl>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6-4DAC-4573-BC47-7E057415EB48}"/>
                </c:ext>
              </c:extLst>
            </c:dLbl>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DAC-4573-BC47-7E057415EB4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2"/>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Sheet1!$A$2:$A$7</c:f>
              <c:strCache>
                <c:ptCount val="6"/>
                <c:pt idx="0">
                  <c:v>Heart Failure</c:v>
                </c:pt>
                <c:pt idx="1">
                  <c:v>AF</c:v>
                </c:pt>
                <c:pt idx="2">
                  <c:v>CVA</c:v>
                </c:pt>
                <c:pt idx="3">
                  <c:v>Medication</c:v>
                </c:pt>
                <c:pt idx="4">
                  <c:v>Altitude</c:v>
                </c:pt>
                <c:pt idx="5">
                  <c:v>Primary CSA</c:v>
                </c:pt>
              </c:strCache>
            </c:strRef>
          </c:cat>
          <c:val>
            <c:numRef>
              <c:f>Sheet1!$B$2:$B$7</c:f>
              <c:numCache>
                <c:formatCode>General</c:formatCode>
                <c:ptCount val="6"/>
                <c:pt idx="0">
                  <c:v>27</c:v>
                </c:pt>
                <c:pt idx="1">
                  <c:v>20</c:v>
                </c:pt>
                <c:pt idx="2">
                  <c:v>15</c:v>
                </c:pt>
                <c:pt idx="3">
                  <c:v>5</c:v>
                </c:pt>
                <c:pt idx="4">
                  <c:v>3</c:v>
                </c:pt>
                <c:pt idx="5">
                  <c:v>30</c:v>
                </c:pt>
              </c:numCache>
            </c:numRef>
          </c:val>
          <c:extLst>
            <c:ext xmlns:c16="http://schemas.microsoft.com/office/drawing/2014/chart" uri="{C3380CC4-5D6E-409C-BE32-E72D297353CC}">
              <c16:uniqueId val="{00000000-4DAC-4573-BC47-7E057415EB4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01692913385827"/>
          <c:y val="3.8297535313465116E-2"/>
          <c:w val="0.85148307086614172"/>
          <c:h val="0.74429283045896433"/>
        </c:manualLayout>
      </c:layout>
      <c:barChart>
        <c:barDir val="col"/>
        <c:grouping val="percentStacked"/>
        <c:varyColors val="0"/>
        <c:ser>
          <c:idx val="0"/>
          <c:order val="0"/>
          <c:tx>
            <c:strRef>
              <c:f>Sheet1!$B$1</c:f>
              <c:strCache>
                <c:ptCount val="1"/>
                <c:pt idx="0">
                  <c:v>CSA (%)</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venir Next LT Pro" panose="020B05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Central Apneas only</c:v>
                </c:pt>
                <c:pt idx="1">
                  <c:v>Central Apneas and Hypopneas</c:v>
                </c:pt>
              </c:strCache>
            </c:strRef>
          </c:cat>
          <c:val>
            <c:numRef>
              <c:f>Sheet1!$B$2:$B$3</c:f>
              <c:numCache>
                <c:formatCode>0.00%</c:formatCode>
                <c:ptCount val="2"/>
                <c:pt idx="0">
                  <c:v>4.5900000000000003E-2</c:v>
                </c:pt>
                <c:pt idx="1">
                  <c:v>0.19689999999999999</c:v>
                </c:pt>
              </c:numCache>
            </c:numRef>
          </c:val>
          <c:extLst>
            <c:ext xmlns:c16="http://schemas.microsoft.com/office/drawing/2014/chart" uri="{C3380CC4-5D6E-409C-BE32-E72D297353CC}">
              <c16:uniqueId val="{00000000-68D5-45DC-BA13-9240441FD8AE}"/>
            </c:ext>
          </c:extLst>
        </c:ser>
        <c:ser>
          <c:idx val="1"/>
          <c:order val="1"/>
          <c:tx>
            <c:strRef>
              <c:f>Sheet1!$C$1</c:f>
              <c:strCache>
                <c:ptCount val="1"/>
                <c:pt idx="0">
                  <c:v>Coexisting CSA-OSA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venir Next LT Pro" panose="020B05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Central Apneas only</c:v>
                </c:pt>
                <c:pt idx="1">
                  <c:v>Central Apneas and Hypopneas</c:v>
                </c:pt>
              </c:strCache>
            </c:strRef>
          </c:cat>
          <c:val>
            <c:numRef>
              <c:f>Sheet1!$C$2:$C$3</c:f>
              <c:numCache>
                <c:formatCode>0.00%</c:formatCode>
                <c:ptCount val="2"/>
                <c:pt idx="0">
                  <c:v>0.1103</c:v>
                </c:pt>
                <c:pt idx="1">
                  <c:v>0.19159999999999999</c:v>
                </c:pt>
              </c:numCache>
            </c:numRef>
          </c:val>
          <c:extLst>
            <c:ext xmlns:c16="http://schemas.microsoft.com/office/drawing/2014/chart" uri="{C3380CC4-5D6E-409C-BE32-E72D297353CC}">
              <c16:uniqueId val="{00000001-68D5-45DC-BA13-9240441FD8AE}"/>
            </c:ext>
          </c:extLst>
        </c:ser>
        <c:ser>
          <c:idx val="2"/>
          <c:order val="2"/>
          <c:tx>
            <c:strRef>
              <c:f>Sheet1!$D$1</c:f>
              <c:strCache>
                <c:ptCount val="1"/>
                <c:pt idx="0">
                  <c:v>OSA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venir Next LT Pro" panose="020B05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Central Apneas only</c:v>
                </c:pt>
                <c:pt idx="1">
                  <c:v>Central Apneas and Hypopneas</c:v>
                </c:pt>
              </c:strCache>
            </c:strRef>
          </c:cat>
          <c:val>
            <c:numRef>
              <c:f>Sheet1!$D$2:$D$3</c:f>
              <c:numCache>
                <c:formatCode>0.00%</c:formatCode>
                <c:ptCount val="2"/>
                <c:pt idx="0">
                  <c:v>0.84370000000000001</c:v>
                </c:pt>
                <c:pt idx="1">
                  <c:v>0.61160000000000003</c:v>
                </c:pt>
              </c:numCache>
            </c:numRef>
          </c:val>
          <c:extLst>
            <c:ext xmlns:c16="http://schemas.microsoft.com/office/drawing/2014/chart" uri="{C3380CC4-5D6E-409C-BE32-E72D297353CC}">
              <c16:uniqueId val="{00000002-68D5-45DC-BA13-9240441FD8AE}"/>
            </c:ext>
          </c:extLst>
        </c:ser>
        <c:dLbls>
          <c:showLegendKey val="0"/>
          <c:showVal val="0"/>
          <c:showCatName val="0"/>
          <c:showSerName val="0"/>
          <c:showPercent val="0"/>
          <c:showBubbleSize val="0"/>
        </c:dLbls>
        <c:gapWidth val="150"/>
        <c:overlap val="100"/>
        <c:axId val="1622509167"/>
        <c:axId val="1622525007"/>
      </c:barChart>
      <c:catAx>
        <c:axId val="1622509167"/>
        <c:scaling>
          <c:orientation val="minMax"/>
        </c:scaling>
        <c:delete val="0"/>
        <c:axPos val="b"/>
        <c:numFmt formatCode="General" sourceLinked="1"/>
        <c:majorTickMark val="none"/>
        <c:minorTickMark val="none"/>
        <c:tickLblPos val="nextTo"/>
        <c:spPr>
          <a:noFill/>
          <a:ln w="9525" cap="flat" cmpd="sng" algn="ctr">
            <a:solidFill>
              <a:schemeClr val="accent2">
                <a:lumMod val="40000"/>
                <a:lumOff val="60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Avenir Next LT Pro" panose="020B0504020202020204" pitchFamily="34" charset="0"/>
                <a:ea typeface="+mn-ea"/>
                <a:cs typeface="+mn-cs"/>
              </a:defRPr>
            </a:pPr>
            <a:endParaRPr lang="en-US"/>
          </a:p>
        </c:txPr>
        <c:crossAx val="1622525007"/>
        <c:crosses val="autoZero"/>
        <c:auto val="1"/>
        <c:lblAlgn val="ctr"/>
        <c:lblOffset val="100"/>
        <c:noMultiLvlLbl val="0"/>
      </c:catAx>
      <c:valAx>
        <c:axId val="1622525007"/>
        <c:scaling>
          <c:orientation val="minMax"/>
        </c:scaling>
        <c:delete val="0"/>
        <c:axPos val="l"/>
        <c:majorGridlines>
          <c:spPr>
            <a:ln w="9525" cap="flat" cmpd="sng" algn="ctr">
              <a:solidFill>
                <a:schemeClr val="accent2">
                  <a:lumMod val="40000"/>
                  <a:lumOff val="6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Avenir Next LT Pro" panose="020B0504020202020204" pitchFamily="34" charset="0"/>
                <a:ea typeface="+mn-ea"/>
                <a:cs typeface="+mn-cs"/>
              </a:defRPr>
            </a:pPr>
            <a:endParaRPr lang="en-US"/>
          </a:p>
        </c:txPr>
        <c:crossAx val="1622509167"/>
        <c:crosses val="autoZero"/>
        <c:crossBetween val="between"/>
      </c:valAx>
      <c:spPr>
        <a:solidFill>
          <a:schemeClr val="accent3">
            <a:lumMod val="20000"/>
            <a:lumOff val="80000"/>
          </a:schemeClr>
        </a:solidFill>
        <a:ln>
          <a:noFill/>
        </a:ln>
        <a:effectLst/>
      </c:spPr>
    </c:plotArea>
    <c:legend>
      <c:legendPos val="b"/>
      <c:layout>
        <c:manualLayout>
          <c:xMode val="edge"/>
          <c:yMode val="edge"/>
          <c:x val="5.6823622047244095E-2"/>
          <c:y val="0.93607542131667043"/>
          <c:w val="0.94317637795275588"/>
          <c:h val="6.36463901408603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2"/>
              </a:solidFill>
              <a:latin typeface="Avenir Next LT Pro" panose="020B05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2"/>
          </a:solidFill>
          <a:latin typeface="Avenir Next LT Pro" panose="020B05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Mildly Improved</c:v>
                </c:pt>
              </c:strCache>
            </c:strRef>
          </c:tx>
          <c:spPr>
            <a:solidFill>
              <a:srgbClr val="2EB870"/>
            </a:solidFill>
          </c:spPr>
          <c:invertIfNegative val="0"/>
          <c:dLbls>
            <c:dLbl>
              <c:idx val="0"/>
              <c:layout>
                <c:manualLayout>
                  <c:x val="1.6658844442858721E-3"/>
                  <c:y val="-1.1231561317032176E-2"/>
                </c:manualLayout>
              </c:layout>
              <c:tx>
                <c:rich>
                  <a:bodyPr wrap="square" lIns="38100" tIns="19050" rIns="38100" bIns="19050" anchor="ctr">
                    <a:noAutofit/>
                  </a:bodyPr>
                  <a:lstStyle/>
                  <a:p>
                    <a:pPr>
                      <a:defRPr sz="1300" b="1">
                        <a:solidFill>
                          <a:schemeClr val="tx1"/>
                        </a:solidFill>
                      </a:defRPr>
                    </a:pPr>
                    <a:r>
                      <a:rPr lang="en-US"/>
                      <a:t>19%</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10395171401145237"/>
                      <c:h val="5.192675751724736E-2"/>
                    </c:manualLayout>
                  </c15:layout>
                  <c15:showDataLabelsRange val="0"/>
                </c:ext>
                <c:ext xmlns:c16="http://schemas.microsoft.com/office/drawing/2014/chart" uri="{C3380CC4-5D6E-409C-BE32-E72D297353CC}">
                  <c16:uniqueId val="{00000000-F9F4-45A6-88F3-07F100D185D6}"/>
                </c:ext>
              </c:extLst>
            </c:dLbl>
            <c:dLbl>
              <c:idx val="1"/>
              <c:delete val="1"/>
              <c:extLst>
                <c:ext xmlns:c15="http://schemas.microsoft.com/office/drawing/2012/chart" uri="{CE6537A1-D6FC-4f65-9D91-7224C49458BB}"/>
                <c:ext xmlns:c16="http://schemas.microsoft.com/office/drawing/2014/chart" uri="{C3380CC4-5D6E-409C-BE32-E72D297353CC}">
                  <c16:uniqueId val="{00000000-9043-4BBE-AA35-02AC7D712E47}"/>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Sheet1!$B$2:$C$2</c:f>
              <c:numCache>
                <c:formatCode>General</c:formatCode>
                <c:ptCount val="2"/>
                <c:pt idx="0">
                  <c:v>19</c:v>
                </c:pt>
                <c:pt idx="1">
                  <c:v>6</c:v>
                </c:pt>
              </c:numCache>
            </c:numRef>
          </c:val>
          <c:extLst>
            <c:ext xmlns:c16="http://schemas.microsoft.com/office/drawing/2014/chart" uri="{C3380CC4-5D6E-409C-BE32-E72D297353CC}">
              <c16:uniqueId val="{00000005-F9F4-45A6-88F3-07F100D185D6}"/>
            </c:ext>
          </c:extLst>
        </c:ser>
        <c:ser>
          <c:idx val="1"/>
          <c:order val="1"/>
          <c:tx>
            <c:strRef>
              <c:f>Sheet1!$A$3</c:f>
              <c:strCache>
                <c:ptCount val="1"/>
                <c:pt idx="0">
                  <c:v>Markedly or Moderately Improved</c:v>
                </c:pt>
              </c:strCache>
            </c:strRef>
          </c:tx>
          <c:spPr>
            <a:solidFill>
              <a:srgbClr val="007E39"/>
            </a:solidFill>
          </c:spPr>
          <c:invertIfNegative val="0"/>
          <c:dLbls>
            <c:dLbl>
              <c:idx val="0"/>
              <c:layout>
                <c:manualLayout>
                  <c:x val="-3.0540862001263663E-17"/>
                  <c:y val="1.5270982492455922E-2"/>
                </c:manualLayout>
              </c:layout>
              <c:tx>
                <c:rich>
                  <a:bodyPr/>
                  <a:lstStyle/>
                  <a:p>
                    <a:r>
                      <a:rPr lang="en-US"/>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9F4-45A6-88F3-07F100D185D6}"/>
                </c:ext>
              </c:extLst>
            </c:dLbl>
            <c:dLbl>
              <c:idx val="1"/>
              <c:layout>
                <c:manualLayout>
                  <c:x val="-9.9953066657152319E-3"/>
                  <c:y val="-5.5897111395731572E-2"/>
                </c:manualLayout>
              </c:layout>
              <c:tx>
                <c:rich>
                  <a:bodyPr wrap="square" lIns="38100" tIns="19050" rIns="38100" bIns="19050" anchor="ctr">
                    <a:spAutoFit/>
                  </a:bodyPr>
                  <a:lstStyle/>
                  <a:p>
                    <a:pPr>
                      <a:defRPr sz="1300" b="1">
                        <a:solidFill>
                          <a:schemeClr val="tx1"/>
                        </a:solidFill>
                      </a:defRPr>
                    </a:pPr>
                    <a:r>
                      <a:rPr lang="en-US"/>
                      <a:t>6%</a:t>
                    </a:r>
                  </a:p>
                </c:rich>
              </c:tx>
              <c:numFmt formatCode="0%" sourceLinked="0"/>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9F4-45A6-88F3-07F100D185D6}"/>
                </c:ext>
              </c:extLst>
            </c:dLbl>
            <c:numFmt formatCode="0%" sourceLinked="0"/>
            <c:spPr>
              <a:noFill/>
              <a:ln>
                <a:noFill/>
              </a:ln>
              <a:effectLst/>
            </c:spPr>
            <c:txPr>
              <a:bodyPr wrap="square" lIns="38100" tIns="19050" rIns="38100" bIns="19050" anchor="ctr">
                <a:spAutoFit/>
              </a:bodyPr>
              <a:lstStyle/>
              <a:p>
                <a:pPr>
                  <a:defRPr sz="13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Sheet1!$B$3:$C$3</c:f>
              <c:numCache>
                <c:formatCode>General</c:formatCode>
                <c:ptCount val="2"/>
                <c:pt idx="0">
                  <c:v>60</c:v>
                </c:pt>
                <c:pt idx="1">
                  <c:v>6</c:v>
                </c:pt>
              </c:numCache>
            </c:numRef>
          </c:val>
          <c:extLst>
            <c:ext xmlns:c16="http://schemas.microsoft.com/office/drawing/2014/chart" uri="{C3380CC4-5D6E-409C-BE32-E72D297353CC}">
              <c16:uniqueId val="{0000000B-F9F4-45A6-88F3-07F100D185D6}"/>
            </c:ext>
          </c:extLst>
        </c:ser>
        <c:ser>
          <c:idx val="2"/>
          <c:order val="2"/>
          <c:tx>
            <c:strRef>
              <c:f>Sheet1!$A$4</c:f>
              <c:strCache>
                <c:ptCount val="1"/>
                <c:pt idx="0">
                  <c:v>No Change</c:v>
                </c:pt>
              </c:strCache>
            </c:strRef>
          </c:tx>
          <c:spPr>
            <a:solidFill>
              <a:srgbClr val="B1B5BB"/>
            </a:solidFill>
          </c:spPr>
          <c:invertIfNegative val="0"/>
          <c:dLbls>
            <c:dLbl>
              <c:idx val="0"/>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9F4-45A6-88F3-07F100D185D6}"/>
                </c:ext>
              </c:extLst>
            </c:dLbl>
            <c:dLbl>
              <c:idx val="1"/>
              <c:tx>
                <c:rich>
                  <a:bodyPr/>
                  <a:lstStyle/>
                  <a:p>
                    <a:r>
                      <a:rPr lang="en-US"/>
                      <a:t>61%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9F4-45A6-88F3-07F100D185D6}"/>
                </c:ext>
              </c:extLst>
            </c:dLbl>
            <c:dLbl>
              <c:idx val="2"/>
              <c:tx>
                <c:rich>
                  <a:bodyPr/>
                  <a:lstStyle/>
                  <a:p>
                    <a:r>
                      <a:rPr lang="en-US"/>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9F4-45A6-88F3-07F100D185D6}"/>
                </c:ext>
              </c:extLst>
            </c:dLbl>
            <c:dLbl>
              <c:idx val="3"/>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9F4-45A6-88F3-07F100D185D6}"/>
                </c:ext>
              </c:extLst>
            </c:dLbl>
            <c:dLbl>
              <c:idx val="4"/>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F9F4-45A6-88F3-07F100D185D6}"/>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Sheet1!$B$4:$C$4</c:f>
              <c:numCache>
                <c:formatCode>General</c:formatCode>
                <c:ptCount val="2"/>
                <c:pt idx="0">
                  <c:v>-14</c:v>
                </c:pt>
                <c:pt idx="1">
                  <c:v>-61</c:v>
                </c:pt>
              </c:numCache>
            </c:numRef>
          </c:val>
          <c:extLst>
            <c:ext xmlns:c16="http://schemas.microsoft.com/office/drawing/2014/chart" uri="{C3380CC4-5D6E-409C-BE32-E72D297353CC}">
              <c16:uniqueId val="{00000011-F9F4-45A6-88F3-07F100D185D6}"/>
            </c:ext>
          </c:extLst>
        </c:ser>
        <c:ser>
          <c:idx val="3"/>
          <c:order val="3"/>
          <c:tx>
            <c:strRef>
              <c:f>Sheet1!$A$5</c:f>
              <c:strCache>
                <c:ptCount val="1"/>
                <c:pt idx="0">
                  <c:v>Worsened</c:v>
                </c:pt>
              </c:strCache>
            </c:strRef>
          </c:tx>
          <c:spPr>
            <a:solidFill>
              <a:srgbClr val="636B77"/>
            </a:solidFill>
          </c:spPr>
          <c:invertIfNegative val="0"/>
          <c:dLbls>
            <c:dLbl>
              <c:idx val="0"/>
              <c:layout>
                <c:manualLayout>
                  <c:x val="-3.0540862001263663E-17"/>
                  <c:y val="-3.0098106032520461E-2"/>
                </c:manualLayout>
              </c:layout>
              <c:tx>
                <c:rich>
                  <a:bodyPr/>
                  <a:lstStyle/>
                  <a:p>
                    <a:r>
                      <a:rPr lang="en-US">
                        <a:solidFill>
                          <a:schemeClr val="tx1"/>
                        </a:solidFill>
                      </a:rPr>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F9F4-45A6-88F3-07F100D185D6}"/>
                </c:ext>
              </c:extLst>
            </c:dLbl>
            <c:dLbl>
              <c:idx val="1"/>
              <c:layout>
                <c:manualLayout>
                  <c:x val="-9.9953066657152319E-3"/>
                  <c:y val="-5.8189197671619534E-3"/>
                </c:manualLayout>
              </c:layout>
              <c:tx>
                <c:rich>
                  <a:bodyPr wrap="square" lIns="38100" tIns="19050" rIns="38100" bIns="19050" anchor="ctr">
                    <a:spAutoFit/>
                  </a:bodyPr>
                  <a:lstStyle/>
                  <a:p>
                    <a:pPr>
                      <a:defRPr sz="1300" b="1">
                        <a:solidFill>
                          <a:schemeClr val="bg1"/>
                        </a:solidFill>
                      </a:defRPr>
                    </a:pPr>
                    <a:r>
                      <a:rPr lang="en-US">
                        <a:solidFill>
                          <a:schemeClr val="bg1"/>
                        </a:solidFill>
                      </a:rPr>
                      <a:t>26%</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F9F4-45A6-88F3-07F100D185D6}"/>
                </c:ext>
              </c:extLst>
            </c:dLbl>
            <c:dLbl>
              <c:idx val="2"/>
              <c:layout>
                <c:manualLayout>
                  <c:x val="0"/>
                  <c:y val="-1.8719084032473857E-2"/>
                </c:manualLayout>
              </c:layout>
              <c:tx>
                <c:rich>
                  <a:bodyPr/>
                  <a:lstStyle/>
                  <a:p>
                    <a:r>
                      <a:rPr lang="en-US"/>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F9F4-45A6-88F3-07F100D185D6}"/>
                </c:ext>
              </c:extLst>
            </c:dLbl>
            <c:dLbl>
              <c:idx val="3"/>
              <c:layout>
                <c:manualLayout>
                  <c:x val="0"/>
                  <c:y val="-3.3694056469728145E-2"/>
                </c:manualLayout>
              </c:layout>
              <c:tx>
                <c:rich>
                  <a:bodyPr/>
                  <a:lstStyle/>
                  <a:p>
                    <a:r>
                      <a:rPr lang="en-US"/>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F9F4-45A6-88F3-07F100D185D6}"/>
                </c:ext>
              </c:extLst>
            </c:dLbl>
            <c:dLbl>
              <c:idx val="4"/>
              <c:layout>
                <c:manualLayout>
                  <c:x val="0"/>
                  <c:y val="-2.9949944874508441E-2"/>
                </c:manualLayout>
              </c:layout>
              <c:tx>
                <c:rich>
                  <a:bodyPr/>
                  <a:lstStyle/>
                  <a:p>
                    <a:r>
                      <a:rPr lang="en-US"/>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F9F4-45A6-88F3-07F100D185D6}"/>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n=58</c:v>
                </c:pt>
                <c:pt idx="1">
                  <c:v>Control 
(6-months)
n=72</c:v>
                </c:pt>
              </c:strCache>
            </c:strRef>
          </c:cat>
          <c:val>
            <c:numRef>
              <c:f>Sheet1!$B$5:$C$5</c:f>
              <c:numCache>
                <c:formatCode>General</c:formatCode>
                <c:ptCount val="2"/>
                <c:pt idx="0">
                  <c:v>-7</c:v>
                </c:pt>
                <c:pt idx="1">
                  <c:v>-26</c:v>
                </c:pt>
              </c:numCache>
            </c:numRef>
          </c:val>
          <c:extLst>
            <c:ext xmlns:c16="http://schemas.microsoft.com/office/drawing/2014/chart" uri="{C3380CC4-5D6E-409C-BE32-E72D297353CC}">
              <c16:uniqueId val="{00000017-F9F4-45A6-88F3-07F100D185D6}"/>
            </c:ext>
          </c:extLst>
        </c:ser>
        <c:dLbls>
          <c:showLegendKey val="0"/>
          <c:showVal val="0"/>
          <c:showCatName val="0"/>
          <c:showSerName val="0"/>
          <c:showPercent val="0"/>
          <c:showBubbleSize val="0"/>
        </c:dLbls>
        <c:gapWidth val="55"/>
        <c:overlap val="100"/>
        <c:axId val="252267520"/>
        <c:axId val="252297984"/>
      </c:barChart>
      <c:catAx>
        <c:axId val="252267520"/>
        <c:scaling>
          <c:orientation val="minMax"/>
        </c:scaling>
        <c:delete val="0"/>
        <c:axPos val="b"/>
        <c:numFmt formatCode="General" sourceLinked="0"/>
        <c:majorTickMark val="none"/>
        <c:minorTickMark val="none"/>
        <c:tickLblPos val="low"/>
        <c:txPr>
          <a:bodyPr/>
          <a:lstStyle/>
          <a:p>
            <a:pPr>
              <a:defRPr sz="1500"/>
            </a:pPr>
            <a:endParaRPr lang="en-US"/>
          </a:p>
        </c:txPr>
        <c:crossAx val="252297984"/>
        <c:crosses val="autoZero"/>
        <c:auto val="1"/>
        <c:lblAlgn val="ctr"/>
        <c:lblOffset val="100"/>
        <c:noMultiLvlLbl val="0"/>
      </c:catAx>
      <c:valAx>
        <c:axId val="252297984"/>
        <c:scaling>
          <c:orientation val="minMax"/>
        </c:scaling>
        <c:delete val="1"/>
        <c:axPos val="l"/>
        <c:numFmt formatCode="General" sourceLinked="1"/>
        <c:majorTickMark val="none"/>
        <c:minorTickMark val="none"/>
        <c:tickLblPos val="nextTo"/>
        <c:crossAx val="252267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19649314521372"/>
          <c:y val="0.13272864566647338"/>
          <c:w val="0.74032097384418216"/>
          <c:h val="0.61828704144962709"/>
        </c:manualLayout>
      </c:layout>
      <c:barChart>
        <c:barDir val="col"/>
        <c:grouping val="clustered"/>
        <c:varyColors val="0"/>
        <c:ser>
          <c:idx val="0"/>
          <c:order val="0"/>
          <c:tx>
            <c:strRef>
              <c:f>Sheet1!$B$1</c:f>
              <c:strCache>
                <c:ptCount val="1"/>
                <c:pt idx="0">
                  <c:v>Column1</c:v>
                </c:pt>
              </c:strCache>
            </c:strRef>
          </c:tx>
          <c:spPr>
            <a:solidFill>
              <a:srgbClr val="00B050"/>
            </a:solidFill>
            <a:ln w="38100"/>
          </c:spPr>
          <c:invertIfNegative val="0"/>
          <c:dPt>
            <c:idx val="0"/>
            <c:invertIfNegative val="0"/>
            <c:bubble3D val="0"/>
            <c:spPr>
              <a:solidFill>
                <a:srgbClr val="007E39"/>
              </a:solidFill>
              <a:ln w="38100"/>
            </c:spPr>
            <c:extLst>
              <c:ext xmlns:c16="http://schemas.microsoft.com/office/drawing/2014/chart" uri="{C3380CC4-5D6E-409C-BE32-E72D297353CC}">
                <c16:uniqueId val="{00000002-2FE5-4568-8F7C-C0ACD701D440}"/>
              </c:ext>
            </c:extLst>
          </c:dPt>
          <c:dPt>
            <c:idx val="1"/>
            <c:invertIfNegative val="0"/>
            <c:bubble3D val="0"/>
            <c:spPr>
              <a:solidFill>
                <a:srgbClr val="C00000"/>
              </a:solidFill>
              <a:ln w="38100"/>
            </c:spPr>
            <c:extLst>
              <c:ext xmlns:c16="http://schemas.microsoft.com/office/drawing/2014/chart" uri="{C3380CC4-5D6E-409C-BE32-E72D297353CC}">
                <c16:uniqueId val="{00000001-2FE5-4568-8F7C-C0ACD701D440}"/>
              </c:ext>
            </c:extLst>
          </c:dPt>
          <c:dLbls>
            <c:spPr>
              <a:noFill/>
              <a:ln>
                <a:noFill/>
              </a:ln>
              <a:effectLst/>
            </c:spPr>
            <c:txPr>
              <a:bodyPr wrap="square" lIns="38100" tIns="19050" rIns="38100" bIns="19050" anchor="ctr">
                <a:spAutoFit/>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numCache>
            </c:numRef>
          </c:cat>
          <c:val>
            <c:numRef>
              <c:f>Sheet1!$B$2:$B$3</c:f>
              <c:numCache>
                <c:formatCode>General</c:formatCode>
                <c:ptCount val="2"/>
                <c:pt idx="0">
                  <c:v>3.6</c:v>
                </c:pt>
                <c:pt idx="1">
                  <c:v>-0.1</c:v>
                </c:pt>
              </c:numCache>
            </c:numRef>
          </c:val>
          <c:extLst>
            <c:ext xmlns:c16="http://schemas.microsoft.com/office/drawing/2014/chart" uri="{C3380CC4-5D6E-409C-BE32-E72D297353CC}">
              <c16:uniqueId val="{00000000-2FE5-4568-8F7C-C0ACD701D440}"/>
            </c:ext>
          </c:extLst>
        </c:ser>
        <c:dLbls>
          <c:showLegendKey val="0"/>
          <c:showVal val="0"/>
          <c:showCatName val="0"/>
          <c:showSerName val="0"/>
          <c:showPercent val="0"/>
          <c:showBubbleSize val="0"/>
        </c:dLbls>
        <c:gapWidth val="62"/>
        <c:axId val="252123776"/>
        <c:axId val="252129664"/>
      </c:barChart>
      <c:catAx>
        <c:axId val="252123776"/>
        <c:scaling>
          <c:orientation val="minMax"/>
        </c:scaling>
        <c:delete val="0"/>
        <c:axPos val="b"/>
        <c:numFmt formatCode="General" sourceLinked="0"/>
        <c:majorTickMark val="out"/>
        <c:minorTickMark val="none"/>
        <c:tickLblPos val="nextTo"/>
        <c:crossAx val="252129664"/>
        <c:crosses val="autoZero"/>
        <c:auto val="1"/>
        <c:lblAlgn val="ctr"/>
        <c:lblOffset val="100"/>
        <c:tickLblSkip val="5"/>
        <c:noMultiLvlLbl val="0"/>
      </c:catAx>
      <c:valAx>
        <c:axId val="252129664"/>
        <c:scaling>
          <c:orientation val="minMax"/>
          <c:max val="5"/>
          <c:min val="-1"/>
        </c:scaling>
        <c:delete val="1"/>
        <c:axPos val="l"/>
        <c:numFmt formatCode="General" sourceLinked="1"/>
        <c:majorTickMark val="out"/>
        <c:minorTickMark val="none"/>
        <c:tickLblPos val="nextTo"/>
        <c:crossAx val="252123776"/>
        <c:crosses val="autoZero"/>
        <c:crossBetween val="between"/>
        <c:majorUnit val="2"/>
        <c:minorUnit val="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Central Apnea</c:v>
                </c:pt>
              </c:strCache>
            </c:strRef>
          </c:tx>
          <c:spPr>
            <a:solidFill>
              <a:srgbClr val="D48236"/>
            </a:solidFill>
            <a:ln>
              <a:noFill/>
            </a:ln>
            <a:effectLst/>
          </c:spPr>
          <c:invertIfNegative val="0"/>
          <c:cat>
            <c:strRef>
              <c:f>Sheet1!$A$2:$A$6</c:f>
              <c:strCache>
                <c:ptCount val="5"/>
                <c:pt idx="0">
                  <c:v>Baseline</c:v>
                </c:pt>
                <c:pt idx="1">
                  <c:v>1 Year</c:v>
                </c:pt>
                <c:pt idx="2">
                  <c:v>2 Year</c:v>
                </c:pt>
                <c:pt idx="3">
                  <c:v>3 Year</c:v>
                </c:pt>
                <c:pt idx="4">
                  <c:v>5 Year</c:v>
                </c:pt>
              </c:strCache>
            </c:strRef>
          </c:cat>
          <c:val>
            <c:numRef>
              <c:f>Sheet1!$B$2:$B$6</c:f>
              <c:numCache>
                <c:formatCode>General</c:formatCode>
                <c:ptCount val="5"/>
                <c:pt idx="0">
                  <c:v>23</c:v>
                </c:pt>
                <c:pt idx="1">
                  <c:v>1</c:v>
                </c:pt>
                <c:pt idx="2">
                  <c:v>1</c:v>
                </c:pt>
                <c:pt idx="3">
                  <c:v>1</c:v>
                </c:pt>
                <c:pt idx="4">
                  <c:v>1</c:v>
                </c:pt>
              </c:numCache>
            </c:numRef>
          </c:val>
          <c:extLst>
            <c:ext xmlns:c16="http://schemas.microsoft.com/office/drawing/2014/chart" uri="{C3380CC4-5D6E-409C-BE32-E72D297353CC}">
              <c16:uniqueId val="{00000000-EA6A-4C05-B4E3-F9A67B4E9971}"/>
            </c:ext>
          </c:extLst>
        </c:ser>
        <c:ser>
          <c:idx val="1"/>
          <c:order val="1"/>
          <c:tx>
            <c:strRef>
              <c:f>Sheet1!$C$1</c:f>
              <c:strCache>
                <c:ptCount val="1"/>
                <c:pt idx="0">
                  <c:v>Obstructive Apnea</c:v>
                </c:pt>
              </c:strCache>
            </c:strRef>
          </c:tx>
          <c:spPr>
            <a:solidFill>
              <a:srgbClr val="29425E"/>
            </a:solidFill>
            <a:ln>
              <a:noFill/>
            </a:ln>
            <a:effectLst/>
          </c:spPr>
          <c:invertIfNegative val="0"/>
          <c:cat>
            <c:strRef>
              <c:f>Sheet1!$A$2:$A$6</c:f>
              <c:strCache>
                <c:ptCount val="5"/>
                <c:pt idx="0">
                  <c:v>Baseline</c:v>
                </c:pt>
                <c:pt idx="1">
                  <c:v>1 Year</c:v>
                </c:pt>
                <c:pt idx="2">
                  <c:v>2 Year</c:v>
                </c:pt>
                <c:pt idx="3">
                  <c:v>3 Year</c:v>
                </c:pt>
                <c:pt idx="4">
                  <c:v>5 Year</c:v>
                </c:pt>
              </c:strCache>
            </c:strRef>
          </c:cat>
          <c:val>
            <c:numRef>
              <c:f>Sheet1!$C$2:$C$6</c:f>
              <c:numCache>
                <c:formatCode>General</c:formatCode>
                <c:ptCount val="5"/>
                <c:pt idx="0">
                  <c:v>2</c:v>
                </c:pt>
                <c:pt idx="1">
                  <c:v>3</c:v>
                </c:pt>
                <c:pt idx="2">
                  <c:v>2</c:v>
                </c:pt>
                <c:pt idx="3">
                  <c:v>5</c:v>
                </c:pt>
                <c:pt idx="4">
                  <c:v>3</c:v>
                </c:pt>
              </c:numCache>
            </c:numRef>
          </c:val>
          <c:extLst>
            <c:ext xmlns:c16="http://schemas.microsoft.com/office/drawing/2014/chart" uri="{C3380CC4-5D6E-409C-BE32-E72D297353CC}">
              <c16:uniqueId val="{00000001-EA6A-4C05-B4E3-F9A67B4E9971}"/>
            </c:ext>
          </c:extLst>
        </c:ser>
        <c:ser>
          <c:idx val="2"/>
          <c:order val="2"/>
          <c:tx>
            <c:strRef>
              <c:f>Sheet1!$D$1</c:f>
              <c:strCache>
                <c:ptCount val="1"/>
                <c:pt idx="0">
                  <c:v>Mixed Apnea</c:v>
                </c:pt>
              </c:strCache>
            </c:strRef>
          </c:tx>
          <c:spPr>
            <a:solidFill>
              <a:srgbClr val="6C709F"/>
            </a:solidFill>
            <a:ln>
              <a:noFill/>
            </a:ln>
            <a:effectLst/>
          </c:spPr>
          <c:invertIfNegative val="0"/>
          <c:cat>
            <c:strRef>
              <c:f>Sheet1!$A$2:$A$6</c:f>
              <c:strCache>
                <c:ptCount val="5"/>
                <c:pt idx="0">
                  <c:v>Baseline</c:v>
                </c:pt>
                <c:pt idx="1">
                  <c:v>1 Year</c:v>
                </c:pt>
                <c:pt idx="2">
                  <c:v>2 Year</c:v>
                </c:pt>
                <c:pt idx="3">
                  <c:v>3 Year</c:v>
                </c:pt>
                <c:pt idx="4">
                  <c:v>5 Year</c:v>
                </c:pt>
              </c:strCache>
            </c:strRef>
          </c:cat>
          <c:val>
            <c:numRef>
              <c:f>Sheet1!$D$2:$D$6</c:f>
              <c:numCache>
                <c:formatCode>General</c:formatCode>
                <c:ptCount val="5"/>
                <c:pt idx="0">
                  <c:v>1</c:v>
                </c:pt>
                <c:pt idx="1">
                  <c:v>0</c:v>
                </c:pt>
                <c:pt idx="2">
                  <c:v>0</c:v>
                </c:pt>
                <c:pt idx="3">
                  <c:v>0</c:v>
                </c:pt>
                <c:pt idx="4">
                  <c:v>0</c:v>
                </c:pt>
              </c:numCache>
            </c:numRef>
          </c:val>
          <c:extLst>
            <c:ext xmlns:c16="http://schemas.microsoft.com/office/drawing/2014/chart" uri="{C3380CC4-5D6E-409C-BE32-E72D297353CC}">
              <c16:uniqueId val="{00000002-EA6A-4C05-B4E3-F9A67B4E9971}"/>
            </c:ext>
          </c:extLst>
        </c:ser>
        <c:ser>
          <c:idx val="3"/>
          <c:order val="3"/>
          <c:tx>
            <c:strRef>
              <c:f>Sheet1!$E$1</c:f>
              <c:strCache>
                <c:ptCount val="1"/>
                <c:pt idx="0">
                  <c:v>Hypopnea</c:v>
                </c:pt>
              </c:strCache>
            </c:strRef>
          </c:tx>
          <c:spPr>
            <a:solidFill>
              <a:srgbClr val="3A74BD"/>
            </a:solidFill>
            <a:ln>
              <a:noFill/>
            </a:ln>
            <a:effectLst/>
          </c:spPr>
          <c:invertIfNegative val="0"/>
          <c:cat>
            <c:strRef>
              <c:f>Sheet1!$A$2:$A$6</c:f>
              <c:strCache>
                <c:ptCount val="5"/>
                <c:pt idx="0">
                  <c:v>Baseline</c:v>
                </c:pt>
                <c:pt idx="1">
                  <c:v>1 Year</c:v>
                </c:pt>
                <c:pt idx="2">
                  <c:v>2 Year</c:v>
                </c:pt>
                <c:pt idx="3">
                  <c:v>3 Year</c:v>
                </c:pt>
                <c:pt idx="4">
                  <c:v>5 Year</c:v>
                </c:pt>
              </c:strCache>
            </c:strRef>
          </c:cat>
          <c:val>
            <c:numRef>
              <c:f>Sheet1!$E$2:$E$6</c:f>
              <c:numCache>
                <c:formatCode>General</c:formatCode>
                <c:ptCount val="5"/>
                <c:pt idx="0">
                  <c:v>12</c:v>
                </c:pt>
                <c:pt idx="1">
                  <c:v>9</c:v>
                </c:pt>
                <c:pt idx="2">
                  <c:v>8</c:v>
                </c:pt>
                <c:pt idx="3">
                  <c:v>5</c:v>
                </c:pt>
                <c:pt idx="4">
                  <c:v>7</c:v>
                </c:pt>
              </c:numCache>
            </c:numRef>
          </c:val>
          <c:extLst>
            <c:ext xmlns:c16="http://schemas.microsoft.com/office/drawing/2014/chart" uri="{C3380CC4-5D6E-409C-BE32-E72D297353CC}">
              <c16:uniqueId val="{00000003-EA6A-4C05-B4E3-F9A67B4E9971}"/>
            </c:ext>
          </c:extLst>
        </c:ser>
        <c:dLbls>
          <c:showLegendKey val="0"/>
          <c:showVal val="0"/>
          <c:showCatName val="0"/>
          <c:showSerName val="0"/>
          <c:showPercent val="0"/>
          <c:showBubbleSize val="0"/>
        </c:dLbls>
        <c:gapWidth val="50"/>
        <c:overlap val="100"/>
        <c:axId val="708284159"/>
        <c:axId val="705442639"/>
      </c:barChart>
      <c:catAx>
        <c:axId val="70828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Century Gothic" panose="020B0502020202020204" pitchFamily="34" charset="0"/>
                <a:ea typeface="+mn-ea"/>
                <a:cs typeface="+mn-cs"/>
              </a:defRPr>
            </a:pPr>
            <a:endParaRPr lang="en-US"/>
          </a:p>
        </c:txPr>
        <c:crossAx val="705442639"/>
        <c:crosses val="autoZero"/>
        <c:auto val="1"/>
        <c:lblAlgn val="ctr"/>
        <c:lblOffset val="100"/>
        <c:noMultiLvlLbl val="0"/>
      </c:catAx>
      <c:valAx>
        <c:axId val="705442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2"/>
                </a:solidFill>
                <a:latin typeface="Century Gothic" panose="020B0502020202020204" pitchFamily="34" charset="0"/>
                <a:ea typeface="+mn-ea"/>
                <a:cs typeface="+mn-cs"/>
              </a:defRPr>
            </a:pPr>
            <a:endParaRPr lang="en-US"/>
          </a:p>
        </c:txPr>
        <c:crossAx val="708284159"/>
        <c:crosses val="autoZero"/>
        <c:crossBetween val="between"/>
      </c:valAx>
      <c:spPr>
        <a:noFill/>
        <a:ln>
          <a:noFill/>
        </a:ln>
        <a:effectLst/>
      </c:spPr>
    </c:plotArea>
    <c:legend>
      <c:legendPos val="t"/>
      <c:layout>
        <c:manualLayout>
          <c:xMode val="edge"/>
          <c:yMode val="edge"/>
          <c:x val="0"/>
          <c:y val="4.8896365899884893E-2"/>
          <c:w val="1"/>
          <c:h val="0.133724203724327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Century Gothic" panose="020B0502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6699673066425"/>
          <c:y val="8.9886087212799504E-2"/>
          <c:w val="0.85007641218900298"/>
          <c:h val="0.82994662931669538"/>
        </c:manualLayout>
      </c:layout>
      <c:barChart>
        <c:barDir val="col"/>
        <c:grouping val="stacked"/>
        <c:varyColors val="0"/>
        <c:ser>
          <c:idx val="0"/>
          <c:order val="0"/>
          <c:tx>
            <c:strRef>
              <c:f>Sheet1!$B$1</c:f>
              <c:strCache>
                <c:ptCount val="1"/>
                <c:pt idx="0">
                  <c:v>Central Apnea</c:v>
                </c:pt>
              </c:strCache>
            </c:strRef>
          </c:tx>
          <c:spPr>
            <a:solidFill>
              <a:srgbClr val="D48236"/>
            </a:solidFill>
            <a:ln>
              <a:noFill/>
            </a:ln>
            <a:effectLst/>
          </c:spPr>
          <c:invertIfNegative val="0"/>
          <c:cat>
            <c:strRef>
              <c:f>Sheet1!$A$2:$A$3</c:f>
              <c:strCache>
                <c:ptCount val="2"/>
                <c:pt idx="0">
                  <c:v>Baseline</c:v>
                </c:pt>
                <c:pt idx="1">
                  <c:v>1 Year</c:v>
                </c:pt>
              </c:strCache>
            </c:strRef>
          </c:cat>
          <c:val>
            <c:numRef>
              <c:f>Sheet1!$B$2:$B$3</c:f>
              <c:numCache>
                <c:formatCode>General</c:formatCode>
                <c:ptCount val="2"/>
                <c:pt idx="0">
                  <c:v>26</c:v>
                </c:pt>
                <c:pt idx="1">
                  <c:v>1</c:v>
                </c:pt>
              </c:numCache>
            </c:numRef>
          </c:val>
          <c:extLst>
            <c:ext xmlns:c16="http://schemas.microsoft.com/office/drawing/2014/chart" uri="{C3380CC4-5D6E-409C-BE32-E72D297353CC}">
              <c16:uniqueId val="{00000000-4341-42AC-A446-4AC8305EEFAE}"/>
            </c:ext>
          </c:extLst>
        </c:ser>
        <c:ser>
          <c:idx val="1"/>
          <c:order val="1"/>
          <c:tx>
            <c:strRef>
              <c:f>Sheet1!$C$1</c:f>
              <c:strCache>
                <c:ptCount val="1"/>
                <c:pt idx="0">
                  <c:v>Obstructive Apnea</c:v>
                </c:pt>
              </c:strCache>
            </c:strRef>
          </c:tx>
          <c:spPr>
            <a:solidFill>
              <a:srgbClr val="29425E"/>
            </a:solidFill>
            <a:ln>
              <a:noFill/>
            </a:ln>
            <a:effectLst/>
          </c:spPr>
          <c:invertIfNegative val="0"/>
          <c:cat>
            <c:strRef>
              <c:f>Sheet1!$A$2:$A$3</c:f>
              <c:strCache>
                <c:ptCount val="2"/>
                <c:pt idx="0">
                  <c:v>Baseline</c:v>
                </c:pt>
                <c:pt idx="1">
                  <c:v>1 Year</c:v>
                </c:pt>
              </c:strCache>
            </c:strRef>
          </c:cat>
          <c:val>
            <c:numRef>
              <c:f>Sheet1!$C$2:$C$3</c:f>
              <c:numCache>
                <c:formatCode>General</c:formatCode>
                <c:ptCount val="2"/>
                <c:pt idx="0">
                  <c:v>1</c:v>
                </c:pt>
                <c:pt idx="1">
                  <c:v>3</c:v>
                </c:pt>
              </c:numCache>
            </c:numRef>
          </c:val>
          <c:extLst>
            <c:ext xmlns:c16="http://schemas.microsoft.com/office/drawing/2014/chart" uri="{C3380CC4-5D6E-409C-BE32-E72D297353CC}">
              <c16:uniqueId val="{00000001-4341-42AC-A446-4AC8305EEFAE}"/>
            </c:ext>
          </c:extLst>
        </c:ser>
        <c:ser>
          <c:idx val="2"/>
          <c:order val="2"/>
          <c:tx>
            <c:strRef>
              <c:f>Sheet1!$D$1</c:f>
              <c:strCache>
                <c:ptCount val="1"/>
                <c:pt idx="0">
                  <c:v>Mixed Apnea</c:v>
                </c:pt>
              </c:strCache>
            </c:strRef>
          </c:tx>
          <c:spPr>
            <a:solidFill>
              <a:srgbClr val="6C709F"/>
            </a:solidFill>
            <a:ln>
              <a:noFill/>
            </a:ln>
            <a:effectLst/>
          </c:spPr>
          <c:invertIfNegative val="0"/>
          <c:cat>
            <c:strRef>
              <c:f>Sheet1!$A$2:$A$3</c:f>
              <c:strCache>
                <c:ptCount val="2"/>
                <c:pt idx="0">
                  <c:v>Baseline</c:v>
                </c:pt>
                <c:pt idx="1">
                  <c:v>1 Year</c:v>
                </c:pt>
              </c:strCache>
            </c:strRef>
          </c:cat>
          <c:val>
            <c:numRef>
              <c:f>Sheet1!$D$2:$D$3</c:f>
              <c:numCache>
                <c:formatCode>General</c:formatCode>
                <c:ptCount val="2"/>
                <c:pt idx="0">
                  <c:v>2</c:v>
                </c:pt>
                <c:pt idx="1">
                  <c:v>0</c:v>
                </c:pt>
              </c:numCache>
            </c:numRef>
          </c:val>
          <c:extLst>
            <c:ext xmlns:c16="http://schemas.microsoft.com/office/drawing/2014/chart" uri="{C3380CC4-5D6E-409C-BE32-E72D297353CC}">
              <c16:uniqueId val="{00000002-4341-42AC-A446-4AC8305EEFAE}"/>
            </c:ext>
          </c:extLst>
        </c:ser>
        <c:ser>
          <c:idx val="3"/>
          <c:order val="3"/>
          <c:tx>
            <c:strRef>
              <c:f>Sheet1!$E$1</c:f>
              <c:strCache>
                <c:ptCount val="1"/>
                <c:pt idx="0">
                  <c:v>Hypopnea</c:v>
                </c:pt>
              </c:strCache>
            </c:strRef>
          </c:tx>
          <c:spPr>
            <a:solidFill>
              <a:srgbClr val="3A74BD"/>
            </a:solidFill>
            <a:ln>
              <a:noFill/>
            </a:ln>
            <a:effectLst/>
          </c:spPr>
          <c:invertIfNegative val="0"/>
          <c:cat>
            <c:strRef>
              <c:f>Sheet1!$A$2:$A$3</c:f>
              <c:strCache>
                <c:ptCount val="2"/>
                <c:pt idx="0">
                  <c:v>Baseline</c:v>
                </c:pt>
                <c:pt idx="1">
                  <c:v>1 Year</c:v>
                </c:pt>
              </c:strCache>
            </c:strRef>
          </c:cat>
          <c:val>
            <c:numRef>
              <c:f>Sheet1!$E$2:$E$3</c:f>
              <c:numCache>
                <c:formatCode>General</c:formatCode>
                <c:ptCount val="2"/>
                <c:pt idx="0">
                  <c:v>12</c:v>
                </c:pt>
                <c:pt idx="1">
                  <c:v>9</c:v>
                </c:pt>
              </c:numCache>
            </c:numRef>
          </c:val>
          <c:extLst>
            <c:ext xmlns:c16="http://schemas.microsoft.com/office/drawing/2014/chart" uri="{C3380CC4-5D6E-409C-BE32-E72D297353CC}">
              <c16:uniqueId val="{00000003-4341-42AC-A446-4AC8305EEFAE}"/>
            </c:ext>
          </c:extLst>
        </c:ser>
        <c:dLbls>
          <c:showLegendKey val="0"/>
          <c:showVal val="0"/>
          <c:showCatName val="0"/>
          <c:showSerName val="0"/>
          <c:showPercent val="0"/>
          <c:showBubbleSize val="0"/>
        </c:dLbls>
        <c:gapWidth val="50"/>
        <c:overlap val="100"/>
        <c:axId val="708284159"/>
        <c:axId val="705442639"/>
      </c:barChart>
      <c:catAx>
        <c:axId val="708284159"/>
        <c:scaling>
          <c:orientation val="minMax"/>
        </c:scaling>
        <c:delete val="1"/>
        <c:axPos val="b"/>
        <c:numFmt formatCode="General" sourceLinked="1"/>
        <c:majorTickMark val="none"/>
        <c:minorTickMark val="none"/>
        <c:tickLblPos val="nextTo"/>
        <c:crossAx val="705442639"/>
        <c:crosses val="autoZero"/>
        <c:auto val="1"/>
        <c:lblAlgn val="ctr"/>
        <c:lblOffset val="100"/>
        <c:noMultiLvlLbl val="0"/>
      </c:catAx>
      <c:valAx>
        <c:axId val="705442639"/>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2"/>
                </a:solidFill>
                <a:latin typeface="Century Gothic" panose="020B0502020202020204" pitchFamily="34" charset="0"/>
                <a:ea typeface="+mn-ea"/>
                <a:cs typeface="+mn-cs"/>
              </a:defRPr>
            </a:pPr>
            <a:endParaRPr lang="en-US"/>
          </a:p>
        </c:txPr>
        <c:crossAx val="708284159"/>
        <c:crossesAt val="1"/>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Mildly Improved</c:v>
                </c:pt>
              </c:strCache>
            </c:strRef>
          </c:tx>
          <c:spPr>
            <a:solidFill>
              <a:srgbClr val="2EB870"/>
            </a:solidFill>
          </c:spPr>
          <c:invertIfNegative val="0"/>
          <c:dLbls>
            <c:dLbl>
              <c:idx val="0"/>
              <c:layout>
                <c:manualLayout>
                  <c:x val="1.6659091537693628E-3"/>
                  <c:y val="-6.976459015690455E-3"/>
                </c:manualLayout>
              </c:layout>
              <c:tx>
                <c:rich>
                  <a:bodyPr wrap="square" lIns="38100" tIns="19050" rIns="38100" bIns="19050" anchor="ctr">
                    <a:noAutofit/>
                  </a:bodyPr>
                  <a:lstStyle/>
                  <a:p>
                    <a:pPr>
                      <a:defRPr sz="1300" b="1">
                        <a:solidFill>
                          <a:schemeClr val="tx1"/>
                        </a:solidFill>
                      </a:defRPr>
                    </a:pPr>
                    <a:r>
                      <a:rPr lang="en-US"/>
                      <a:t>17%</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10395171401145237"/>
                      <c:h val="5.192675751724736E-2"/>
                    </c:manualLayout>
                  </c15:layout>
                  <c15:showDataLabelsRange val="0"/>
                </c:ext>
                <c:ext xmlns:c16="http://schemas.microsoft.com/office/drawing/2014/chart" uri="{C3380CC4-5D6E-409C-BE32-E72D297353CC}">
                  <c16:uniqueId val="{00000000-286C-4A18-B98B-10AFB6DFA9EA}"/>
                </c:ext>
              </c:extLst>
            </c:dLbl>
            <c:dLbl>
              <c:idx val="1"/>
              <c:layout>
                <c:manualLayout>
                  <c:x val="0"/>
                  <c:y val="-8.5099197521268481E-3"/>
                </c:manualLayout>
              </c:layout>
              <c:tx>
                <c:rich>
                  <a:bodyPr/>
                  <a:lstStyle/>
                  <a:p>
                    <a:r>
                      <a:rPr lang="en-US"/>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FA9-46BE-A22F-FB5E7F326D90}"/>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Sheet1!$B$2:$C$2</c:f>
              <c:numCache>
                <c:formatCode>General</c:formatCode>
                <c:ptCount val="2"/>
                <c:pt idx="0">
                  <c:v>17</c:v>
                </c:pt>
                <c:pt idx="1">
                  <c:v>9</c:v>
                </c:pt>
              </c:numCache>
            </c:numRef>
          </c:val>
          <c:extLst>
            <c:ext xmlns:c16="http://schemas.microsoft.com/office/drawing/2014/chart" uri="{C3380CC4-5D6E-409C-BE32-E72D297353CC}">
              <c16:uniqueId val="{00000005-286C-4A18-B98B-10AFB6DFA9EA}"/>
            </c:ext>
          </c:extLst>
        </c:ser>
        <c:ser>
          <c:idx val="1"/>
          <c:order val="1"/>
          <c:tx>
            <c:strRef>
              <c:f>Sheet1!$A$3</c:f>
              <c:strCache>
                <c:ptCount val="1"/>
                <c:pt idx="0">
                  <c:v>Markedly or Moderately Improved</c:v>
                </c:pt>
              </c:strCache>
            </c:strRef>
          </c:tx>
          <c:spPr>
            <a:solidFill>
              <a:srgbClr val="007E39"/>
            </a:solidFill>
          </c:spPr>
          <c:invertIfNegative val="0"/>
          <c:dLbls>
            <c:dLbl>
              <c:idx val="0"/>
              <c:layout>
                <c:manualLayout>
                  <c:x val="-3.0540862001263663E-17"/>
                  <c:y val="1.5270982492455922E-2"/>
                </c:manualLayout>
              </c:layout>
              <c:tx>
                <c:rich>
                  <a:bodyPr/>
                  <a:lstStyle/>
                  <a:p>
                    <a:r>
                      <a:rPr lang="en-US"/>
                      <a:t>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86C-4A18-B98B-10AFB6DFA9EA}"/>
                </c:ext>
              </c:extLst>
            </c:dLbl>
            <c:dLbl>
              <c:idx val="1"/>
              <c:layout>
                <c:manualLayout>
                  <c:x val="0"/>
                  <c:y val="-5.5897111395731613E-2"/>
                </c:manualLayout>
              </c:layout>
              <c:tx>
                <c:rich>
                  <a:bodyPr wrap="square" lIns="38100" tIns="19050" rIns="38100" bIns="19050" anchor="ctr">
                    <a:spAutoFit/>
                  </a:bodyPr>
                  <a:lstStyle/>
                  <a:p>
                    <a:pPr>
                      <a:defRPr sz="1300" b="1">
                        <a:solidFill>
                          <a:schemeClr val="tx1"/>
                        </a:solidFill>
                      </a:defRPr>
                    </a:pPr>
                    <a:r>
                      <a:rPr lang="en-US"/>
                      <a:t>9%</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86C-4A18-B98B-10AFB6DFA9EA}"/>
                </c:ext>
              </c:extLst>
            </c:dLbl>
            <c:spPr>
              <a:noFill/>
              <a:ln>
                <a:noFill/>
              </a:ln>
              <a:effectLst/>
            </c:spPr>
            <c:txPr>
              <a:bodyPr wrap="square" lIns="38100" tIns="19050" rIns="38100" bIns="19050" anchor="ctr">
                <a:spAutoFit/>
              </a:bodyPr>
              <a:lstStyle/>
              <a:p>
                <a:pPr>
                  <a:defRPr sz="13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Sheet1!$B$3:$C$3</c:f>
              <c:numCache>
                <c:formatCode>General</c:formatCode>
                <c:ptCount val="2"/>
                <c:pt idx="0">
                  <c:v>57</c:v>
                </c:pt>
                <c:pt idx="1">
                  <c:v>9</c:v>
                </c:pt>
              </c:numCache>
            </c:numRef>
          </c:val>
          <c:extLst>
            <c:ext xmlns:c16="http://schemas.microsoft.com/office/drawing/2014/chart" uri="{C3380CC4-5D6E-409C-BE32-E72D297353CC}">
              <c16:uniqueId val="{0000000B-286C-4A18-B98B-10AFB6DFA9EA}"/>
            </c:ext>
          </c:extLst>
        </c:ser>
        <c:ser>
          <c:idx val="2"/>
          <c:order val="2"/>
          <c:tx>
            <c:strRef>
              <c:f>Sheet1!$A$4</c:f>
              <c:strCache>
                <c:ptCount val="1"/>
                <c:pt idx="0">
                  <c:v>No Change</c:v>
                </c:pt>
              </c:strCache>
            </c:strRef>
          </c:tx>
          <c:spPr>
            <a:solidFill>
              <a:srgbClr val="B1B5BB"/>
            </a:solidFill>
          </c:spPr>
          <c:invertIfNegative val="0"/>
          <c:dLbls>
            <c:dLbl>
              <c:idx val="0"/>
              <c:tx>
                <c:rich>
                  <a:bodyPr/>
                  <a:lstStyle/>
                  <a:p>
                    <a:r>
                      <a:rPr lang="en-US"/>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86C-4A18-B98B-10AFB6DFA9EA}"/>
                </c:ext>
              </c:extLst>
            </c:dLbl>
            <c:dLbl>
              <c:idx val="1"/>
              <c:tx>
                <c:rich>
                  <a:bodyPr/>
                  <a:lstStyle/>
                  <a:p>
                    <a:r>
                      <a:rPr lang="en-US"/>
                      <a:t>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86C-4A18-B98B-10AFB6DFA9EA}"/>
                </c:ext>
              </c:extLst>
            </c:dLbl>
            <c:dLbl>
              <c:idx val="2"/>
              <c:tx>
                <c:rich>
                  <a:bodyPr/>
                  <a:lstStyle/>
                  <a:p>
                    <a:r>
                      <a:rPr lang="en-US"/>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86C-4A18-B98B-10AFB6DFA9EA}"/>
                </c:ext>
              </c:extLst>
            </c:dLbl>
            <c:dLbl>
              <c:idx val="3"/>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86C-4A18-B98B-10AFB6DFA9EA}"/>
                </c:ext>
              </c:extLst>
            </c:dLbl>
            <c:dLbl>
              <c:idx val="4"/>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86C-4A18-B98B-10AFB6DFA9EA}"/>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Sheet1!$B$4:$C$4</c:f>
              <c:numCache>
                <c:formatCode>General</c:formatCode>
                <c:ptCount val="2"/>
                <c:pt idx="0">
                  <c:v>-17</c:v>
                </c:pt>
                <c:pt idx="1">
                  <c:v>-59</c:v>
                </c:pt>
              </c:numCache>
            </c:numRef>
          </c:val>
          <c:extLst>
            <c:ext xmlns:c16="http://schemas.microsoft.com/office/drawing/2014/chart" uri="{C3380CC4-5D6E-409C-BE32-E72D297353CC}">
              <c16:uniqueId val="{00000011-286C-4A18-B98B-10AFB6DFA9EA}"/>
            </c:ext>
          </c:extLst>
        </c:ser>
        <c:ser>
          <c:idx val="3"/>
          <c:order val="3"/>
          <c:tx>
            <c:strRef>
              <c:f>Sheet1!$A$5</c:f>
              <c:strCache>
                <c:ptCount val="1"/>
                <c:pt idx="0">
                  <c:v>Worsened</c:v>
                </c:pt>
              </c:strCache>
            </c:strRef>
          </c:tx>
          <c:spPr>
            <a:solidFill>
              <a:srgbClr val="636B77"/>
            </a:solidFill>
          </c:spPr>
          <c:invertIfNegative val="0"/>
          <c:dLbls>
            <c:dLbl>
              <c:idx val="0"/>
              <c:layout>
                <c:manualLayout>
                  <c:x val="-3.0540862001263663E-17"/>
                  <c:y val="-3.0098106032520461E-2"/>
                </c:manualLayout>
              </c:layout>
              <c:tx>
                <c:rich>
                  <a:bodyPr/>
                  <a:lstStyle/>
                  <a:p>
                    <a:r>
                      <a:rPr lang="en-US">
                        <a:solidFill>
                          <a:schemeClr val="tx1"/>
                        </a:solidFill>
                      </a:rPr>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86C-4A18-B98B-10AFB6DFA9EA}"/>
                </c:ext>
              </c:extLst>
            </c:dLbl>
            <c:dLbl>
              <c:idx val="1"/>
              <c:layout>
                <c:manualLayout>
                  <c:x val="9.9953066657151105E-3"/>
                  <c:y val="2.7809743973625208E-3"/>
                </c:manualLayout>
              </c:layout>
              <c:tx>
                <c:rich>
                  <a:bodyPr wrap="square" lIns="38100" tIns="19050" rIns="38100" bIns="19050" anchor="ctr">
                    <a:spAutoFit/>
                  </a:bodyPr>
                  <a:lstStyle/>
                  <a:p>
                    <a:pPr>
                      <a:defRPr sz="1300" b="1">
                        <a:solidFill>
                          <a:schemeClr val="bg1"/>
                        </a:solidFill>
                      </a:defRPr>
                    </a:pPr>
                    <a:r>
                      <a:rPr lang="en-US">
                        <a:solidFill>
                          <a:schemeClr val="bg1"/>
                        </a:solidFill>
                      </a:rPr>
                      <a:t>12%</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286C-4A18-B98B-10AFB6DFA9EA}"/>
                </c:ext>
              </c:extLst>
            </c:dLbl>
            <c:dLbl>
              <c:idx val="2"/>
              <c:layout>
                <c:manualLayout>
                  <c:x val="0"/>
                  <c:y val="-1.8719084032473857E-2"/>
                </c:manualLayout>
              </c:layout>
              <c:tx>
                <c:rich>
                  <a:bodyPr/>
                  <a:lstStyle/>
                  <a:p>
                    <a:r>
                      <a:rPr lang="en-US"/>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86C-4A18-B98B-10AFB6DFA9EA}"/>
                </c:ext>
              </c:extLst>
            </c:dLbl>
            <c:dLbl>
              <c:idx val="3"/>
              <c:layout>
                <c:manualLayout>
                  <c:x val="0"/>
                  <c:y val="-3.3694056469728145E-2"/>
                </c:manualLayout>
              </c:layout>
              <c:tx>
                <c:rich>
                  <a:bodyPr/>
                  <a:lstStyle/>
                  <a:p>
                    <a:r>
                      <a:rPr lang="en-US"/>
                      <a:t>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86C-4A18-B98B-10AFB6DFA9EA}"/>
                </c:ext>
              </c:extLst>
            </c:dLbl>
            <c:dLbl>
              <c:idx val="4"/>
              <c:layout>
                <c:manualLayout>
                  <c:x val="0"/>
                  <c:y val="-2.9949944874508441E-2"/>
                </c:manualLayout>
              </c:layout>
              <c:tx>
                <c:rich>
                  <a:bodyPr/>
                  <a:lstStyle/>
                  <a:p>
                    <a:r>
                      <a:rPr lang="en-US"/>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86C-4A18-B98B-10AFB6DFA9EA}"/>
                </c:ext>
              </c:extLst>
            </c:dLbl>
            <c:spPr>
              <a:noFill/>
              <a:ln>
                <a:noFill/>
              </a:ln>
              <a:effectLst/>
            </c:spPr>
            <c:txPr>
              <a:bodyPr wrap="square" lIns="38100" tIns="19050" rIns="38100" bIns="19050" anchor="ctr">
                <a:spAutoFit/>
              </a:bodyPr>
              <a:lstStyle/>
              <a:p>
                <a:pPr>
                  <a:defRPr sz="1300"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Treatment 
(6-months)
n=35</c:v>
                </c:pt>
                <c:pt idx="1">
                  <c:v>Control 
(6-months)
n=44</c:v>
                </c:pt>
              </c:strCache>
            </c:strRef>
          </c:cat>
          <c:val>
            <c:numRef>
              <c:f>Sheet1!$B$5:$C$5</c:f>
              <c:numCache>
                <c:formatCode>General</c:formatCode>
                <c:ptCount val="2"/>
                <c:pt idx="0">
                  <c:v>-9</c:v>
                </c:pt>
                <c:pt idx="1">
                  <c:v>-23</c:v>
                </c:pt>
              </c:numCache>
            </c:numRef>
          </c:val>
          <c:extLst>
            <c:ext xmlns:c16="http://schemas.microsoft.com/office/drawing/2014/chart" uri="{C3380CC4-5D6E-409C-BE32-E72D297353CC}">
              <c16:uniqueId val="{00000017-286C-4A18-B98B-10AFB6DFA9EA}"/>
            </c:ext>
          </c:extLst>
        </c:ser>
        <c:dLbls>
          <c:showLegendKey val="0"/>
          <c:showVal val="0"/>
          <c:showCatName val="0"/>
          <c:showSerName val="0"/>
          <c:showPercent val="0"/>
          <c:showBubbleSize val="0"/>
        </c:dLbls>
        <c:gapWidth val="55"/>
        <c:overlap val="100"/>
        <c:axId val="252840960"/>
        <c:axId val="252867328"/>
      </c:barChart>
      <c:catAx>
        <c:axId val="252840960"/>
        <c:scaling>
          <c:orientation val="minMax"/>
        </c:scaling>
        <c:delete val="0"/>
        <c:axPos val="b"/>
        <c:numFmt formatCode="General" sourceLinked="0"/>
        <c:majorTickMark val="none"/>
        <c:minorTickMark val="none"/>
        <c:tickLblPos val="low"/>
        <c:txPr>
          <a:bodyPr/>
          <a:lstStyle/>
          <a:p>
            <a:pPr>
              <a:defRPr sz="1500"/>
            </a:pPr>
            <a:endParaRPr lang="en-US"/>
          </a:p>
        </c:txPr>
        <c:crossAx val="252867328"/>
        <c:crosses val="autoZero"/>
        <c:auto val="1"/>
        <c:lblAlgn val="ctr"/>
        <c:lblOffset val="100"/>
        <c:noMultiLvlLbl val="0"/>
      </c:catAx>
      <c:valAx>
        <c:axId val="252867328"/>
        <c:scaling>
          <c:orientation val="minMax"/>
        </c:scaling>
        <c:delete val="1"/>
        <c:axPos val="l"/>
        <c:numFmt formatCode="General" sourceLinked="1"/>
        <c:majorTickMark val="none"/>
        <c:minorTickMark val="none"/>
        <c:tickLblPos val="nextTo"/>
        <c:crossAx val="252840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1BDB37-BA51-49F8-98FA-F00546554FBD}" type="doc">
      <dgm:prSet loTypeId="urn:microsoft.com/office/officeart/2005/8/layout/cycle3" loCatId="cycle" qsTypeId="urn:microsoft.com/office/officeart/2005/8/quickstyle/3d1" qsCatId="3D" csTypeId="urn:microsoft.com/office/officeart/2005/8/colors/accent0_3" csCatId="mainScheme" phldr="1"/>
      <dgm:spPr/>
      <dgm:t>
        <a:bodyPr/>
        <a:lstStyle/>
        <a:p>
          <a:endParaRPr lang="en-US"/>
        </a:p>
      </dgm:t>
    </dgm:pt>
    <dgm:pt modelId="{08B8F593-AB76-447B-96C0-9267B3C01088}">
      <dgm:prSet phldrT="[Text]"/>
      <dgm:spPr/>
      <dgm:t>
        <a:bodyPr/>
        <a:lstStyle/>
        <a:p>
          <a:r>
            <a:rPr lang="en-US" dirty="0"/>
            <a:t>Hyperventilation</a:t>
          </a:r>
        </a:p>
      </dgm:t>
    </dgm:pt>
    <dgm:pt modelId="{892EB308-228F-41ED-8184-43EC138CC95C}" type="parTrans" cxnId="{B52A51B3-B780-4C79-8FF8-B9C8CD711158}">
      <dgm:prSet/>
      <dgm:spPr/>
      <dgm:t>
        <a:bodyPr/>
        <a:lstStyle/>
        <a:p>
          <a:endParaRPr lang="en-US"/>
        </a:p>
      </dgm:t>
    </dgm:pt>
    <dgm:pt modelId="{4DBCA912-7093-43B1-9A03-BAFADC1CCDC8}" type="sibTrans" cxnId="{B52A51B3-B780-4C79-8FF8-B9C8CD711158}">
      <dgm:prSet/>
      <dgm:spPr/>
      <dgm:t>
        <a:bodyPr/>
        <a:lstStyle/>
        <a:p>
          <a:endParaRPr lang="en-US"/>
        </a:p>
      </dgm:t>
    </dgm:pt>
    <dgm:pt modelId="{00BC36F0-AFEA-46A3-B08E-B40552058B37}">
      <dgm:prSet phldrT="[Text]"/>
      <dgm:spPr/>
      <dgm:t>
        <a:bodyPr/>
        <a:lstStyle/>
        <a:p>
          <a:r>
            <a:rPr lang="en-US" dirty="0"/>
            <a:t>Decreased CO2 levels</a:t>
          </a:r>
        </a:p>
      </dgm:t>
    </dgm:pt>
    <dgm:pt modelId="{E47C94E2-70A8-4E26-971C-6330F65D5093}" type="parTrans" cxnId="{9193884E-FDBE-438F-B074-1DD06115C184}">
      <dgm:prSet/>
      <dgm:spPr/>
      <dgm:t>
        <a:bodyPr/>
        <a:lstStyle/>
        <a:p>
          <a:endParaRPr lang="en-US"/>
        </a:p>
      </dgm:t>
    </dgm:pt>
    <dgm:pt modelId="{B368AAAA-B235-448B-A5D9-0DD49EB2DEBE}" type="sibTrans" cxnId="{9193884E-FDBE-438F-B074-1DD06115C184}">
      <dgm:prSet/>
      <dgm:spPr/>
      <dgm:t>
        <a:bodyPr/>
        <a:lstStyle/>
        <a:p>
          <a:endParaRPr lang="en-US"/>
        </a:p>
      </dgm:t>
    </dgm:pt>
    <dgm:pt modelId="{EAE09363-9514-4F27-8D06-09952C4B2091}">
      <dgm:prSet phldrT="[Text]"/>
      <dgm:spPr/>
      <dgm:t>
        <a:bodyPr/>
        <a:lstStyle/>
        <a:p>
          <a:r>
            <a:rPr lang="en-US" dirty="0"/>
            <a:t>Delay in RCC identification of the drop in CO2</a:t>
          </a:r>
        </a:p>
      </dgm:t>
    </dgm:pt>
    <dgm:pt modelId="{728FDBF5-A7CF-403C-9630-5B205AFE035B}" type="parTrans" cxnId="{34C3C8B4-C69D-4D8A-951F-EE6E0BBFD128}">
      <dgm:prSet/>
      <dgm:spPr/>
      <dgm:t>
        <a:bodyPr/>
        <a:lstStyle/>
        <a:p>
          <a:endParaRPr lang="en-US"/>
        </a:p>
      </dgm:t>
    </dgm:pt>
    <dgm:pt modelId="{05668B3B-F83E-4A8B-A221-8F11AF5B690E}" type="sibTrans" cxnId="{34C3C8B4-C69D-4D8A-951F-EE6E0BBFD128}">
      <dgm:prSet/>
      <dgm:spPr/>
      <dgm:t>
        <a:bodyPr/>
        <a:lstStyle/>
        <a:p>
          <a:endParaRPr lang="en-US"/>
        </a:p>
      </dgm:t>
    </dgm:pt>
    <dgm:pt modelId="{966B648C-409B-4D12-81C6-17A3B22DED6D}">
      <dgm:prSet phldrT="[Text]"/>
      <dgm:spPr/>
      <dgm:t>
        <a:bodyPr/>
        <a:lstStyle/>
        <a:p>
          <a:r>
            <a:rPr lang="en-US" dirty="0"/>
            <a:t>Hypoventilation or Apnea</a:t>
          </a:r>
        </a:p>
      </dgm:t>
    </dgm:pt>
    <dgm:pt modelId="{C3EC39A3-275A-40FC-8722-3D92423EA3D7}" type="parTrans" cxnId="{2890C1A9-66ED-4222-A5A6-FE361FFA6957}">
      <dgm:prSet/>
      <dgm:spPr/>
      <dgm:t>
        <a:bodyPr/>
        <a:lstStyle/>
        <a:p>
          <a:endParaRPr lang="en-US"/>
        </a:p>
      </dgm:t>
    </dgm:pt>
    <dgm:pt modelId="{0DFC49D2-EF80-4A57-9A96-61CAF9F5ACDC}" type="sibTrans" cxnId="{2890C1A9-66ED-4222-A5A6-FE361FFA6957}">
      <dgm:prSet/>
      <dgm:spPr/>
      <dgm:t>
        <a:bodyPr/>
        <a:lstStyle/>
        <a:p>
          <a:endParaRPr lang="en-US"/>
        </a:p>
      </dgm:t>
    </dgm:pt>
    <dgm:pt modelId="{52CAB822-A054-4071-B73B-DB95A45AFBD6}">
      <dgm:prSet phldrT="[Text]"/>
      <dgm:spPr/>
      <dgm:t>
        <a:bodyPr/>
        <a:lstStyle/>
        <a:p>
          <a:r>
            <a:rPr lang="en-US" dirty="0"/>
            <a:t>CO2 levels rebound above apnea threshold</a:t>
          </a:r>
        </a:p>
      </dgm:t>
    </dgm:pt>
    <dgm:pt modelId="{A6D8608F-0BCD-4BCB-AB51-F3EFFC631CAD}" type="parTrans" cxnId="{57F8465E-92A3-4457-AFA7-72175D1654EA}">
      <dgm:prSet/>
      <dgm:spPr/>
      <dgm:t>
        <a:bodyPr/>
        <a:lstStyle/>
        <a:p>
          <a:endParaRPr lang="en-US"/>
        </a:p>
      </dgm:t>
    </dgm:pt>
    <dgm:pt modelId="{46B6986F-15C8-4C30-B916-286CFD8EF185}" type="sibTrans" cxnId="{57F8465E-92A3-4457-AFA7-72175D1654EA}">
      <dgm:prSet/>
      <dgm:spPr/>
      <dgm:t>
        <a:bodyPr/>
        <a:lstStyle/>
        <a:p>
          <a:endParaRPr lang="en-US"/>
        </a:p>
      </dgm:t>
    </dgm:pt>
    <dgm:pt modelId="{206F7698-7CAC-45B3-BD74-828652B4D77C}">
      <dgm:prSet phldrT="[Text]"/>
      <dgm:spPr/>
      <dgm:t>
        <a:bodyPr/>
        <a:lstStyle/>
        <a:p>
          <a:r>
            <a:rPr lang="en-US" dirty="0"/>
            <a:t>Delay in RCC identification of CO2 change</a:t>
          </a:r>
        </a:p>
      </dgm:t>
    </dgm:pt>
    <dgm:pt modelId="{3ED057EA-9D4B-43F9-B82B-49F9C551F8FF}" type="parTrans" cxnId="{758DFE13-69F1-4028-8736-634C8E26AFBD}">
      <dgm:prSet/>
      <dgm:spPr/>
      <dgm:t>
        <a:bodyPr/>
        <a:lstStyle/>
        <a:p>
          <a:endParaRPr lang="en-US"/>
        </a:p>
      </dgm:t>
    </dgm:pt>
    <dgm:pt modelId="{B30716D4-2C83-4D9C-AB2F-73E20C4FDBD2}" type="sibTrans" cxnId="{758DFE13-69F1-4028-8736-634C8E26AFBD}">
      <dgm:prSet/>
      <dgm:spPr/>
      <dgm:t>
        <a:bodyPr/>
        <a:lstStyle/>
        <a:p>
          <a:endParaRPr lang="en-US"/>
        </a:p>
      </dgm:t>
    </dgm:pt>
    <dgm:pt modelId="{CBFC9566-2ED2-4FBB-890D-C4D685152BD5}" type="pres">
      <dgm:prSet presAssocID="{EF1BDB37-BA51-49F8-98FA-F00546554FBD}" presName="Name0" presStyleCnt="0">
        <dgm:presLayoutVars>
          <dgm:dir/>
          <dgm:resizeHandles val="exact"/>
        </dgm:presLayoutVars>
      </dgm:prSet>
      <dgm:spPr/>
    </dgm:pt>
    <dgm:pt modelId="{2B3567E4-ADCF-4D5C-8F56-9400B1C45E7B}" type="pres">
      <dgm:prSet presAssocID="{EF1BDB37-BA51-49F8-98FA-F00546554FBD}" presName="cycle" presStyleCnt="0"/>
      <dgm:spPr/>
    </dgm:pt>
    <dgm:pt modelId="{C91182D9-F91B-4095-8291-E6ECBD819A70}" type="pres">
      <dgm:prSet presAssocID="{08B8F593-AB76-447B-96C0-9267B3C01088}" presName="nodeFirstNode" presStyleLbl="node1" presStyleIdx="0" presStyleCnt="6">
        <dgm:presLayoutVars>
          <dgm:bulletEnabled val="1"/>
        </dgm:presLayoutVars>
      </dgm:prSet>
      <dgm:spPr/>
    </dgm:pt>
    <dgm:pt modelId="{0B46441A-A168-46D1-84E6-BF0A244B0890}" type="pres">
      <dgm:prSet presAssocID="{4DBCA912-7093-43B1-9A03-BAFADC1CCDC8}" presName="sibTransFirstNode" presStyleLbl="bgShp" presStyleIdx="0" presStyleCnt="1"/>
      <dgm:spPr/>
    </dgm:pt>
    <dgm:pt modelId="{0A7D3C0D-9FF9-4B3E-BFFB-61D9984FFFD7}" type="pres">
      <dgm:prSet presAssocID="{00BC36F0-AFEA-46A3-B08E-B40552058B37}" presName="nodeFollowingNodes" presStyleLbl="node1" presStyleIdx="1" presStyleCnt="6">
        <dgm:presLayoutVars>
          <dgm:bulletEnabled val="1"/>
        </dgm:presLayoutVars>
      </dgm:prSet>
      <dgm:spPr/>
    </dgm:pt>
    <dgm:pt modelId="{B5E98ED9-2DCB-4380-B454-5F5579F47AFE}" type="pres">
      <dgm:prSet presAssocID="{EAE09363-9514-4F27-8D06-09952C4B2091}" presName="nodeFollowingNodes" presStyleLbl="node1" presStyleIdx="2" presStyleCnt="6">
        <dgm:presLayoutVars>
          <dgm:bulletEnabled val="1"/>
        </dgm:presLayoutVars>
      </dgm:prSet>
      <dgm:spPr/>
    </dgm:pt>
    <dgm:pt modelId="{F6FBA000-0C87-47B8-9924-E9E73EF139C8}" type="pres">
      <dgm:prSet presAssocID="{966B648C-409B-4D12-81C6-17A3B22DED6D}" presName="nodeFollowingNodes" presStyleLbl="node1" presStyleIdx="3" presStyleCnt="6">
        <dgm:presLayoutVars>
          <dgm:bulletEnabled val="1"/>
        </dgm:presLayoutVars>
      </dgm:prSet>
      <dgm:spPr/>
    </dgm:pt>
    <dgm:pt modelId="{57E7B534-9378-41A0-A25E-885FEFF67D12}" type="pres">
      <dgm:prSet presAssocID="{52CAB822-A054-4071-B73B-DB95A45AFBD6}" presName="nodeFollowingNodes" presStyleLbl="node1" presStyleIdx="4" presStyleCnt="6">
        <dgm:presLayoutVars>
          <dgm:bulletEnabled val="1"/>
        </dgm:presLayoutVars>
      </dgm:prSet>
      <dgm:spPr/>
    </dgm:pt>
    <dgm:pt modelId="{A3C5901A-997E-4919-A66E-4D1A0689998F}" type="pres">
      <dgm:prSet presAssocID="{206F7698-7CAC-45B3-BD74-828652B4D77C}" presName="nodeFollowingNodes" presStyleLbl="node1" presStyleIdx="5" presStyleCnt="6">
        <dgm:presLayoutVars>
          <dgm:bulletEnabled val="1"/>
        </dgm:presLayoutVars>
      </dgm:prSet>
      <dgm:spPr/>
    </dgm:pt>
  </dgm:ptLst>
  <dgm:cxnLst>
    <dgm:cxn modelId="{758DFE13-69F1-4028-8736-634C8E26AFBD}" srcId="{EF1BDB37-BA51-49F8-98FA-F00546554FBD}" destId="{206F7698-7CAC-45B3-BD74-828652B4D77C}" srcOrd="5" destOrd="0" parTransId="{3ED057EA-9D4B-43F9-B82B-49F9C551F8FF}" sibTransId="{B30716D4-2C83-4D9C-AB2F-73E20C4FDBD2}"/>
    <dgm:cxn modelId="{6A8DCD29-D34C-4ED4-BFC1-0D39D279CAB4}" type="presOf" srcId="{4DBCA912-7093-43B1-9A03-BAFADC1CCDC8}" destId="{0B46441A-A168-46D1-84E6-BF0A244B0890}" srcOrd="0" destOrd="0" presId="urn:microsoft.com/office/officeart/2005/8/layout/cycle3"/>
    <dgm:cxn modelId="{5C552C38-95E5-49ED-8C97-157DBEAE8D92}" type="presOf" srcId="{08B8F593-AB76-447B-96C0-9267B3C01088}" destId="{C91182D9-F91B-4095-8291-E6ECBD819A70}" srcOrd="0" destOrd="0" presId="urn:microsoft.com/office/officeart/2005/8/layout/cycle3"/>
    <dgm:cxn modelId="{57F8465E-92A3-4457-AFA7-72175D1654EA}" srcId="{EF1BDB37-BA51-49F8-98FA-F00546554FBD}" destId="{52CAB822-A054-4071-B73B-DB95A45AFBD6}" srcOrd="4" destOrd="0" parTransId="{A6D8608F-0BCD-4BCB-AB51-F3EFFC631CAD}" sibTransId="{46B6986F-15C8-4C30-B916-286CFD8EF185}"/>
    <dgm:cxn modelId="{C443635F-1A30-4663-A569-A0463AA58815}" type="presOf" srcId="{00BC36F0-AFEA-46A3-B08E-B40552058B37}" destId="{0A7D3C0D-9FF9-4B3E-BFFB-61D9984FFFD7}" srcOrd="0" destOrd="0" presId="urn:microsoft.com/office/officeart/2005/8/layout/cycle3"/>
    <dgm:cxn modelId="{9193884E-FDBE-438F-B074-1DD06115C184}" srcId="{EF1BDB37-BA51-49F8-98FA-F00546554FBD}" destId="{00BC36F0-AFEA-46A3-B08E-B40552058B37}" srcOrd="1" destOrd="0" parTransId="{E47C94E2-70A8-4E26-971C-6330F65D5093}" sibTransId="{B368AAAA-B235-448B-A5D9-0DD49EB2DEBE}"/>
    <dgm:cxn modelId="{4C986AA5-F645-4AB7-9E94-7E0E29CF6F61}" type="presOf" srcId="{206F7698-7CAC-45B3-BD74-828652B4D77C}" destId="{A3C5901A-997E-4919-A66E-4D1A0689998F}" srcOrd="0" destOrd="0" presId="urn:microsoft.com/office/officeart/2005/8/layout/cycle3"/>
    <dgm:cxn modelId="{DA3E66A9-8FE1-4608-96D3-A1B8112C5680}" type="presOf" srcId="{966B648C-409B-4D12-81C6-17A3B22DED6D}" destId="{F6FBA000-0C87-47B8-9924-E9E73EF139C8}" srcOrd="0" destOrd="0" presId="urn:microsoft.com/office/officeart/2005/8/layout/cycle3"/>
    <dgm:cxn modelId="{2890C1A9-66ED-4222-A5A6-FE361FFA6957}" srcId="{EF1BDB37-BA51-49F8-98FA-F00546554FBD}" destId="{966B648C-409B-4D12-81C6-17A3B22DED6D}" srcOrd="3" destOrd="0" parTransId="{C3EC39A3-275A-40FC-8722-3D92423EA3D7}" sibTransId="{0DFC49D2-EF80-4A57-9A96-61CAF9F5ACDC}"/>
    <dgm:cxn modelId="{B52A51B3-B780-4C79-8FF8-B9C8CD711158}" srcId="{EF1BDB37-BA51-49F8-98FA-F00546554FBD}" destId="{08B8F593-AB76-447B-96C0-9267B3C01088}" srcOrd="0" destOrd="0" parTransId="{892EB308-228F-41ED-8184-43EC138CC95C}" sibTransId="{4DBCA912-7093-43B1-9A03-BAFADC1CCDC8}"/>
    <dgm:cxn modelId="{34C3C8B4-C69D-4D8A-951F-EE6E0BBFD128}" srcId="{EF1BDB37-BA51-49F8-98FA-F00546554FBD}" destId="{EAE09363-9514-4F27-8D06-09952C4B2091}" srcOrd="2" destOrd="0" parTransId="{728FDBF5-A7CF-403C-9630-5B205AFE035B}" sibTransId="{05668B3B-F83E-4A8B-A221-8F11AF5B690E}"/>
    <dgm:cxn modelId="{105F75CF-3F90-475E-A2FC-101F13EE7028}" type="presOf" srcId="{EF1BDB37-BA51-49F8-98FA-F00546554FBD}" destId="{CBFC9566-2ED2-4FBB-890D-C4D685152BD5}" srcOrd="0" destOrd="0" presId="urn:microsoft.com/office/officeart/2005/8/layout/cycle3"/>
    <dgm:cxn modelId="{BE3FDEF7-5179-4466-A93D-8B436BADC274}" type="presOf" srcId="{52CAB822-A054-4071-B73B-DB95A45AFBD6}" destId="{57E7B534-9378-41A0-A25E-885FEFF67D12}" srcOrd="0" destOrd="0" presId="urn:microsoft.com/office/officeart/2005/8/layout/cycle3"/>
    <dgm:cxn modelId="{8B6079F8-E575-41DC-BF68-97039168CD6E}" type="presOf" srcId="{EAE09363-9514-4F27-8D06-09952C4B2091}" destId="{B5E98ED9-2DCB-4380-B454-5F5579F47AFE}" srcOrd="0" destOrd="0" presId="urn:microsoft.com/office/officeart/2005/8/layout/cycle3"/>
    <dgm:cxn modelId="{7E6CB8AA-1A9D-499A-B939-0EC737EE9AB0}" type="presParOf" srcId="{CBFC9566-2ED2-4FBB-890D-C4D685152BD5}" destId="{2B3567E4-ADCF-4D5C-8F56-9400B1C45E7B}" srcOrd="0" destOrd="0" presId="urn:microsoft.com/office/officeart/2005/8/layout/cycle3"/>
    <dgm:cxn modelId="{CD6F06D8-2147-407D-9F47-CDA848A167BA}" type="presParOf" srcId="{2B3567E4-ADCF-4D5C-8F56-9400B1C45E7B}" destId="{C91182D9-F91B-4095-8291-E6ECBD819A70}" srcOrd="0" destOrd="0" presId="urn:microsoft.com/office/officeart/2005/8/layout/cycle3"/>
    <dgm:cxn modelId="{C682F4C7-621C-43D3-A7E5-C5388172ED43}" type="presParOf" srcId="{2B3567E4-ADCF-4D5C-8F56-9400B1C45E7B}" destId="{0B46441A-A168-46D1-84E6-BF0A244B0890}" srcOrd="1" destOrd="0" presId="urn:microsoft.com/office/officeart/2005/8/layout/cycle3"/>
    <dgm:cxn modelId="{478E5C94-E4CE-443D-B196-A3FF65B14E7D}" type="presParOf" srcId="{2B3567E4-ADCF-4D5C-8F56-9400B1C45E7B}" destId="{0A7D3C0D-9FF9-4B3E-BFFB-61D9984FFFD7}" srcOrd="2" destOrd="0" presId="urn:microsoft.com/office/officeart/2005/8/layout/cycle3"/>
    <dgm:cxn modelId="{CA629F94-8BC0-40FD-B8ED-C597F2AEF381}" type="presParOf" srcId="{2B3567E4-ADCF-4D5C-8F56-9400B1C45E7B}" destId="{B5E98ED9-2DCB-4380-B454-5F5579F47AFE}" srcOrd="3" destOrd="0" presId="urn:microsoft.com/office/officeart/2005/8/layout/cycle3"/>
    <dgm:cxn modelId="{5B2EBC30-3E4D-48AA-B873-D30E39F26187}" type="presParOf" srcId="{2B3567E4-ADCF-4D5C-8F56-9400B1C45E7B}" destId="{F6FBA000-0C87-47B8-9924-E9E73EF139C8}" srcOrd="4" destOrd="0" presId="urn:microsoft.com/office/officeart/2005/8/layout/cycle3"/>
    <dgm:cxn modelId="{169C90DE-00B4-4432-86E2-47D546A7511C}" type="presParOf" srcId="{2B3567E4-ADCF-4D5C-8F56-9400B1C45E7B}" destId="{57E7B534-9378-41A0-A25E-885FEFF67D12}" srcOrd="5" destOrd="0" presId="urn:microsoft.com/office/officeart/2005/8/layout/cycle3"/>
    <dgm:cxn modelId="{69F3F46F-3682-419A-8277-FC465E26AE02}" type="presParOf" srcId="{2B3567E4-ADCF-4D5C-8F56-9400B1C45E7B}" destId="{A3C5901A-997E-4919-A66E-4D1A0689998F}"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6609F-EFC9-497D-8CCD-4766139BEC8F}" type="doc">
      <dgm:prSet loTypeId="urn:microsoft.com/office/officeart/2005/8/layout/hierarchy2" loCatId="hierarchy" qsTypeId="urn:microsoft.com/office/officeart/2005/8/quickstyle/3d3" qsCatId="3D" csTypeId="urn:microsoft.com/office/officeart/2005/8/colors/colorful1" csCatId="colorful" phldr="1"/>
      <dgm:spPr/>
      <dgm:t>
        <a:bodyPr/>
        <a:lstStyle/>
        <a:p>
          <a:endParaRPr lang="en-US"/>
        </a:p>
      </dgm:t>
    </dgm:pt>
    <dgm:pt modelId="{393AB82A-F984-47BF-83B7-BEB603F9C056}">
      <dgm:prSet phldrT="[Text]" custT="1"/>
      <dgm:spPr/>
      <dgm:t>
        <a:bodyPr/>
        <a:lstStyle/>
        <a:p>
          <a:r>
            <a:rPr lang="en-US" sz="2400" b="1" dirty="0"/>
            <a:t> Central Sleep Apnea</a:t>
          </a:r>
        </a:p>
      </dgm:t>
    </dgm:pt>
    <dgm:pt modelId="{E0C4523E-39A8-4AF3-9F22-2FD133FC3F0C}" type="parTrans" cxnId="{7447AB0F-5702-4F3B-AD37-B798BC95D343}">
      <dgm:prSet/>
      <dgm:spPr/>
      <dgm:t>
        <a:bodyPr/>
        <a:lstStyle/>
        <a:p>
          <a:endParaRPr lang="en-US"/>
        </a:p>
      </dgm:t>
    </dgm:pt>
    <dgm:pt modelId="{97756EBD-C5C0-4FFB-B01F-F9330031543C}" type="sibTrans" cxnId="{7447AB0F-5702-4F3B-AD37-B798BC95D343}">
      <dgm:prSet/>
      <dgm:spPr/>
      <dgm:t>
        <a:bodyPr/>
        <a:lstStyle/>
        <a:p>
          <a:endParaRPr lang="en-US"/>
        </a:p>
      </dgm:t>
    </dgm:pt>
    <dgm:pt modelId="{7F20F420-83D3-4C78-BC27-7B7D590AF442}">
      <dgm:prSet phldrT="[Text]" custT="1"/>
      <dgm:spPr/>
      <dgm:t>
        <a:bodyPr/>
        <a:lstStyle/>
        <a:p>
          <a:r>
            <a:rPr lang="en-US" sz="2200" b="1" dirty="0"/>
            <a:t>Hypoxia</a:t>
          </a:r>
        </a:p>
      </dgm:t>
    </dgm:pt>
    <dgm:pt modelId="{A7257FF2-7934-48CB-9D25-AE7DD91A0416}" type="parTrans" cxnId="{2E0F7755-2E8D-4DA8-8B67-412E4FBFA966}">
      <dgm:prSet/>
      <dgm:spPr/>
      <dgm:t>
        <a:bodyPr/>
        <a:lstStyle/>
        <a:p>
          <a:endParaRPr lang="en-US"/>
        </a:p>
      </dgm:t>
    </dgm:pt>
    <dgm:pt modelId="{4B642DDB-B29D-4A0B-8B68-0DA378D87DFC}" type="sibTrans" cxnId="{2E0F7755-2E8D-4DA8-8B67-412E4FBFA966}">
      <dgm:prSet/>
      <dgm:spPr/>
      <dgm:t>
        <a:bodyPr/>
        <a:lstStyle/>
        <a:p>
          <a:endParaRPr lang="en-US"/>
        </a:p>
      </dgm:t>
    </dgm:pt>
    <dgm:pt modelId="{8A21306F-0875-4733-8374-B70D1F9A81DB}">
      <dgm:prSet phldrT="[Text]" custT="1"/>
      <dgm:spPr/>
      <dgm:t>
        <a:bodyPr/>
        <a:lstStyle/>
        <a:p>
          <a:r>
            <a:rPr lang="en-US" sz="1800" dirty="0"/>
            <a:t>Ischemia</a:t>
          </a:r>
        </a:p>
      </dgm:t>
    </dgm:pt>
    <dgm:pt modelId="{43FC693E-470B-40A6-9844-68FCB39500F7}" type="parTrans" cxnId="{FEF85F94-34AD-407A-879C-93D46FF7E81E}">
      <dgm:prSet/>
      <dgm:spPr/>
      <dgm:t>
        <a:bodyPr/>
        <a:lstStyle/>
        <a:p>
          <a:endParaRPr lang="en-US"/>
        </a:p>
      </dgm:t>
    </dgm:pt>
    <dgm:pt modelId="{D19EC284-32E4-4415-B396-48210D677160}" type="sibTrans" cxnId="{FEF85F94-34AD-407A-879C-93D46FF7E81E}">
      <dgm:prSet/>
      <dgm:spPr/>
      <dgm:t>
        <a:bodyPr/>
        <a:lstStyle/>
        <a:p>
          <a:endParaRPr lang="en-US"/>
        </a:p>
      </dgm:t>
    </dgm:pt>
    <dgm:pt modelId="{C3A8874D-0323-4751-9F36-84D17D6BFFCB}">
      <dgm:prSet phldrT="[Text]" custT="1"/>
      <dgm:spPr/>
      <dgm:t>
        <a:bodyPr/>
        <a:lstStyle/>
        <a:p>
          <a:r>
            <a:rPr lang="en-US" sz="1800" dirty="0"/>
            <a:t>Inflammation</a:t>
          </a:r>
        </a:p>
      </dgm:t>
    </dgm:pt>
    <dgm:pt modelId="{AEAD8C19-5F51-46CA-9208-726C1A3AE5D5}" type="parTrans" cxnId="{702A475F-BC24-41DD-BDD3-200070F1C5A3}">
      <dgm:prSet/>
      <dgm:spPr/>
      <dgm:t>
        <a:bodyPr/>
        <a:lstStyle/>
        <a:p>
          <a:endParaRPr lang="en-US"/>
        </a:p>
      </dgm:t>
    </dgm:pt>
    <dgm:pt modelId="{4A813B9B-A4E2-47EB-AF6B-3975BB59F1B2}" type="sibTrans" cxnId="{702A475F-BC24-41DD-BDD3-200070F1C5A3}">
      <dgm:prSet/>
      <dgm:spPr/>
      <dgm:t>
        <a:bodyPr/>
        <a:lstStyle/>
        <a:p>
          <a:endParaRPr lang="en-US"/>
        </a:p>
      </dgm:t>
    </dgm:pt>
    <dgm:pt modelId="{44BDDE63-D9D0-4A84-8394-7A36941E2235}">
      <dgm:prSet phldrT="[Text]" custT="1"/>
      <dgm:spPr/>
      <dgm:t>
        <a:bodyPr/>
        <a:lstStyle/>
        <a:p>
          <a:r>
            <a:rPr lang="en-US" sz="2200" b="1" dirty="0"/>
            <a:t>Arousal</a:t>
          </a:r>
        </a:p>
      </dgm:t>
    </dgm:pt>
    <dgm:pt modelId="{5249DA8C-5648-48CA-8438-B70BC809C599}" type="parTrans" cxnId="{78DB28BA-229A-4D5C-91DB-74AD11B4445D}">
      <dgm:prSet/>
      <dgm:spPr/>
      <dgm:t>
        <a:bodyPr/>
        <a:lstStyle/>
        <a:p>
          <a:endParaRPr lang="en-US"/>
        </a:p>
      </dgm:t>
    </dgm:pt>
    <dgm:pt modelId="{1174DF32-F8A9-4580-82A7-AEC62981DC19}" type="sibTrans" cxnId="{78DB28BA-229A-4D5C-91DB-74AD11B4445D}">
      <dgm:prSet/>
      <dgm:spPr/>
      <dgm:t>
        <a:bodyPr/>
        <a:lstStyle/>
        <a:p>
          <a:endParaRPr lang="en-US"/>
        </a:p>
      </dgm:t>
    </dgm:pt>
    <dgm:pt modelId="{7372686B-BF51-4281-A429-F1CFB79ADA10}">
      <dgm:prSet phldrT="[Text]" custT="1"/>
      <dgm:spPr/>
      <dgm:t>
        <a:bodyPr/>
        <a:lstStyle/>
        <a:p>
          <a:pPr>
            <a:spcAft>
              <a:spcPts val="0"/>
            </a:spcAft>
          </a:pPr>
          <a:r>
            <a:rPr lang="en-US" sz="1800" dirty="0"/>
            <a:t>Disturbed </a:t>
          </a:r>
        </a:p>
        <a:p>
          <a:pPr>
            <a:spcAft>
              <a:spcPts val="0"/>
            </a:spcAft>
          </a:pPr>
          <a:r>
            <a:rPr lang="en-US" sz="1800" dirty="0"/>
            <a:t>sleep</a:t>
          </a:r>
        </a:p>
      </dgm:t>
    </dgm:pt>
    <dgm:pt modelId="{9B242C82-CC3F-404C-8804-E22802949F1D}" type="parTrans" cxnId="{0F5F703A-D2B4-4315-9D12-491F43995A5E}">
      <dgm:prSet/>
      <dgm:spPr/>
      <dgm:t>
        <a:bodyPr/>
        <a:lstStyle/>
        <a:p>
          <a:endParaRPr lang="en-US"/>
        </a:p>
      </dgm:t>
    </dgm:pt>
    <dgm:pt modelId="{9E58DA9E-DF39-4846-9DF7-E99D4B949681}" type="sibTrans" cxnId="{0F5F703A-D2B4-4315-9D12-491F43995A5E}">
      <dgm:prSet/>
      <dgm:spPr/>
      <dgm:t>
        <a:bodyPr/>
        <a:lstStyle/>
        <a:p>
          <a:endParaRPr lang="en-US"/>
        </a:p>
      </dgm:t>
    </dgm:pt>
    <dgm:pt modelId="{881C7407-3393-4CB2-A1CC-68C93B7165B5}">
      <dgm:prSet custT="1"/>
      <dgm:spPr/>
      <dgm:t>
        <a:bodyPr/>
        <a:lstStyle/>
        <a:p>
          <a:r>
            <a:rPr lang="en-US" sz="1800" dirty="0"/>
            <a:t>Sympathetic Activation</a:t>
          </a:r>
        </a:p>
      </dgm:t>
    </dgm:pt>
    <dgm:pt modelId="{3567085F-035A-4D28-90BC-E023883D259C}" type="parTrans" cxnId="{4C0900E9-EECB-4258-B23A-DD75F57D4CA4}">
      <dgm:prSet/>
      <dgm:spPr/>
      <dgm:t>
        <a:bodyPr/>
        <a:lstStyle/>
        <a:p>
          <a:endParaRPr lang="en-US"/>
        </a:p>
      </dgm:t>
    </dgm:pt>
    <dgm:pt modelId="{7EE038AE-B31E-4EE5-9C75-A0BA5EC10919}" type="sibTrans" cxnId="{4C0900E9-EECB-4258-B23A-DD75F57D4CA4}">
      <dgm:prSet/>
      <dgm:spPr/>
      <dgm:t>
        <a:bodyPr/>
        <a:lstStyle/>
        <a:p>
          <a:endParaRPr lang="en-US"/>
        </a:p>
      </dgm:t>
    </dgm:pt>
    <dgm:pt modelId="{3C91F39A-E0CF-4D8A-B62F-91D8842F5FC4}">
      <dgm:prSet custT="1"/>
      <dgm:spPr/>
      <dgm:t>
        <a:bodyPr/>
        <a:lstStyle/>
        <a:p>
          <a:r>
            <a:rPr lang="en-US" sz="1600" dirty="0"/>
            <a:t>Dementia</a:t>
          </a:r>
        </a:p>
        <a:p>
          <a:r>
            <a:rPr lang="en-US" sz="1600" dirty="0"/>
            <a:t>Myocardial infarction</a:t>
          </a:r>
        </a:p>
        <a:p>
          <a:r>
            <a:rPr lang="en-US" sz="1600" dirty="0"/>
            <a:t>Stroke</a:t>
          </a:r>
        </a:p>
      </dgm:t>
    </dgm:pt>
    <dgm:pt modelId="{DEF23989-D24B-4B93-AC45-20659D87C71C}" type="parTrans" cxnId="{7B63B635-20E3-4AA0-B00C-CF030A79004C}">
      <dgm:prSet/>
      <dgm:spPr/>
      <dgm:t>
        <a:bodyPr/>
        <a:lstStyle/>
        <a:p>
          <a:endParaRPr lang="en-US"/>
        </a:p>
      </dgm:t>
    </dgm:pt>
    <dgm:pt modelId="{5CC9E21B-1F3A-4105-8BB4-6883623F4B9F}" type="sibTrans" cxnId="{7B63B635-20E3-4AA0-B00C-CF030A79004C}">
      <dgm:prSet/>
      <dgm:spPr/>
      <dgm:t>
        <a:bodyPr/>
        <a:lstStyle/>
        <a:p>
          <a:endParaRPr lang="en-US"/>
        </a:p>
      </dgm:t>
    </dgm:pt>
    <dgm:pt modelId="{2424820B-1377-4652-9A4A-0A4E9A52D0B3}">
      <dgm:prSet custT="1"/>
      <dgm:spPr/>
      <dgm:t>
        <a:bodyPr/>
        <a:lstStyle/>
        <a:p>
          <a:r>
            <a:rPr lang="en-US" sz="1600" dirty="0"/>
            <a:t>Cancer</a:t>
          </a:r>
        </a:p>
        <a:p>
          <a:r>
            <a:rPr lang="en-US" sz="1600" dirty="0"/>
            <a:t>Endothelial dysfunction</a:t>
          </a:r>
        </a:p>
      </dgm:t>
    </dgm:pt>
    <dgm:pt modelId="{439D3DFC-9295-4261-B8CA-8C3029ED40F3}" type="parTrans" cxnId="{DD470233-A4A2-44ED-8B6F-BA67D10B712A}">
      <dgm:prSet/>
      <dgm:spPr/>
      <dgm:t>
        <a:bodyPr/>
        <a:lstStyle/>
        <a:p>
          <a:endParaRPr lang="en-US"/>
        </a:p>
      </dgm:t>
    </dgm:pt>
    <dgm:pt modelId="{515D6F88-2923-4296-91E1-5A38FDD3BC0B}" type="sibTrans" cxnId="{DD470233-A4A2-44ED-8B6F-BA67D10B712A}">
      <dgm:prSet/>
      <dgm:spPr/>
      <dgm:t>
        <a:bodyPr/>
        <a:lstStyle/>
        <a:p>
          <a:endParaRPr lang="en-US"/>
        </a:p>
      </dgm:t>
    </dgm:pt>
    <dgm:pt modelId="{65D150FD-512F-42A8-B8B3-3BBC005E4310}">
      <dgm:prSet custT="1"/>
      <dgm:spPr/>
      <dgm:t>
        <a:bodyPr/>
        <a:lstStyle/>
        <a:p>
          <a:r>
            <a:rPr lang="en-US" sz="1600" dirty="0">
              <a:latin typeface="Calibri"/>
            </a:rPr>
            <a:t>↓M</a:t>
          </a:r>
          <a:r>
            <a:rPr lang="en-US" sz="1600" dirty="0"/>
            <a:t>ental acuity</a:t>
          </a:r>
        </a:p>
        <a:p>
          <a:r>
            <a:rPr lang="en-US" sz="1600" dirty="0"/>
            <a:t>Fatigue</a:t>
          </a:r>
        </a:p>
      </dgm:t>
    </dgm:pt>
    <dgm:pt modelId="{520F93AD-5C46-45C5-921B-6C875CBBCACE}" type="parTrans" cxnId="{FD7EFAEF-FDE9-4EF3-8A0D-252BF4A88273}">
      <dgm:prSet/>
      <dgm:spPr/>
      <dgm:t>
        <a:bodyPr/>
        <a:lstStyle/>
        <a:p>
          <a:endParaRPr lang="en-US"/>
        </a:p>
      </dgm:t>
    </dgm:pt>
    <dgm:pt modelId="{61B40AC7-C1F2-4350-AC27-B9648C4678F6}" type="sibTrans" cxnId="{FD7EFAEF-FDE9-4EF3-8A0D-252BF4A88273}">
      <dgm:prSet/>
      <dgm:spPr/>
      <dgm:t>
        <a:bodyPr/>
        <a:lstStyle/>
        <a:p>
          <a:endParaRPr lang="en-US"/>
        </a:p>
      </dgm:t>
    </dgm:pt>
    <dgm:pt modelId="{ADB154FC-0B5F-48C6-A0A8-7BDA34D52EF6}">
      <dgm:prSet custT="1"/>
      <dgm:spPr/>
      <dgm:t>
        <a:bodyPr/>
        <a:lstStyle/>
        <a:p>
          <a:r>
            <a:rPr lang="en-US" sz="1400" dirty="0">
              <a:latin typeface="Calibri"/>
            </a:rPr>
            <a:t>↑Renin</a:t>
          </a:r>
        </a:p>
        <a:p>
          <a:r>
            <a:rPr lang="en-US" sz="1400" dirty="0">
              <a:latin typeface="Calibri"/>
            </a:rPr>
            <a:t>↑ Heart rate</a:t>
          </a:r>
        </a:p>
        <a:p>
          <a:r>
            <a:rPr lang="en-US" sz="1400" dirty="0">
              <a:latin typeface="Calibri"/>
            </a:rPr>
            <a:t>↑ Peripheral vascular resistance</a:t>
          </a:r>
          <a:endParaRPr lang="en-US" sz="1400" dirty="0"/>
        </a:p>
      </dgm:t>
    </dgm:pt>
    <dgm:pt modelId="{D9860B28-568C-4F1E-BBDD-C653A5A55864}" type="parTrans" cxnId="{A83125D5-DC3D-457E-BB9B-41A45DB45DA5}">
      <dgm:prSet/>
      <dgm:spPr/>
      <dgm:t>
        <a:bodyPr/>
        <a:lstStyle/>
        <a:p>
          <a:endParaRPr lang="en-US"/>
        </a:p>
      </dgm:t>
    </dgm:pt>
    <dgm:pt modelId="{80D438DC-F6E4-4F49-86B3-4CC4344607A0}" type="sibTrans" cxnId="{A83125D5-DC3D-457E-BB9B-41A45DB45DA5}">
      <dgm:prSet/>
      <dgm:spPr/>
      <dgm:t>
        <a:bodyPr/>
        <a:lstStyle/>
        <a:p>
          <a:endParaRPr lang="en-US"/>
        </a:p>
      </dgm:t>
    </dgm:pt>
    <dgm:pt modelId="{5CAA850E-A552-40DB-A403-43F9686D4EA6}" type="pres">
      <dgm:prSet presAssocID="{2AB6609F-EFC9-497D-8CCD-4766139BEC8F}" presName="diagram" presStyleCnt="0">
        <dgm:presLayoutVars>
          <dgm:chPref val="1"/>
          <dgm:dir/>
          <dgm:animOne val="branch"/>
          <dgm:animLvl val="lvl"/>
          <dgm:resizeHandles val="exact"/>
        </dgm:presLayoutVars>
      </dgm:prSet>
      <dgm:spPr/>
    </dgm:pt>
    <dgm:pt modelId="{A828A0A3-914B-4C30-9842-6C1569D257B7}" type="pres">
      <dgm:prSet presAssocID="{393AB82A-F984-47BF-83B7-BEB603F9C056}" presName="root1" presStyleCnt="0"/>
      <dgm:spPr/>
    </dgm:pt>
    <dgm:pt modelId="{D0466290-F68B-42F0-8EBD-2302A885242C}" type="pres">
      <dgm:prSet presAssocID="{393AB82A-F984-47BF-83B7-BEB603F9C056}" presName="LevelOneTextNode" presStyleLbl="node0" presStyleIdx="0" presStyleCnt="1" custScaleY="154663">
        <dgm:presLayoutVars>
          <dgm:chPref val="3"/>
        </dgm:presLayoutVars>
      </dgm:prSet>
      <dgm:spPr/>
    </dgm:pt>
    <dgm:pt modelId="{555E4B9E-3A4F-4E4B-8B35-E889C12D9483}" type="pres">
      <dgm:prSet presAssocID="{393AB82A-F984-47BF-83B7-BEB603F9C056}" presName="level2hierChild" presStyleCnt="0"/>
      <dgm:spPr/>
    </dgm:pt>
    <dgm:pt modelId="{E28E8B58-F515-499D-A3F8-1EDB04F53AEC}" type="pres">
      <dgm:prSet presAssocID="{A7257FF2-7934-48CB-9D25-AE7DD91A0416}" presName="conn2-1" presStyleLbl="parChTrans1D2" presStyleIdx="0" presStyleCnt="2"/>
      <dgm:spPr/>
    </dgm:pt>
    <dgm:pt modelId="{DFA9FFC4-AA1E-495E-82CB-2AF570F6E070}" type="pres">
      <dgm:prSet presAssocID="{A7257FF2-7934-48CB-9D25-AE7DD91A0416}" presName="connTx" presStyleLbl="parChTrans1D2" presStyleIdx="0" presStyleCnt="2"/>
      <dgm:spPr/>
    </dgm:pt>
    <dgm:pt modelId="{F65C19FB-D6CE-456F-9A77-22DAE099ED89}" type="pres">
      <dgm:prSet presAssocID="{7F20F420-83D3-4C78-BC27-7B7D590AF442}" presName="root2" presStyleCnt="0"/>
      <dgm:spPr/>
    </dgm:pt>
    <dgm:pt modelId="{4A792D28-F8DC-46E9-B068-604B7221733E}" type="pres">
      <dgm:prSet presAssocID="{7F20F420-83D3-4C78-BC27-7B7D590AF442}" presName="LevelTwoTextNode" presStyleLbl="node2" presStyleIdx="0" presStyleCnt="2" custLinFactY="100000" custLinFactNeighborX="6480" custLinFactNeighborY="164755">
        <dgm:presLayoutVars>
          <dgm:chPref val="3"/>
        </dgm:presLayoutVars>
      </dgm:prSet>
      <dgm:spPr/>
    </dgm:pt>
    <dgm:pt modelId="{352EC677-A706-40A8-8E79-371FA7E6BE81}" type="pres">
      <dgm:prSet presAssocID="{7F20F420-83D3-4C78-BC27-7B7D590AF442}" presName="level3hierChild" presStyleCnt="0"/>
      <dgm:spPr/>
    </dgm:pt>
    <dgm:pt modelId="{3801C641-981C-4EC7-9AFB-D7A0AAFB5D5B}" type="pres">
      <dgm:prSet presAssocID="{43FC693E-470B-40A6-9844-68FCB39500F7}" presName="conn2-1" presStyleLbl="parChTrans1D3" presStyleIdx="0" presStyleCnt="4"/>
      <dgm:spPr/>
    </dgm:pt>
    <dgm:pt modelId="{00C84947-FDC8-404D-A63D-D8025E9A9289}" type="pres">
      <dgm:prSet presAssocID="{43FC693E-470B-40A6-9844-68FCB39500F7}" presName="connTx" presStyleLbl="parChTrans1D3" presStyleIdx="0" presStyleCnt="4"/>
      <dgm:spPr/>
    </dgm:pt>
    <dgm:pt modelId="{107AA887-62F5-4F16-8762-14B2908AAC8F}" type="pres">
      <dgm:prSet presAssocID="{8A21306F-0875-4733-8374-B70D1F9A81DB}" presName="root2" presStyleCnt="0"/>
      <dgm:spPr/>
    </dgm:pt>
    <dgm:pt modelId="{3E173AE2-ED6E-4FB5-A6EB-69CBA8A50BD3}" type="pres">
      <dgm:prSet presAssocID="{8A21306F-0875-4733-8374-B70D1F9A81DB}" presName="LevelTwoTextNode" presStyleLbl="node3" presStyleIdx="0" presStyleCnt="4" custLinFactY="100000" custLinFactNeighborX="4476" custLinFactNeighborY="167172">
        <dgm:presLayoutVars>
          <dgm:chPref val="3"/>
        </dgm:presLayoutVars>
      </dgm:prSet>
      <dgm:spPr/>
    </dgm:pt>
    <dgm:pt modelId="{8D82986C-D66D-4343-9769-DE5E3F320BCC}" type="pres">
      <dgm:prSet presAssocID="{8A21306F-0875-4733-8374-B70D1F9A81DB}" presName="level3hierChild" presStyleCnt="0"/>
      <dgm:spPr/>
    </dgm:pt>
    <dgm:pt modelId="{B039E064-7E2E-4561-9F4B-79E536F588AB}" type="pres">
      <dgm:prSet presAssocID="{DEF23989-D24B-4B93-AC45-20659D87C71C}" presName="conn2-1" presStyleLbl="parChTrans1D4" presStyleIdx="0" presStyleCnt="4"/>
      <dgm:spPr/>
    </dgm:pt>
    <dgm:pt modelId="{A770C689-8964-4AC3-B3CF-54CEB140D746}" type="pres">
      <dgm:prSet presAssocID="{DEF23989-D24B-4B93-AC45-20659D87C71C}" presName="connTx" presStyleLbl="parChTrans1D4" presStyleIdx="0" presStyleCnt="4"/>
      <dgm:spPr/>
    </dgm:pt>
    <dgm:pt modelId="{109D398F-2A56-42ED-B129-58E6509D394D}" type="pres">
      <dgm:prSet presAssocID="{3C91F39A-E0CF-4D8A-B62F-91D8842F5FC4}" presName="root2" presStyleCnt="0"/>
      <dgm:spPr/>
    </dgm:pt>
    <dgm:pt modelId="{66A1B5E2-988E-44CA-A89F-4CC57A4D64F4}" type="pres">
      <dgm:prSet presAssocID="{3C91F39A-E0CF-4D8A-B62F-91D8842F5FC4}" presName="LevelTwoTextNode" presStyleLbl="node4" presStyleIdx="0" presStyleCnt="4" custScaleY="149425" custLinFactY="100000" custLinFactNeighborX="552" custLinFactNeighborY="168204">
        <dgm:presLayoutVars>
          <dgm:chPref val="3"/>
        </dgm:presLayoutVars>
      </dgm:prSet>
      <dgm:spPr/>
    </dgm:pt>
    <dgm:pt modelId="{A773795F-8521-4C58-8A45-4528623214A5}" type="pres">
      <dgm:prSet presAssocID="{3C91F39A-E0CF-4D8A-B62F-91D8842F5FC4}" presName="level3hierChild" presStyleCnt="0"/>
      <dgm:spPr/>
    </dgm:pt>
    <dgm:pt modelId="{FC5AE121-58DA-4CA3-A50F-2DA28053F083}" type="pres">
      <dgm:prSet presAssocID="{AEAD8C19-5F51-46CA-9208-726C1A3AE5D5}" presName="conn2-1" presStyleLbl="parChTrans1D3" presStyleIdx="1" presStyleCnt="4"/>
      <dgm:spPr/>
    </dgm:pt>
    <dgm:pt modelId="{17BABF6F-F84C-409E-80BE-AECAD9075EF2}" type="pres">
      <dgm:prSet presAssocID="{AEAD8C19-5F51-46CA-9208-726C1A3AE5D5}" presName="connTx" presStyleLbl="parChTrans1D3" presStyleIdx="1" presStyleCnt="4"/>
      <dgm:spPr/>
    </dgm:pt>
    <dgm:pt modelId="{3C3351B8-4442-4075-88CE-F924048B8641}" type="pres">
      <dgm:prSet presAssocID="{C3A8874D-0323-4751-9F36-84D17D6BFFCB}" presName="root2" presStyleCnt="0"/>
      <dgm:spPr/>
    </dgm:pt>
    <dgm:pt modelId="{A13F5956-231E-4072-9431-2A597F470958}" type="pres">
      <dgm:prSet presAssocID="{C3A8874D-0323-4751-9F36-84D17D6BFFCB}" presName="LevelTwoTextNode" presStyleLbl="node3" presStyleIdx="1" presStyleCnt="4" custLinFactY="100000" custLinFactNeighborX="5387" custLinFactNeighborY="164840">
        <dgm:presLayoutVars>
          <dgm:chPref val="3"/>
        </dgm:presLayoutVars>
      </dgm:prSet>
      <dgm:spPr/>
    </dgm:pt>
    <dgm:pt modelId="{0A73F234-C93C-4460-934D-84C71792CA2B}" type="pres">
      <dgm:prSet presAssocID="{C3A8874D-0323-4751-9F36-84D17D6BFFCB}" presName="level3hierChild" presStyleCnt="0"/>
      <dgm:spPr/>
    </dgm:pt>
    <dgm:pt modelId="{248786AD-0FE7-45A8-904D-14A85DD8EB11}" type="pres">
      <dgm:prSet presAssocID="{439D3DFC-9295-4261-B8CA-8C3029ED40F3}" presName="conn2-1" presStyleLbl="parChTrans1D4" presStyleIdx="1" presStyleCnt="4"/>
      <dgm:spPr/>
    </dgm:pt>
    <dgm:pt modelId="{4AB5CAFD-EB1A-453C-A7E0-488D03A14E3B}" type="pres">
      <dgm:prSet presAssocID="{439D3DFC-9295-4261-B8CA-8C3029ED40F3}" presName="connTx" presStyleLbl="parChTrans1D4" presStyleIdx="1" presStyleCnt="4"/>
      <dgm:spPr/>
    </dgm:pt>
    <dgm:pt modelId="{2996B826-D59D-421E-9492-C925A15441D1}" type="pres">
      <dgm:prSet presAssocID="{2424820B-1377-4652-9A4A-0A4E9A52D0B3}" presName="root2" presStyleCnt="0"/>
      <dgm:spPr/>
    </dgm:pt>
    <dgm:pt modelId="{BD9DF337-941A-470D-877F-4ADC47693986}" type="pres">
      <dgm:prSet presAssocID="{2424820B-1377-4652-9A4A-0A4E9A52D0B3}" presName="LevelTwoTextNode" presStyleLbl="node4" presStyleIdx="1" presStyleCnt="4" custLinFactY="100000" custLinFactNeighborX="552" custLinFactNeighborY="178326">
        <dgm:presLayoutVars>
          <dgm:chPref val="3"/>
        </dgm:presLayoutVars>
      </dgm:prSet>
      <dgm:spPr/>
    </dgm:pt>
    <dgm:pt modelId="{5E3F5A9C-6729-47BB-821A-FB8ED7B5CE93}" type="pres">
      <dgm:prSet presAssocID="{2424820B-1377-4652-9A4A-0A4E9A52D0B3}" presName="level3hierChild" presStyleCnt="0"/>
      <dgm:spPr/>
    </dgm:pt>
    <dgm:pt modelId="{393CF506-02EE-41E3-8613-8C814BA521BA}" type="pres">
      <dgm:prSet presAssocID="{5249DA8C-5648-48CA-8438-B70BC809C599}" presName="conn2-1" presStyleLbl="parChTrans1D2" presStyleIdx="1" presStyleCnt="2"/>
      <dgm:spPr/>
    </dgm:pt>
    <dgm:pt modelId="{82855FFE-096E-4E8B-BBA1-B48C29543D89}" type="pres">
      <dgm:prSet presAssocID="{5249DA8C-5648-48CA-8438-B70BC809C599}" presName="connTx" presStyleLbl="parChTrans1D2" presStyleIdx="1" presStyleCnt="2"/>
      <dgm:spPr/>
    </dgm:pt>
    <dgm:pt modelId="{24AC6B90-3B29-49D6-BB32-C66C1C4E3E2B}" type="pres">
      <dgm:prSet presAssocID="{44BDDE63-D9D0-4A84-8394-7A36941E2235}" presName="root2" presStyleCnt="0"/>
      <dgm:spPr/>
    </dgm:pt>
    <dgm:pt modelId="{C052540D-3B3E-409B-8D91-61FE8030769F}" type="pres">
      <dgm:prSet presAssocID="{44BDDE63-D9D0-4A84-8394-7A36941E2235}" presName="LevelTwoTextNode" presStyleLbl="node2" presStyleIdx="1" presStyleCnt="2" custLinFactY="-100000" custLinFactNeighborX="3888" custLinFactNeighborY="-158878">
        <dgm:presLayoutVars>
          <dgm:chPref val="3"/>
        </dgm:presLayoutVars>
      </dgm:prSet>
      <dgm:spPr/>
    </dgm:pt>
    <dgm:pt modelId="{C2BC7DC1-600D-4F68-B511-86ECFBE3E4F3}" type="pres">
      <dgm:prSet presAssocID="{44BDDE63-D9D0-4A84-8394-7A36941E2235}" presName="level3hierChild" presStyleCnt="0"/>
      <dgm:spPr/>
    </dgm:pt>
    <dgm:pt modelId="{84B1024A-B34D-457B-832D-666041EF24C2}" type="pres">
      <dgm:prSet presAssocID="{9B242C82-CC3F-404C-8804-E22802949F1D}" presName="conn2-1" presStyleLbl="parChTrans1D3" presStyleIdx="2" presStyleCnt="4"/>
      <dgm:spPr/>
    </dgm:pt>
    <dgm:pt modelId="{B1ABD64E-6D08-4B14-B3B2-87DD211A0852}" type="pres">
      <dgm:prSet presAssocID="{9B242C82-CC3F-404C-8804-E22802949F1D}" presName="connTx" presStyleLbl="parChTrans1D3" presStyleIdx="2" presStyleCnt="4"/>
      <dgm:spPr/>
    </dgm:pt>
    <dgm:pt modelId="{474E9A1A-2962-4134-82FA-4C65F197CDC1}" type="pres">
      <dgm:prSet presAssocID="{7372686B-BF51-4281-A429-F1CFB79ADA10}" presName="root2" presStyleCnt="0"/>
      <dgm:spPr/>
    </dgm:pt>
    <dgm:pt modelId="{B5800209-5D05-49F0-9389-DD923BF5EC3A}" type="pres">
      <dgm:prSet presAssocID="{7372686B-BF51-4281-A429-F1CFB79ADA10}" presName="LevelTwoTextNode" presStyleLbl="node3" presStyleIdx="2" presStyleCnt="4" custLinFactY="-100000" custLinFactNeighborX="5250" custLinFactNeighborY="-173719">
        <dgm:presLayoutVars>
          <dgm:chPref val="3"/>
        </dgm:presLayoutVars>
      </dgm:prSet>
      <dgm:spPr/>
    </dgm:pt>
    <dgm:pt modelId="{1AF57DBD-BD5C-44F4-B80F-82D8CFFAA582}" type="pres">
      <dgm:prSet presAssocID="{7372686B-BF51-4281-A429-F1CFB79ADA10}" presName="level3hierChild" presStyleCnt="0"/>
      <dgm:spPr/>
    </dgm:pt>
    <dgm:pt modelId="{5A5EABA1-9E0C-42AA-9F34-640A27B835F0}" type="pres">
      <dgm:prSet presAssocID="{520F93AD-5C46-45C5-921B-6C875CBBCACE}" presName="conn2-1" presStyleLbl="parChTrans1D4" presStyleIdx="2" presStyleCnt="4"/>
      <dgm:spPr/>
    </dgm:pt>
    <dgm:pt modelId="{5CE5D64A-0872-4C61-8CA6-642E238EB319}" type="pres">
      <dgm:prSet presAssocID="{520F93AD-5C46-45C5-921B-6C875CBBCACE}" presName="connTx" presStyleLbl="parChTrans1D4" presStyleIdx="2" presStyleCnt="4"/>
      <dgm:spPr/>
    </dgm:pt>
    <dgm:pt modelId="{F6F927AD-EE7C-4B5D-BC5C-3B1BB81EB544}" type="pres">
      <dgm:prSet presAssocID="{65D150FD-512F-42A8-B8B3-3BBC005E4310}" presName="root2" presStyleCnt="0"/>
      <dgm:spPr/>
    </dgm:pt>
    <dgm:pt modelId="{BA92251E-B445-47E5-9A39-FF687F8C5F6C}" type="pres">
      <dgm:prSet presAssocID="{65D150FD-512F-42A8-B8B3-3BBC005E4310}" presName="LevelTwoTextNode" presStyleLbl="node4" presStyleIdx="2" presStyleCnt="4" custLinFactY="-100000" custLinFactNeighborX="552" custLinFactNeighborY="-174698">
        <dgm:presLayoutVars>
          <dgm:chPref val="3"/>
        </dgm:presLayoutVars>
      </dgm:prSet>
      <dgm:spPr/>
    </dgm:pt>
    <dgm:pt modelId="{BBBFACDC-3FE3-4CB7-AD34-9FF9BD4581FA}" type="pres">
      <dgm:prSet presAssocID="{65D150FD-512F-42A8-B8B3-3BBC005E4310}" presName="level3hierChild" presStyleCnt="0"/>
      <dgm:spPr/>
    </dgm:pt>
    <dgm:pt modelId="{4BE3AEE0-945A-4937-BB65-38A3FD0EC23C}" type="pres">
      <dgm:prSet presAssocID="{3567085F-035A-4D28-90BC-E023883D259C}" presName="conn2-1" presStyleLbl="parChTrans1D3" presStyleIdx="3" presStyleCnt="4"/>
      <dgm:spPr/>
    </dgm:pt>
    <dgm:pt modelId="{FE7F4EA9-3A0C-433D-A220-B42F94675003}" type="pres">
      <dgm:prSet presAssocID="{3567085F-035A-4D28-90BC-E023883D259C}" presName="connTx" presStyleLbl="parChTrans1D3" presStyleIdx="3" presStyleCnt="4"/>
      <dgm:spPr/>
    </dgm:pt>
    <dgm:pt modelId="{FC753FCA-0ECB-41BB-BDC9-D08FDC457B52}" type="pres">
      <dgm:prSet presAssocID="{881C7407-3393-4CB2-A1CC-68C93B7165B5}" presName="root2" presStyleCnt="0"/>
      <dgm:spPr/>
    </dgm:pt>
    <dgm:pt modelId="{67C3682A-DB21-451F-A290-0A41D229E009}" type="pres">
      <dgm:prSet presAssocID="{881C7407-3393-4CB2-A1CC-68C93B7165B5}" presName="LevelTwoTextNode" presStyleLbl="node3" presStyleIdx="3" presStyleCnt="4" custLinFactY="-100000" custLinFactNeighborX="4858" custLinFactNeighborY="-169800">
        <dgm:presLayoutVars>
          <dgm:chPref val="3"/>
        </dgm:presLayoutVars>
      </dgm:prSet>
      <dgm:spPr/>
    </dgm:pt>
    <dgm:pt modelId="{8D248C1F-E292-4E82-9194-378BA6A62BAF}" type="pres">
      <dgm:prSet presAssocID="{881C7407-3393-4CB2-A1CC-68C93B7165B5}" presName="level3hierChild" presStyleCnt="0"/>
      <dgm:spPr/>
    </dgm:pt>
    <dgm:pt modelId="{974EB5B5-9F76-4230-844B-8FAFD0E25154}" type="pres">
      <dgm:prSet presAssocID="{D9860B28-568C-4F1E-BBDD-C653A5A55864}" presName="conn2-1" presStyleLbl="parChTrans1D4" presStyleIdx="3" presStyleCnt="4"/>
      <dgm:spPr/>
    </dgm:pt>
    <dgm:pt modelId="{E994DEEE-352F-4CD0-889B-88970FB1F37B}" type="pres">
      <dgm:prSet presAssocID="{D9860B28-568C-4F1E-BBDD-C653A5A55864}" presName="connTx" presStyleLbl="parChTrans1D4" presStyleIdx="3" presStyleCnt="4"/>
      <dgm:spPr/>
    </dgm:pt>
    <dgm:pt modelId="{8126F7C7-15E1-427D-A4F5-ECE978B2D06D}" type="pres">
      <dgm:prSet presAssocID="{ADB154FC-0B5F-48C6-A0A8-7BDA34D52EF6}" presName="root2" presStyleCnt="0"/>
      <dgm:spPr/>
    </dgm:pt>
    <dgm:pt modelId="{C833B668-4170-43B8-B3D7-25B7406B6663}" type="pres">
      <dgm:prSet presAssocID="{ADB154FC-0B5F-48C6-A0A8-7BDA34D52EF6}" presName="LevelTwoTextNode" presStyleLbl="node4" presStyleIdx="3" presStyleCnt="4" custScaleY="129553" custLinFactY="-100000" custLinFactNeighborX="552" custLinFactNeighborY="-169669">
        <dgm:presLayoutVars>
          <dgm:chPref val="3"/>
        </dgm:presLayoutVars>
      </dgm:prSet>
      <dgm:spPr/>
    </dgm:pt>
    <dgm:pt modelId="{546C3801-DA55-4338-A8E3-C7CFEBA62212}" type="pres">
      <dgm:prSet presAssocID="{ADB154FC-0B5F-48C6-A0A8-7BDA34D52EF6}" presName="level3hierChild" presStyleCnt="0"/>
      <dgm:spPr/>
    </dgm:pt>
  </dgm:ptLst>
  <dgm:cxnLst>
    <dgm:cxn modelId="{CFB7F602-B027-4111-8DEA-91FF7C70E64B}" type="presOf" srcId="{9B242C82-CC3F-404C-8804-E22802949F1D}" destId="{84B1024A-B34D-457B-832D-666041EF24C2}" srcOrd="0" destOrd="0" presId="urn:microsoft.com/office/officeart/2005/8/layout/hierarchy2"/>
    <dgm:cxn modelId="{9994DF06-3878-4B94-B1D4-D800BFDBE9D9}" type="presOf" srcId="{AEAD8C19-5F51-46CA-9208-726C1A3AE5D5}" destId="{FC5AE121-58DA-4CA3-A50F-2DA28053F083}" srcOrd="0" destOrd="0" presId="urn:microsoft.com/office/officeart/2005/8/layout/hierarchy2"/>
    <dgm:cxn modelId="{7447AB0F-5702-4F3B-AD37-B798BC95D343}" srcId="{2AB6609F-EFC9-497D-8CCD-4766139BEC8F}" destId="{393AB82A-F984-47BF-83B7-BEB603F9C056}" srcOrd="0" destOrd="0" parTransId="{E0C4523E-39A8-4AF3-9F22-2FD133FC3F0C}" sibTransId="{97756EBD-C5C0-4FFB-B01F-F9330031543C}"/>
    <dgm:cxn modelId="{D4D99112-DAAB-4273-B422-E4C34D992C02}" type="presOf" srcId="{ADB154FC-0B5F-48C6-A0A8-7BDA34D52EF6}" destId="{C833B668-4170-43B8-B3D7-25B7406B6663}" srcOrd="0" destOrd="0" presId="urn:microsoft.com/office/officeart/2005/8/layout/hierarchy2"/>
    <dgm:cxn modelId="{DDECBF15-4427-41CC-B2C5-EE223871F236}" type="presOf" srcId="{520F93AD-5C46-45C5-921B-6C875CBBCACE}" destId="{5CE5D64A-0872-4C61-8CA6-642E238EB319}" srcOrd="1" destOrd="0" presId="urn:microsoft.com/office/officeart/2005/8/layout/hierarchy2"/>
    <dgm:cxn modelId="{8605AB24-8B8B-4DA1-BEED-3272853026C9}" type="presOf" srcId="{5249DA8C-5648-48CA-8438-B70BC809C599}" destId="{393CF506-02EE-41E3-8613-8C814BA521BA}" srcOrd="0" destOrd="0" presId="urn:microsoft.com/office/officeart/2005/8/layout/hierarchy2"/>
    <dgm:cxn modelId="{9C2BEC27-A90B-4D8C-B73F-9BBD10940598}" type="presOf" srcId="{5249DA8C-5648-48CA-8438-B70BC809C599}" destId="{82855FFE-096E-4E8B-BBA1-B48C29543D89}" srcOrd="1" destOrd="0" presId="urn:microsoft.com/office/officeart/2005/8/layout/hierarchy2"/>
    <dgm:cxn modelId="{DA2DB02C-FBFD-49BE-A6C5-7985353353EF}" type="presOf" srcId="{43FC693E-470B-40A6-9844-68FCB39500F7}" destId="{3801C641-981C-4EC7-9AFB-D7A0AAFB5D5B}" srcOrd="0" destOrd="0" presId="urn:microsoft.com/office/officeart/2005/8/layout/hierarchy2"/>
    <dgm:cxn modelId="{DD470233-A4A2-44ED-8B6F-BA67D10B712A}" srcId="{C3A8874D-0323-4751-9F36-84D17D6BFFCB}" destId="{2424820B-1377-4652-9A4A-0A4E9A52D0B3}" srcOrd="0" destOrd="0" parTransId="{439D3DFC-9295-4261-B8CA-8C3029ED40F3}" sibTransId="{515D6F88-2923-4296-91E1-5A38FDD3BC0B}"/>
    <dgm:cxn modelId="{7B63B635-20E3-4AA0-B00C-CF030A79004C}" srcId="{8A21306F-0875-4733-8374-B70D1F9A81DB}" destId="{3C91F39A-E0CF-4D8A-B62F-91D8842F5FC4}" srcOrd="0" destOrd="0" parTransId="{DEF23989-D24B-4B93-AC45-20659D87C71C}" sibTransId="{5CC9E21B-1F3A-4105-8BB4-6883623F4B9F}"/>
    <dgm:cxn modelId="{99B55336-A107-4D12-9BE8-A7BA48EADFEF}" type="presOf" srcId="{881C7407-3393-4CB2-A1CC-68C93B7165B5}" destId="{67C3682A-DB21-451F-A290-0A41D229E009}" srcOrd="0" destOrd="0" presId="urn:microsoft.com/office/officeart/2005/8/layout/hierarchy2"/>
    <dgm:cxn modelId="{D95E9237-2281-4009-B424-6E9C1DA10DC9}" type="presOf" srcId="{7F20F420-83D3-4C78-BC27-7B7D590AF442}" destId="{4A792D28-F8DC-46E9-B068-604B7221733E}" srcOrd="0" destOrd="0" presId="urn:microsoft.com/office/officeart/2005/8/layout/hierarchy2"/>
    <dgm:cxn modelId="{0F5F703A-D2B4-4315-9D12-491F43995A5E}" srcId="{44BDDE63-D9D0-4A84-8394-7A36941E2235}" destId="{7372686B-BF51-4281-A429-F1CFB79ADA10}" srcOrd="0" destOrd="0" parTransId="{9B242C82-CC3F-404C-8804-E22802949F1D}" sibTransId="{9E58DA9E-DF39-4846-9DF7-E99D4B949681}"/>
    <dgm:cxn modelId="{434C513D-FD40-4B67-9660-6A142D8FDB11}" type="presOf" srcId="{44BDDE63-D9D0-4A84-8394-7A36941E2235}" destId="{C052540D-3B3E-409B-8D91-61FE8030769F}" srcOrd="0" destOrd="0" presId="urn:microsoft.com/office/officeart/2005/8/layout/hierarchy2"/>
    <dgm:cxn modelId="{702A475F-BC24-41DD-BDD3-200070F1C5A3}" srcId="{7F20F420-83D3-4C78-BC27-7B7D590AF442}" destId="{C3A8874D-0323-4751-9F36-84D17D6BFFCB}" srcOrd="1" destOrd="0" parTransId="{AEAD8C19-5F51-46CA-9208-726C1A3AE5D5}" sibTransId="{4A813B9B-A4E2-47EB-AF6B-3975BB59F1B2}"/>
    <dgm:cxn modelId="{E432FE67-FDA4-4C72-A631-D183957B0063}" type="presOf" srcId="{393AB82A-F984-47BF-83B7-BEB603F9C056}" destId="{D0466290-F68B-42F0-8EBD-2302A885242C}" srcOrd="0" destOrd="0" presId="urn:microsoft.com/office/officeart/2005/8/layout/hierarchy2"/>
    <dgm:cxn modelId="{94002E68-D101-41C3-8550-10F564A515E8}" type="presOf" srcId="{7372686B-BF51-4281-A429-F1CFB79ADA10}" destId="{B5800209-5D05-49F0-9389-DD923BF5EC3A}" srcOrd="0" destOrd="0" presId="urn:microsoft.com/office/officeart/2005/8/layout/hierarchy2"/>
    <dgm:cxn modelId="{FA433849-91B2-4D04-8D4D-9A783893E960}" type="presOf" srcId="{3567085F-035A-4D28-90BC-E023883D259C}" destId="{FE7F4EA9-3A0C-433D-A220-B42F94675003}" srcOrd="1" destOrd="0" presId="urn:microsoft.com/office/officeart/2005/8/layout/hierarchy2"/>
    <dgm:cxn modelId="{F03D654A-2A5E-46A3-BB99-60E94008A8FB}" type="presOf" srcId="{65D150FD-512F-42A8-B8B3-3BBC005E4310}" destId="{BA92251E-B445-47E5-9A39-FF687F8C5F6C}" srcOrd="0" destOrd="0" presId="urn:microsoft.com/office/officeart/2005/8/layout/hierarchy2"/>
    <dgm:cxn modelId="{C329126C-A580-480F-945F-95A1907B2A4F}" type="presOf" srcId="{3567085F-035A-4D28-90BC-E023883D259C}" destId="{4BE3AEE0-945A-4937-BB65-38A3FD0EC23C}" srcOrd="0" destOrd="0" presId="urn:microsoft.com/office/officeart/2005/8/layout/hierarchy2"/>
    <dgm:cxn modelId="{8686C851-310E-4963-B22E-7220C681C3DF}" type="presOf" srcId="{D9860B28-568C-4F1E-BBDD-C653A5A55864}" destId="{974EB5B5-9F76-4230-844B-8FAFD0E25154}" srcOrd="0" destOrd="0" presId="urn:microsoft.com/office/officeart/2005/8/layout/hierarchy2"/>
    <dgm:cxn modelId="{64E16B54-2D94-425C-9C7F-FFCBB32ACB16}" type="presOf" srcId="{9B242C82-CC3F-404C-8804-E22802949F1D}" destId="{B1ABD64E-6D08-4B14-B3B2-87DD211A0852}" srcOrd="1" destOrd="0" presId="urn:microsoft.com/office/officeart/2005/8/layout/hierarchy2"/>
    <dgm:cxn modelId="{2E0F7755-2E8D-4DA8-8B67-412E4FBFA966}" srcId="{393AB82A-F984-47BF-83B7-BEB603F9C056}" destId="{7F20F420-83D3-4C78-BC27-7B7D590AF442}" srcOrd="0" destOrd="0" parTransId="{A7257FF2-7934-48CB-9D25-AE7DD91A0416}" sibTransId="{4B642DDB-B29D-4A0B-8B68-0DA378D87DFC}"/>
    <dgm:cxn modelId="{B2EE927D-8A62-47F4-80FC-A0115313253B}" type="presOf" srcId="{520F93AD-5C46-45C5-921B-6C875CBBCACE}" destId="{5A5EABA1-9E0C-42AA-9F34-640A27B835F0}" srcOrd="0" destOrd="0" presId="urn:microsoft.com/office/officeart/2005/8/layout/hierarchy2"/>
    <dgm:cxn modelId="{2C24F580-E92F-42D5-9552-DF3CC15C637C}" type="presOf" srcId="{43FC693E-470B-40A6-9844-68FCB39500F7}" destId="{00C84947-FDC8-404D-A63D-D8025E9A9289}" srcOrd="1" destOrd="0" presId="urn:microsoft.com/office/officeart/2005/8/layout/hierarchy2"/>
    <dgm:cxn modelId="{BC67E489-F8EE-4CA3-98A3-70EC2C59E435}" type="presOf" srcId="{DEF23989-D24B-4B93-AC45-20659D87C71C}" destId="{A770C689-8964-4AC3-B3CF-54CEB140D746}" srcOrd="1" destOrd="0" presId="urn:microsoft.com/office/officeart/2005/8/layout/hierarchy2"/>
    <dgm:cxn modelId="{71D5258A-38EA-473E-80B2-079D54CCDAEC}" type="presOf" srcId="{C3A8874D-0323-4751-9F36-84D17D6BFFCB}" destId="{A13F5956-231E-4072-9431-2A597F470958}" srcOrd="0" destOrd="0" presId="urn:microsoft.com/office/officeart/2005/8/layout/hierarchy2"/>
    <dgm:cxn modelId="{FEF85F94-34AD-407A-879C-93D46FF7E81E}" srcId="{7F20F420-83D3-4C78-BC27-7B7D590AF442}" destId="{8A21306F-0875-4733-8374-B70D1F9A81DB}" srcOrd="0" destOrd="0" parTransId="{43FC693E-470B-40A6-9844-68FCB39500F7}" sibTransId="{D19EC284-32E4-4415-B396-48210D677160}"/>
    <dgm:cxn modelId="{557C6298-7ECD-4462-9BA8-B8AE94B20426}" type="presOf" srcId="{2AB6609F-EFC9-497D-8CCD-4766139BEC8F}" destId="{5CAA850E-A552-40DB-A403-43F9686D4EA6}" srcOrd="0" destOrd="0" presId="urn:microsoft.com/office/officeart/2005/8/layout/hierarchy2"/>
    <dgm:cxn modelId="{205F7D98-E295-425B-A02E-09EB70DB254D}" type="presOf" srcId="{AEAD8C19-5F51-46CA-9208-726C1A3AE5D5}" destId="{17BABF6F-F84C-409E-80BE-AECAD9075EF2}" srcOrd="1" destOrd="0" presId="urn:microsoft.com/office/officeart/2005/8/layout/hierarchy2"/>
    <dgm:cxn modelId="{AC41F59D-8046-4DDB-BB0F-E32325030C9C}" type="presOf" srcId="{2424820B-1377-4652-9A4A-0A4E9A52D0B3}" destId="{BD9DF337-941A-470D-877F-4ADC47693986}" srcOrd="0" destOrd="0" presId="urn:microsoft.com/office/officeart/2005/8/layout/hierarchy2"/>
    <dgm:cxn modelId="{1C1EF0AB-F1B1-452F-A8EE-0A61A2F128D9}" type="presOf" srcId="{8A21306F-0875-4733-8374-B70D1F9A81DB}" destId="{3E173AE2-ED6E-4FB5-A6EB-69CBA8A50BD3}" srcOrd="0" destOrd="0" presId="urn:microsoft.com/office/officeart/2005/8/layout/hierarchy2"/>
    <dgm:cxn modelId="{E0DF70AE-890A-446A-B0AD-01AEC29A0D17}" type="presOf" srcId="{D9860B28-568C-4F1E-BBDD-C653A5A55864}" destId="{E994DEEE-352F-4CD0-889B-88970FB1F37B}" srcOrd="1" destOrd="0" presId="urn:microsoft.com/office/officeart/2005/8/layout/hierarchy2"/>
    <dgm:cxn modelId="{57169EB7-ADFD-4AF3-AF8E-1BFE43B89692}" type="presOf" srcId="{DEF23989-D24B-4B93-AC45-20659D87C71C}" destId="{B039E064-7E2E-4561-9F4B-79E536F588AB}" srcOrd="0" destOrd="0" presId="urn:microsoft.com/office/officeart/2005/8/layout/hierarchy2"/>
    <dgm:cxn modelId="{78DB28BA-229A-4D5C-91DB-74AD11B4445D}" srcId="{393AB82A-F984-47BF-83B7-BEB603F9C056}" destId="{44BDDE63-D9D0-4A84-8394-7A36941E2235}" srcOrd="1" destOrd="0" parTransId="{5249DA8C-5648-48CA-8438-B70BC809C599}" sibTransId="{1174DF32-F8A9-4580-82A7-AEC62981DC19}"/>
    <dgm:cxn modelId="{EC0BEFBA-EC4E-4854-9F86-46A7D50115A3}" type="presOf" srcId="{A7257FF2-7934-48CB-9D25-AE7DD91A0416}" destId="{E28E8B58-F515-499D-A3F8-1EDB04F53AEC}" srcOrd="0" destOrd="0" presId="urn:microsoft.com/office/officeart/2005/8/layout/hierarchy2"/>
    <dgm:cxn modelId="{71141BBD-5D52-4B25-BEB3-EEB67A78F731}" type="presOf" srcId="{3C91F39A-E0CF-4D8A-B62F-91D8842F5FC4}" destId="{66A1B5E2-988E-44CA-A89F-4CC57A4D64F4}" srcOrd="0" destOrd="0" presId="urn:microsoft.com/office/officeart/2005/8/layout/hierarchy2"/>
    <dgm:cxn modelId="{A01060C2-B2F4-4DEE-A1E0-77CAF4E690FF}" type="presOf" srcId="{439D3DFC-9295-4261-B8CA-8C3029ED40F3}" destId="{248786AD-0FE7-45A8-904D-14A85DD8EB11}" srcOrd="0" destOrd="0" presId="urn:microsoft.com/office/officeart/2005/8/layout/hierarchy2"/>
    <dgm:cxn modelId="{A83125D5-DC3D-457E-BB9B-41A45DB45DA5}" srcId="{881C7407-3393-4CB2-A1CC-68C93B7165B5}" destId="{ADB154FC-0B5F-48C6-A0A8-7BDA34D52EF6}" srcOrd="0" destOrd="0" parTransId="{D9860B28-568C-4F1E-BBDD-C653A5A55864}" sibTransId="{80D438DC-F6E4-4F49-86B3-4CC4344607A0}"/>
    <dgm:cxn modelId="{F6A218DC-8894-4884-874D-9034016E0BC9}" type="presOf" srcId="{A7257FF2-7934-48CB-9D25-AE7DD91A0416}" destId="{DFA9FFC4-AA1E-495E-82CB-2AF570F6E070}" srcOrd="1" destOrd="0" presId="urn:microsoft.com/office/officeart/2005/8/layout/hierarchy2"/>
    <dgm:cxn modelId="{4C0900E9-EECB-4258-B23A-DD75F57D4CA4}" srcId="{44BDDE63-D9D0-4A84-8394-7A36941E2235}" destId="{881C7407-3393-4CB2-A1CC-68C93B7165B5}" srcOrd="1" destOrd="0" parTransId="{3567085F-035A-4D28-90BC-E023883D259C}" sibTransId="{7EE038AE-B31E-4EE5-9C75-A0BA5EC10919}"/>
    <dgm:cxn modelId="{FD7EFAEF-FDE9-4EF3-8A0D-252BF4A88273}" srcId="{7372686B-BF51-4281-A429-F1CFB79ADA10}" destId="{65D150FD-512F-42A8-B8B3-3BBC005E4310}" srcOrd="0" destOrd="0" parTransId="{520F93AD-5C46-45C5-921B-6C875CBBCACE}" sibTransId="{61B40AC7-C1F2-4350-AC27-B9648C4678F6}"/>
    <dgm:cxn modelId="{FD364EF9-E564-40D4-AFF0-79FAB3937250}" type="presOf" srcId="{439D3DFC-9295-4261-B8CA-8C3029ED40F3}" destId="{4AB5CAFD-EB1A-453C-A7E0-488D03A14E3B}" srcOrd="1" destOrd="0" presId="urn:microsoft.com/office/officeart/2005/8/layout/hierarchy2"/>
    <dgm:cxn modelId="{D6561786-29E0-4050-B678-BF3B39AD1725}" type="presParOf" srcId="{5CAA850E-A552-40DB-A403-43F9686D4EA6}" destId="{A828A0A3-914B-4C30-9842-6C1569D257B7}" srcOrd="0" destOrd="0" presId="urn:microsoft.com/office/officeart/2005/8/layout/hierarchy2"/>
    <dgm:cxn modelId="{DB6C431F-DB3D-43DD-AFDA-A03A4663C729}" type="presParOf" srcId="{A828A0A3-914B-4C30-9842-6C1569D257B7}" destId="{D0466290-F68B-42F0-8EBD-2302A885242C}" srcOrd="0" destOrd="0" presId="urn:microsoft.com/office/officeart/2005/8/layout/hierarchy2"/>
    <dgm:cxn modelId="{226FE4B5-B22B-4C1C-907F-3D471F878D02}" type="presParOf" srcId="{A828A0A3-914B-4C30-9842-6C1569D257B7}" destId="{555E4B9E-3A4F-4E4B-8B35-E889C12D9483}" srcOrd="1" destOrd="0" presId="urn:microsoft.com/office/officeart/2005/8/layout/hierarchy2"/>
    <dgm:cxn modelId="{CE4355AF-ED6F-4275-9C12-E038BFC3904E}" type="presParOf" srcId="{555E4B9E-3A4F-4E4B-8B35-E889C12D9483}" destId="{E28E8B58-F515-499D-A3F8-1EDB04F53AEC}" srcOrd="0" destOrd="0" presId="urn:microsoft.com/office/officeart/2005/8/layout/hierarchy2"/>
    <dgm:cxn modelId="{87813C04-BA34-49BE-9598-DC30AF17C12A}" type="presParOf" srcId="{E28E8B58-F515-499D-A3F8-1EDB04F53AEC}" destId="{DFA9FFC4-AA1E-495E-82CB-2AF570F6E070}" srcOrd="0" destOrd="0" presId="urn:microsoft.com/office/officeart/2005/8/layout/hierarchy2"/>
    <dgm:cxn modelId="{21A7D8DD-3D61-4C27-B07D-2C55B8F45ECC}" type="presParOf" srcId="{555E4B9E-3A4F-4E4B-8B35-E889C12D9483}" destId="{F65C19FB-D6CE-456F-9A77-22DAE099ED89}" srcOrd="1" destOrd="0" presId="urn:microsoft.com/office/officeart/2005/8/layout/hierarchy2"/>
    <dgm:cxn modelId="{980FFF84-AEB4-4A42-BF33-CE502E720812}" type="presParOf" srcId="{F65C19FB-D6CE-456F-9A77-22DAE099ED89}" destId="{4A792D28-F8DC-46E9-B068-604B7221733E}" srcOrd="0" destOrd="0" presId="urn:microsoft.com/office/officeart/2005/8/layout/hierarchy2"/>
    <dgm:cxn modelId="{18738C29-C9D0-4298-8405-BBBF8859E380}" type="presParOf" srcId="{F65C19FB-D6CE-456F-9A77-22DAE099ED89}" destId="{352EC677-A706-40A8-8E79-371FA7E6BE81}" srcOrd="1" destOrd="0" presId="urn:microsoft.com/office/officeart/2005/8/layout/hierarchy2"/>
    <dgm:cxn modelId="{14DAC38E-13CE-4398-953D-10C6AE7225AB}" type="presParOf" srcId="{352EC677-A706-40A8-8E79-371FA7E6BE81}" destId="{3801C641-981C-4EC7-9AFB-D7A0AAFB5D5B}" srcOrd="0" destOrd="0" presId="urn:microsoft.com/office/officeart/2005/8/layout/hierarchy2"/>
    <dgm:cxn modelId="{B42ACF2A-9765-42CB-9B6B-023683F1E830}" type="presParOf" srcId="{3801C641-981C-4EC7-9AFB-D7A0AAFB5D5B}" destId="{00C84947-FDC8-404D-A63D-D8025E9A9289}" srcOrd="0" destOrd="0" presId="urn:microsoft.com/office/officeart/2005/8/layout/hierarchy2"/>
    <dgm:cxn modelId="{017DE594-25B3-49DA-A39E-23EDD1F19E8D}" type="presParOf" srcId="{352EC677-A706-40A8-8E79-371FA7E6BE81}" destId="{107AA887-62F5-4F16-8762-14B2908AAC8F}" srcOrd="1" destOrd="0" presId="urn:microsoft.com/office/officeart/2005/8/layout/hierarchy2"/>
    <dgm:cxn modelId="{2B32B27B-EC9F-44F3-909D-30935010C8D5}" type="presParOf" srcId="{107AA887-62F5-4F16-8762-14B2908AAC8F}" destId="{3E173AE2-ED6E-4FB5-A6EB-69CBA8A50BD3}" srcOrd="0" destOrd="0" presId="urn:microsoft.com/office/officeart/2005/8/layout/hierarchy2"/>
    <dgm:cxn modelId="{C5977843-EB38-45AC-9DC4-C1D35096EC3D}" type="presParOf" srcId="{107AA887-62F5-4F16-8762-14B2908AAC8F}" destId="{8D82986C-D66D-4343-9769-DE5E3F320BCC}" srcOrd="1" destOrd="0" presId="urn:microsoft.com/office/officeart/2005/8/layout/hierarchy2"/>
    <dgm:cxn modelId="{0BA8C143-14C1-403D-8386-F24FA3936443}" type="presParOf" srcId="{8D82986C-D66D-4343-9769-DE5E3F320BCC}" destId="{B039E064-7E2E-4561-9F4B-79E536F588AB}" srcOrd="0" destOrd="0" presId="urn:microsoft.com/office/officeart/2005/8/layout/hierarchy2"/>
    <dgm:cxn modelId="{85838293-F4A4-4EE9-9444-5914734CC0D1}" type="presParOf" srcId="{B039E064-7E2E-4561-9F4B-79E536F588AB}" destId="{A770C689-8964-4AC3-B3CF-54CEB140D746}" srcOrd="0" destOrd="0" presId="urn:microsoft.com/office/officeart/2005/8/layout/hierarchy2"/>
    <dgm:cxn modelId="{E14884D0-2A4D-42C7-AF56-ED7A1FC414B0}" type="presParOf" srcId="{8D82986C-D66D-4343-9769-DE5E3F320BCC}" destId="{109D398F-2A56-42ED-B129-58E6509D394D}" srcOrd="1" destOrd="0" presId="urn:microsoft.com/office/officeart/2005/8/layout/hierarchy2"/>
    <dgm:cxn modelId="{C9177E48-18FA-4AD9-90E7-751D8375534C}" type="presParOf" srcId="{109D398F-2A56-42ED-B129-58E6509D394D}" destId="{66A1B5E2-988E-44CA-A89F-4CC57A4D64F4}" srcOrd="0" destOrd="0" presId="urn:microsoft.com/office/officeart/2005/8/layout/hierarchy2"/>
    <dgm:cxn modelId="{4BFEFC64-7580-46AD-A3B6-D2BD9C6942DF}" type="presParOf" srcId="{109D398F-2A56-42ED-B129-58E6509D394D}" destId="{A773795F-8521-4C58-8A45-4528623214A5}" srcOrd="1" destOrd="0" presId="urn:microsoft.com/office/officeart/2005/8/layout/hierarchy2"/>
    <dgm:cxn modelId="{50260CC2-43FE-47ED-8D9D-F250C9C2291C}" type="presParOf" srcId="{352EC677-A706-40A8-8E79-371FA7E6BE81}" destId="{FC5AE121-58DA-4CA3-A50F-2DA28053F083}" srcOrd="2" destOrd="0" presId="urn:microsoft.com/office/officeart/2005/8/layout/hierarchy2"/>
    <dgm:cxn modelId="{AB5F5D28-BDD0-4AEF-A338-671A6928DBB7}" type="presParOf" srcId="{FC5AE121-58DA-4CA3-A50F-2DA28053F083}" destId="{17BABF6F-F84C-409E-80BE-AECAD9075EF2}" srcOrd="0" destOrd="0" presId="urn:microsoft.com/office/officeart/2005/8/layout/hierarchy2"/>
    <dgm:cxn modelId="{36BF073E-6F22-46BD-8F73-1BBB5275AF78}" type="presParOf" srcId="{352EC677-A706-40A8-8E79-371FA7E6BE81}" destId="{3C3351B8-4442-4075-88CE-F924048B8641}" srcOrd="3" destOrd="0" presId="urn:microsoft.com/office/officeart/2005/8/layout/hierarchy2"/>
    <dgm:cxn modelId="{DBE586E6-453E-4B04-8C7C-AF63373A7320}" type="presParOf" srcId="{3C3351B8-4442-4075-88CE-F924048B8641}" destId="{A13F5956-231E-4072-9431-2A597F470958}" srcOrd="0" destOrd="0" presId="urn:microsoft.com/office/officeart/2005/8/layout/hierarchy2"/>
    <dgm:cxn modelId="{65C48B14-E612-4FF3-AD56-AC8F931088ED}" type="presParOf" srcId="{3C3351B8-4442-4075-88CE-F924048B8641}" destId="{0A73F234-C93C-4460-934D-84C71792CA2B}" srcOrd="1" destOrd="0" presId="urn:microsoft.com/office/officeart/2005/8/layout/hierarchy2"/>
    <dgm:cxn modelId="{315CB578-6C70-4B05-B602-A4456C7CF274}" type="presParOf" srcId="{0A73F234-C93C-4460-934D-84C71792CA2B}" destId="{248786AD-0FE7-45A8-904D-14A85DD8EB11}" srcOrd="0" destOrd="0" presId="urn:microsoft.com/office/officeart/2005/8/layout/hierarchy2"/>
    <dgm:cxn modelId="{2A7BEFB9-CD4F-480A-B888-C2D6E96733E9}" type="presParOf" srcId="{248786AD-0FE7-45A8-904D-14A85DD8EB11}" destId="{4AB5CAFD-EB1A-453C-A7E0-488D03A14E3B}" srcOrd="0" destOrd="0" presId="urn:microsoft.com/office/officeart/2005/8/layout/hierarchy2"/>
    <dgm:cxn modelId="{066F0D81-0571-447C-A630-BCB637A07874}" type="presParOf" srcId="{0A73F234-C93C-4460-934D-84C71792CA2B}" destId="{2996B826-D59D-421E-9492-C925A15441D1}" srcOrd="1" destOrd="0" presId="urn:microsoft.com/office/officeart/2005/8/layout/hierarchy2"/>
    <dgm:cxn modelId="{D41195DA-6BE8-431C-937B-6851E007B5AA}" type="presParOf" srcId="{2996B826-D59D-421E-9492-C925A15441D1}" destId="{BD9DF337-941A-470D-877F-4ADC47693986}" srcOrd="0" destOrd="0" presId="urn:microsoft.com/office/officeart/2005/8/layout/hierarchy2"/>
    <dgm:cxn modelId="{B0ECD9E4-0200-4154-A4E6-49EDE978FF83}" type="presParOf" srcId="{2996B826-D59D-421E-9492-C925A15441D1}" destId="{5E3F5A9C-6729-47BB-821A-FB8ED7B5CE93}" srcOrd="1" destOrd="0" presId="urn:microsoft.com/office/officeart/2005/8/layout/hierarchy2"/>
    <dgm:cxn modelId="{53B1824D-CAE2-4CDD-8B02-966B034984E4}" type="presParOf" srcId="{555E4B9E-3A4F-4E4B-8B35-E889C12D9483}" destId="{393CF506-02EE-41E3-8613-8C814BA521BA}" srcOrd="2" destOrd="0" presId="urn:microsoft.com/office/officeart/2005/8/layout/hierarchy2"/>
    <dgm:cxn modelId="{7D7306A1-5C12-444B-86AF-5BCA0E809543}" type="presParOf" srcId="{393CF506-02EE-41E3-8613-8C814BA521BA}" destId="{82855FFE-096E-4E8B-BBA1-B48C29543D89}" srcOrd="0" destOrd="0" presId="urn:microsoft.com/office/officeart/2005/8/layout/hierarchy2"/>
    <dgm:cxn modelId="{B8911B60-0A65-4750-A9ED-026B4522F8DE}" type="presParOf" srcId="{555E4B9E-3A4F-4E4B-8B35-E889C12D9483}" destId="{24AC6B90-3B29-49D6-BB32-C66C1C4E3E2B}" srcOrd="3" destOrd="0" presId="urn:microsoft.com/office/officeart/2005/8/layout/hierarchy2"/>
    <dgm:cxn modelId="{C7FCDA93-1203-4924-BECE-D59EF0F7F362}" type="presParOf" srcId="{24AC6B90-3B29-49D6-BB32-C66C1C4E3E2B}" destId="{C052540D-3B3E-409B-8D91-61FE8030769F}" srcOrd="0" destOrd="0" presId="urn:microsoft.com/office/officeart/2005/8/layout/hierarchy2"/>
    <dgm:cxn modelId="{3718597F-98E1-446F-9918-BE0DE6D6A517}" type="presParOf" srcId="{24AC6B90-3B29-49D6-BB32-C66C1C4E3E2B}" destId="{C2BC7DC1-600D-4F68-B511-86ECFBE3E4F3}" srcOrd="1" destOrd="0" presId="urn:microsoft.com/office/officeart/2005/8/layout/hierarchy2"/>
    <dgm:cxn modelId="{02BE4DBC-804B-4FAF-A7FA-C665A09F80E7}" type="presParOf" srcId="{C2BC7DC1-600D-4F68-B511-86ECFBE3E4F3}" destId="{84B1024A-B34D-457B-832D-666041EF24C2}" srcOrd="0" destOrd="0" presId="urn:microsoft.com/office/officeart/2005/8/layout/hierarchy2"/>
    <dgm:cxn modelId="{92923396-03D8-4AE8-8833-83D9183FA2F3}" type="presParOf" srcId="{84B1024A-B34D-457B-832D-666041EF24C2}" destId="{B1ABD64E-6D08-4B14-B3B2-87DD211A0852}" srcOrd="0" destOrd="0" presId="urn:microsoft.com/office/officeart/2005/8/layout/hierarchy2"/>
    <dgm:cxn modelId="{BCEABE54-D85F-4AD7-B684-31DA46DA38FA}" type="presParOf" srcId="{C2BC7DC1-600D-4F68-B511-86ECFBE3E4F3}" destId="{474E9A1A-2962-4134-82FA-4C65F197CDC1}" srcOrd="1" destOrd="0" presId="urn:microsoft.com/office/officeart/2005/8/layout/hierarchy2"/>
    <dgm:cxn modelId="{59B7B00C-5AA6-4024-AE28-07BDCE32FF82}" type="presParOf" srcId="{474E9A1A-2962-4134-82FA-4C65F197CDC1}" destId="{B5800209-5D05-49F0-9389-DD923BF5EC3A}" srcOrd="0" destOrd="0" presId="urn:microsoft.com/office/officeart/2005/8/layout/hierarchy2"/>
    <dgm:cxn modelId="{87458878-5297-4B5B-81AF-0BF142ED18EB}" type="presParOf" srcId="{474E9A1A-2962-4134-82FA-4C65F197CDC1}" destId="{1AF57DBD-BD5C-44F4-B80F-82D8CFFAA582}" srcOrd="1" destOrd="0" presId="urn:microsoft.com/office/officeart/2005/8/layout/hierarchy2"/>
    <dgm:cxn modelId="{ECF75196-9541-4569-81F1-FEBC053BB07D}" type="presParOf" srcId="{1AF57DBD-BD5C-44F4-B80F-82D8CFFAA582}" destId="{5A5EABA1-9E0C-42AA-9F34-640A27B835F0}" srcOrd="0" destOrd="0" presId="urn:microsoft.com/office/officeart/2005/8/layout/hierarchy2"/>
    <dgm:cxn modelId="{59FCF60F-D2F3-43E5-A589-AF00861563C2}" type="presParOf" srcId="{5A5EABA1-9E0C-42AA-9F34-640A27B835F0}" destId="{5CE5D64A-0872-4C61-8CA6-642E238EB319}" srcOrd="0" destOrd="0" presId="urn:microsoft.com/office/officeart/2005/8/layout/hierarchy2"/>
    <dgm:cxn modelId="{1224D3A0-FDD3-4872-8345-2963D85921AF}" type="presParOf" srcId="{1AF57DBD-BD5C-44F4-B80F-82D8CFFAA582}" destId="{F6F927AD-EE7C-4B5D-BC5C-3B1BB81EB544}" srcOrd="1" destOrd="0" presId="urn:microsoft.com/office/officeart/2005/8/layout/hierarchy2"/>
    <dgm:cxn modelId="{B5C12CFC-21F2-4068-BEC4-CAB25D407966}" type="presParOf" srcId="{F6F927AD-EE7C-4B5D-BC5C-3B1BB81EB544}" destId="{BA92251E-B445-47E5-9A39-FF687F8C5F6C}" srcOrd="0" destOrd="0" presId="urn:microsoft.com/office/officeart/2005/8/layout/hierarchy2"/>
    <dgm:cxn modelId="{D61B3543-3331-4FB4-AF37-2CC3B2235CAE}" type="presParOf" srcId="{F6F927AD-EE7C-4B5D-BC5C-3B1BB81EB544}" destId="{BBBFACDC-3FE3-4CB7-AD34-9FF9BD4581FA}" srcOrd="1" destOrd="0" presId="urn:microsoft.com/office/officeart/2005/8/layout/hierarchy2"/>
    <dgm:cxn modelId="{AF8F2228-2249-4BD0-84F0-6F32A26C5C11}" type="presParOf" srcId="{C2BC7DC1-600D-4F68-B511-86ECFBE3E4F3}" destId="{4BE3AEE0-945A-4937-BB65-38A3FD0EC23C}" srcOrd="2" destOrd="0" presId="urn:microsoft.com/office/officeart/2005/8/layout/hierarchy2"/>
    <dgm:cxn modelId="{91B046AA-52FE-4874-B8AD-A0D56425C62F}" type="presParOf" srcId="{4BE3AEE0-945A-4937-BB65-38A3FD0EC23C}" destId="{FE7F4EA9-3A0C-433D-A220-B42F94675003}" srcOrd="0" destOrd="0" presId="urn:microsoft.com/office/officeart/2005/8/layout/hierarchy2"/>
    <dgm:cxn modelId="{BEC2A4CA-06F4-4A7E-A8A4-761EC344D67C}" type="presParOf" srcId="{C2BC7DC1-600D-4F68-B511-86ECFBE3E4F3}" destId="{FC753FCA-0ECB-41BB-BDC9-D08FDC457B52}" srcOrd="3" destOrd="0" presId="urn:microsoft.com/office/officeart/2005/8/layout/hierarchy2"/>
    <dgm:cxn modelId="{5D6D03DE-FA38-4811-99E1-EC5794811164}" type="presParOf" srcId="{FC753FCA-0ECB-41BB-BDC9-D08FDC457B52}" destId="{67C3682A-DB21-451F-A290-0A41D229E009}" srcOrd="0" destOrd="0" presId="urn:microsoft.com/office/officeart/2005/8/layout/hierarchy2"/>
    <dgm:cxn modelId="{B4873EEB-B329-4D52-A337-4699D693DFDD}" type="presParOf" srcId="{FC753FCA-0ECB-41BB-BDC9-D08FDC457B52}" destId="{8D248C1F-E292-4E82-9194-378BA6A62BAF}" srcOrd="1" destOrd="0" presId="urn:microsoft.com/office/officeart/2005/8/layout/hierarchy2"/>
    <dgm:cxn modelId="{63B3CD83-28AC-40B9-A1DC-86CE0919E02E}" type="presParOf" srcId="{8D248C1F-E292-4E82-9194-378BA6A62BAF}" destId="{974EB5B5-9F76-4230-844B-8FAFD0E25154}" srcOrd="0" destOrd="0" presId="urn:microsoft.com/office/officeart/2005/8/layout/hierarchy2"/>
    <dgm:cxn modelId="{AF127046-AA27-45C2-8BB4-BDCEA1D86387}" type="presParOf" srcId="{974EB5B5-9F76-4230-844B-8FAFD0E25154}" destId="{E994DEEE-352F-4CD0-889B-88970FB1F37B}" srcOrd="0" destOrd="0" presId="urn:microsoft.com/office/officeart/2005/8/layout/hierarchy2"/>
    <dgm:cxn modelId="{F16A9D17-43FE-4A83-8F2F-087F85769D88}" type="presParOf" srcId="{8D248C1F-E292-4E82-9194-378BA6A62BAF}" destId="{8126F7C7-15E1-427D-A4F5-ECE978B2D06D}" srcOrd="1" destOrd="0" presId="urn:microsoft.com/office/officeart/2005/8/layout/hierarchy2"/>
    <dgm:cxn modelId="{B54D5858-3F15-4E89-96BE-18F2FAE6BC63}" type="presParOf" srcId="{8126F7C7-15E1-427D-A4F5-ECE978B2D06D}" destId="{C833B668-4170-43B8-B3D7-25B7406B6663}" srcOrd="0" destOrd="0" presId="urn:microsoft.com/office/officeart/2005/8/layout/hierarchy2"/>
    <dgm:cxn modelId="{5BA3E9C2-82AE-4C33-B275-78A67DB81465}" type="presParOf" srcId="{8126F7C7-15E1-427D-A4F5-ECE978B2D06D}" destId="{546C3801-DA55-4338-A8E3-C7CFEBA6221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441A-A168-46D1-84E6-BF0A244B0890}">
      <dsp:nvSpPr>
        <dsp:cNvPr id="0" name=""/>
        <dsp:cNvSpPr/>
      </dsp:nvSpPr>
      <dsp:spPr>
        <a:xfrm>
          <a:off x="928552" y="-6057"/>
          <a:ext cx="4561982" cy="4561982"/>
        </a:xfrm>
        <a:prstGeom prst="circularArrow">
          <a:avLst>
            <a:gd name="adj1" fmla="val 5274"/>
            <a:gd name="adj2" fmla="val 312630"/>
            <a:gd name="adj3" fmla="val 14257961"/>
            <a:gd name="adj4" fmla="val 17109584"/>
            <a:gd name="adj5" fmla="val 5477"/>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91182D9-F91B-4095-8291-E6ECBD819A70}">
      <dsp:nvSpPr>
        <dsp:cNvPr id="0" name=""/>
        <dsp:cNvSpPr/>
      </dsp:nvSpPr>
      <dsp:spPr>
        <a:xfrm>
          <a:off x="2357008" y="2"/>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Hyperventilation</a:t>
          </a:r>
        </a:p>
      </dsp:txBody>
      <dsp:txXfrm>
        <a:off x="2398625" y="41619"/>
        <a:ext cx="1621836" cy="769301"/>
      </dsp:txXfrm>
    </dsp:sp>
    <dsp:sp modelId="{0A7D3C0D-9FF9-4B3E-BFFB-61D9984FFFD7}">
      <dsp:nvSpPr>
        <dsp:cNvPr id="0" name=""/>
        <dsp:cNvSpPr/>
      </dsp:nvSpPr>
      <dsp:spPr>
        <a:xfrm>
          <a:off x="3959764" y="925354"/>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Decreased CO2 levels</a:t>
          </a:r>
        </a:p>
      </dsp:txBody>
      <dsp:txXfrm>
        <a:off x="4001381" y="966971"/>
        <a:ext cx="1621836" cy="769301"/>
      </dsp:txXfrm>
    </dsp:sp>
    <dsp:sp modelId="{B5E98ED9-2DCB-4380-B454-5F5579F47AFE}">
      <dsp:nvSpPr>
        <dsp:cNvPr id="0" name=""/>
        <dsp:cNvSpPr/>
      </dsp:nvSpPr>
      <dsp:spPr>
        <a:xfrm>
          <a:off x="3959764" y="2776056"/>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Delay in RCC identification of the drop in CO2</a:t>
          </a:r>
        </a:p>
      </dsp:txBody>
      <dsp:txXfrm>
        <a:off x="4001381" y="2817673"/>
        <a:ext cx="1621836" cy="769301"/>
      </dsp:txXfrm>
    </dsp:sp>
    <dsp:sp modelId="{F6FBA000-0C87-47B8-9924-E9E73EF139C8}">
      <dsp:nvSpPr>
        <dsp:cNvPr id="0" name=""/>
        <dsp:cNvSpPr/>
      </dsp:nvSpPr>
      <dsp:spPr>
        <a:xfrm>
          <a:off x="2357008" y="3701408"/>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Hypoventilation or Apnea</a:t>
          </a:r>
        </a:p>
      </dsp:txBody>
      <dsp:txXfrm>
        <a:off x="2398625" y="3743025"/>
        <a:ext cx="1621836" cy="769301"/>
      </dsp:txXfrm>
    </dsp:sp>
    <dsp:sp modelId="{57E7B534-9378-41A0-A25E-885FEFF67D12}">
      <dsp:nvSpPr>
        <dsp:cNvPr id="0" name=""/>
        <dsp:cNvSpPr/>
      </dsp:nvSpPr>
      <dsp:spPr>
        <a:xfrm>
          <a:off x="754253" y="2776056"/>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CO2 levels rebound above apnea threshold</a:t>
          </a:r>
        </a:p>
      </dsp:txBody>
      <dsp:txXfrm>
        <a:off x="795870" y="2817673"/>
        <a:ext cx="1621836" cy="769301"/>
      </dsp:txXfrm>
    </dsp:sp>
    <dsp:sp modelId="{A3C5901A-997E-4919-A66E-4D1A0689998F}">
      <dsp:nvSpPr>
        <dsp:cNvPr id="0" name=""/>
        <dsp:cNvSpPr/>
      </dsp:nvSpPr>
      <dsp:spPr>
        <a:xfrm>
          <a:off x="754253" y="925354"/>
          <a:ext cx="1705070" cy="852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Delay in RCC identification of CO2 change</a:t>
          </a:r>
        </a:p>
      </dsp:txBody>
      <dsp:txXfrm>
        <a:off x="795870" y="966971"/>
        <a:ext cx="1621836" cy="769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66290-F68B-42F0-8EBD-2302A885242C}">
      <dsp:nvSpPr>
        <dsp:cNvPr id="0" name=""/>
        <dsp:cNvSpPr/>
      </dsp:nvSpPr>
      <dsp:spPr>
        <a:xfrm>
          <a:off x="141842" y="1831657"/>
          <a:ext cx="1901985" cy="147083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 Central Sleep Apnea</a:t>
          </a:r>
        </a:p>
      </dsp:txBody>
      <dsp:txXfrm>
        <a:off x="184921" y="1874736"/>
        <a:ext cx="1815827" cy="1384676"/>
      </dsp:txXfrm>
    </dsp:sp>
    <dsp:sp modelId="{E28E8B58-F515-499D-A3F8-1EDB04F53AEC}">
      <dsp:nvSpPr>
        <dsp:cNvPr id="0" name=""/>
        <dsp:cNvSpPr/>
      </dsp:nvSpPr>
      <dsp:spPr>
        <a:xfrm rot="3383623">
          <a:off x="1687232" y="3215068"/>
          <a:ext cx="1597236" cy="34287"/>
        </a:xfrm>
        <a:custGeom>
          <a:avLst/>
          <a:gdLst/>
          <a:ahLst/>
          <a:cxnLst/>
          <a:rect l="0" t="0" r="0" b="0"/>
          <a:pathLst>
            <a:path>
              <a:moveTo>
                <a:pt x="0" y="17143"/>
              </a:moveTo>
              <a:lnTo>
                <a:pt x="1597236" y="17143"/>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45919" y="3192281"/>
        <a:ext cx="79861" cy="79861"/>
      </dsp:txXfrm>
    </dsp:sp>
    <dsp:sp modelId="{4A792D28-F8DC-46E9-B068-604B7221733E}">
      <dsp:nvSpPr>
        <dsp:cNvPr id="0" name=""/>
        <dsp:cNvSpPr/>
      </dsp:nvSpPr>
      <dsp:spPr>
        <a:xfrm>
          <a:off x="2927871" y="3421853"/>
          <a:ext cx="1901985" cy="95099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Hypoxia</a:t>
          </a:r>
        </a:p>
      </dsp:txBody>
      <dsp:txXfrm>
        <a:off x="2955725" y="3449707"/>
        <a:ext cx="1846277" cy="895284"/>
      </dsp:txXfrm>
    </dsp:sp>
    <dsp:sp modelId="{3801C641-981C-4EC7-9AFB-D7A0AAFB5D5B}">
      <dsp:nvSpPr>
        <dsp:cNvPr id="0" name=""/>
        <dsp:cNvSpPr/>
      </dsp:nvSpPr>
      <dsp:spPr>
        <a:xfrm rot="19104749">
          <a:off x="4708085" y="3559534"/>
          <a:ext cx="966221" cy="34287"/>
        </a:xfrm>
        <a:custGeom>
          <a:avLst/>
          <a:gdLst/>
          <a:ahLst/>
          <a:cxnLst/>
          <a:rect l="0" t="0" r="0" b="0"/>
          <a:pathLst>
            <a:path>
              <a:moveTo>
                <a:pt x="0" y="17143"/>
              </a:moveTo>
              <a:lnTo>
                <a:pt x="966221" y="17143"/>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67041" y="3552522"/>
        <a:ext cx="48311" cy="48311"/>
      </dsp:txXfrm>
    </dsp:sp>
    <dsp:sp modelId="{3E173AE2-ED6E-4FB5-A6EB-69CBA8A50BD3}">
      <dsp:nvSpPr>
        <dsp:cNvPr id="0" name=""/>
        <dsp:cNvSpPr/>
      </dsp:nvSpPr>
      <dsp:spPr>
        <a:xfrm>
          <a:off x="5552536" y="2780510"/>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Ischemia</a:t>
          </a:r>
        </a:p>
      </dsp:txBody>
      <dsp:txXfrm>
        <a:off x="5580390" y="2808364"/>
        <a:ext cx="1846277" cy="895284"/>
      </dsp:txXfrm>
    </dsp:sp>
    <dsp:sp modelId="{B039E064-7E2E-4561-9F4B-79E536F588AB}">
      <dsp:nvSpPr>
        <dsp:cNvPr id="0" name=""/>
        <dsp:cNvSpPr/>
      </dsp:nvSpPr>
      <dsp:spPr>
        <a:xfrm rot="49167">
          <a:off x="7454486" y="3243770"/>
          <a:ext cx="686230" cy="34287"/>
        </a:xfrm>
        <a:custGeom>
          <a:avLst/>
          <a:gdLst/>
          <a:ahLst/>
          <a:cxnLst/>
          <a:rect l="0" t="0" r="0" b="0"/>
          <a:pathLst>
            <a:path>
              <a:moveTo>
                <a:pt x="0" y="17143"/>
              </a:moveTo>
              <a:lnTo>
                <a:pt x="686230" y="17143"/>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80446" y="3243758"/>
        <a:ext cx="34311" cy="34311"/>
      </dsp:txXfrm>
    </dsp:sp>
    <dsp:sp modelId="{66A1B5E2-988E-44CA-A89F-4CC57A4D64F4}">
      <dsp:nvSpPr>
        <dsp:cNvPr id="0" name=""/>
        <dsp:cNvSpPr/>
      </dsp:nvSpPr>
      <dsp:spPr>
        <a:xfrm>
          <a:off x="8140682" y="2555310"/>
          <a:ext cx="1901985" cy="1421021"/>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Dementia</a:t>
          </a:r>
        </a:p>
        <a:p>
          <a:pPr marL="0" lvl="0" indent="0" algn="ctr" defTabSz="711200">
            <a:lnSpc>
              <a:spcPct val="90000"/>
            </a:lnSpc>
            <a:spcBef>
              <a:spcPct val="0"/>
            </a:spcBef>
            <a:spcAft>
              <a:spcPct val="35000"/>
            </a:spcAft>
            <a:buNone/>
          </a:pPr>
          <a:r>
            <a:rPr lang="en-US" sz="1600" kern="1200" dirty="0"/>
            <a:t>Myocardial infarction</a:t>
          </a:r>
        </a:p>
        <a:p>
          <a:pPr marL="0" lvl="0" indent="0" algn="ctr" defTabSz="711200">
            <a:lnSpc>
              <a:spcPct val="90000"/>
            </a:lnSpc>
            <a:spcBef>
              <a:spcPct val="0"/>
            </a:spcBef>
            <a:spcAft>
              <a:spcPct val="35000"/>
            </a:spcAft>
            <a:buNone/>
          </a:pPr>
          <a:r>
            <a:rPr lang="en-US" sz="1600" kern="1200" dirty="0"/>
            <a:t>Stroke</a:t>
          </a:r>
        </a:p>
      </dsp:txBody>
      <dsp:txXfrm>
        <a:off x="8182302" y="2596930"/>
        <a:ext cx="1818745" cy="1337781"/>
      </dsp:txXfrm>
    </dsp:sp>
    <dsp:sp modelId="{FC5AE121-58DA-4CA3-A50F-2DA28053F083}">
      <dsp:nvSpPr>
        <dsp:cNvPr id="0" name=""/>
        <dsp:cNvSpPr/>
      </dsp:nvSpPr>
      <dsp:spPr>
        <a:xfrm rot="2396258">
          <a:off x="4717296" y="4189989"/>
          <a:ext cx="965127" cy="34287"/>
        </a:xfrm>
        <a:custGeom>
          <a:avLst/>
          <a:gdLst/>
          <a:ahLst/>
          <a:cxnLst/>
          <a:rect l="0" t="0" r="0" b="0"/>
          <a:pathLst>
            <a:path>
              <a:moveTo>
                <a:pt x="0" y="17143"/>
              </a:moveTo>
              <a:lnTo>
                <a:pt x="965127" y="17143"/>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5732" y="4183004"/>
        <a:ext cx="48256" cy="48256"/>
      </dsp:txXfrm>
    </dsp:sp>
    <dsp:sp modelId="{A13F5956-231E-4072-9431-2A597F470958}">
      <dsp:nvSpPr>
        <dsp:cNvPr id="0" name=""/>
        <dsp:cNvSpPr/>
      </dsp:nvSpPr>
      <dsp:spPr>
        <a:xfrm>
          <a:off x="5569863" y="4041420"/>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Inflammation</a:t>
          </a:r>
        </a:p>
      </dsp:txBody>
      <dsp:txXfrm>
        <a:off x="5597717" y="4069274"/>
        <a:ext cx="1846277" cy="895284"/>
      </dsp:txXfrm>
    </dsp:sp>
    <dsp:sp modelId="{248786AD-0FE7-45A8-904D-14A85DD8EB11}">
      <dsp:nvSpPr>
        <dsp:cNvPr id="0" name=""/>
        <dsp:cNvSpPr/>
      </dsp:nvSpPr>
      <dsp:spPr>
        <a:xfrm>
          <a:off x="7471848" y="4499772"/>
          <a:ext cx="668833" cy="34287"/>
        </a:xfrm>
        <a:custGeom>
          <a:avLst/>
          <a:gdLst/>
          <a:ahLst/>
          <a:cxnLst/>
          <a:rect l="0" t="0" r="0" b="0"/>
          <a:pathLst>
            <a:path>
              <a:moveTo>
                <a:pt x="0" y="17143"/>
              </a:moveTo>
              <a:lnTo>
                <a:pt x="668833" y="17143"/>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89544" y="4500195"/>
        <a:ext cx="33441" cy="33441"/>
      </dsp:txXfrm>
    </dsp:sp>
    <dsp:sp modelId="{BD9DF337-941A-470D-877F-4ADC47693986}">
      <dsp:nvSpPr>
        <dsp:cNvPr id="0" name=""/>
        <dsp:cNvSpPr/>
      </dsp:nvSpPr>
      <dsp:spPr>
        <a:xfrm>
          <a:off x="8140682" y="4041420"/>
          <a:ext cx="1901985" cy="95099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Cancer</a:t>
          </a:r>
        </a:p>
        <a:p>
          <a:pPr marL="0" lvl="0" indent="0" algn="ctr" defTabSz="711200">
            <a:lnSpc>
              <a:spcPct val="90000"/>
            </a:lnSpc>
            <a:spcBef>
              <a:spcPct val="0"/>
            </a:spcBef>
            <a:spcAft>
              <a:spcPct val="35000"/>
            </a:spcAft>
            <a:buNone/>
          </a:pPr>
          <a:r>
            <a:rPr lang="en-US" sz="1600" kern="1200" dirty="0"/>
            <a:t>Endothelial dysfunction</a:t>
          </a:r>
        </a:p>
      </dsp:txBody>
      <dsp:txXfrm>
        <a:off x="8168536" y="4069274"/>
        <a:ext cx="1846277" cy="895284"/>
      </dsp:txXfrm>
    </dsp:sp>
    <dsp:sp modelId="{393CF506-02EE-41E3-8613-8C814BA521BA}">
      <dsp:nvSpPr>
        <dsp:cNvPr id="0" name=""/>
        <dsp:cNvSpPr/>
      </dsp:nvSpPr>
      <dsp:spPr>
        <a:xfrm rot="18193528">
          <a:off x="1699483" y="1912738"/>
          <a:ext cx="1523435" cy="34287"/>
        </a:xfrm>
        <a:custGeom>
          <a:avLst/>
          <a:gdLst/>
          <a:ahLst/>
          <a:cxnLst/>
          <a:rect l="0" t="0" r="0" b="0"/>
          <a:pathLst>
            <a:path>
              <a:moveTo>
                <a:pt x="0" y="17143"/>
              </a:moveTo>
              <a:lnTo>
                <a:pt x="1523435" y="17143"/>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3114" y="1891796"/>
        <a:ext cx="76171" cy="76171"/>
      </dsp:txXfrm>
    </dsp:sp>
    <dsp:sp modelId="{C052540D-3B3E-409B-8D91-61FE8030769F}">
      <dsp:nvSpPr>
        <dsp:cNvPr id="0" name=""/>
        <dsp:cNvSpPr/>
      </dsp:nvSpPr>
      <dsp:spPr>
        <a:xfrm>
          <a:off x="2878572" y="817192"/>
          <a:ext cx="1901985" cy="95099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Arousal</a:t>
          </a:r>
        </a:p>
      </dsp:txBody>
      <dsp:txXfrm>
        <a:off x="2906426" y="845046"/>
        <a:ext cx="1846277" cy="895284"/>
      </dsp:txXfrm>
    </dsp:sp>
    <dsp:sp modelId="{84B1024A-B34D-457B-832D-666041EF24C2}">
      <dsp:nvSpPr>
        <dsp:cNvPr id="0" name=""/>
        <dsp:cNvSpPr/>
      </dsp:nvSpPr>
      <dsp:spPr>
        <a:xfrm rot="18963366">
          <a:off x="4627603" y="896435"/>
          <a:ext cx="1092608" cy="34287"/>
        </a:xfrm>
        <a:custGeom>
          <a:avLst/>
          <a:gdLst/>
          <a:ahLst/>
          <a:cxnLst/>
          <a:rect l="0" t="0" r="0" b="0"/>
          <a:pathLst>
            <a:path>
              <a:moveTo>
                <a:pt x="0" y="17143"/>
              </a:moveTo>
              <a:lnTo>
                <a:pt x="1092608" y="17143"/>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6592" y="886264"/>
        <a:ext cx="54630" cy="54630"/>
      </dsp:txXfrm>
    </dsp:sp>
    <dsp:sp modelId="{B5800209-5D05-49F0-9389-DD923BF5EC3A}">
      <dsp:nvSpPr>
        <dsp:cNvPr id="0" name=""/>
        <dsp:cNvSpPr/>
      </dsp:nvSpPr>
      <dsp:spPr>
        <a:xfrm>
          <a:off x="5567257" y="58973"/>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US" sz="1800" kern="1200" dirty="0"/>
            <a:t>Disturbed </a:t>
          </a:r>
        </a:p>
        <a:p>
          <a:pPr marL="0" lvl="0" indent="0" algn="ctr" defTabSz="800100">
            <a:lnSpc>
              <a:spcPct val="90000"/>
            </a:lnSpc>
            <a:spcBef>
              <a:spcPct val="0"/>
            </a:spcBef>
            <a:spcAft>
              <a:spcPts val="0"/>
            </a:spcAft>
            <a:buNone/>
          </a:pPr>
          <a:r>
            <a:rPr lang="en-US" sz="1800" kern="1200" dirty="0"/>
            <a:t>sleep</a:t>
          </a:r>
        </a:p>
      </dsp:txBody>
      <dsp:txXfrm>
        <a:off x="5595111" y="86827"/>
        <a:ext cx="1846277" cy="895284"/>
      </dsp:txXfrm>
    </dsp:sp>
    <dsp:sp modelId="{5A5EABA1-9E0C-42AA-9F34-640A27B835F0}">
      <dsp:nvSpPr>
        <dsp:cNvPr id="0" name=""/>
        <dsp:cNvSpPr/>
      </dsp:nvSpPr>
      <dsp:spPr>
        <a:xfrm rot="21552335">
          <a:off x="7469210" y="512670"/>
          <a:ext cx="671503" cy="34287"/>
        </a:xfrm>
        <a:custGeom>
          <a:avLst/>
          <a:gdLst/>
          <a:ahLst/>
          <a:cxnLst/>
          <a:rect l="0" t="0" r="0" b="0"/>
          <a:pathLst>
            <a:path>
              <a:moveTo>
                <a:pt x="0" y="17143"/>
              </a:moveTo>
              <a:lnTo>
                <a:pt x="671503" y="17143"/>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88175" y="513027"/>
        <a:ext cx="33575" cy="33575"/>
      </dsp:txXfrm>
    </dsp:sp>
    <dsp:sp modelId="{BA92251E-B445-47E5-9A39-FF687F8C5F6C}">
      <dsp:nvSpPr>
        <dsp:cNvPr id="0" name=""/>
        <dsp:cNvSpPr/>
      </dsp:nvSpPr>
      <dsp:spPr>
        <a:xfrm>
          <a:off x="8140682" y="49663"/>
          <a:ext cx="1901985" cy="95099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rPr>
            <a:t>↓M</a:t>
          </a:r>
          <a:r>
            <a:rPr lang="en-US" sz="1600" kern="1200" dirty="0"/>
            <a:t>ental acuity</a:t>
          </a:r>
        </a:p>
        <a:p>
          <a:pPr marL="0" lvl="0" indent="0" algn="ctr" defTabSz="711200">
            <a:lnSpc>
              <a:spcPct val="90000"/>
            </a:lnSpc>
            <a:spcBef>
              <a:spcPct val="0"/>
            </a:spcBef>
            <a:spcAft>
              <a:spcPct val="35000"/>
            </a:spcAft>
            <a:buNone/>
          </a:pPr>
          <a:r>
            <a:rPr lang="en-US" sz="1600" kern="1200" dirty="0"/>
            <a:t>Fatigue</a:t>
          </a:r>
        </a:p>
      </dsp:txBody>
      <dsp:txXfrm>
        <a:off x="8168536" y="77517"/>
        <a:ext cx="1846277" cy="895284"/>
      </dsp:txXfrm>
    </dsp:sp>
    <dsp:sp modelId="{4BE3AEE0-945A-4937-BB65-38A3FD0EC23C}">
      <dsp:nvSpPr>
        <dsp:cNvPr id="0" name=""/>
        <dsp:cNvSpPr/>
      </dsp:nvSpPr>
      <dsp:spPr>
        <a:xfrm rot="2002151">
          <a:off x="4703647" y="1532153"/>
          <a:ext cx="933065" cy="34287"/>
        </a:xfrm>
        <a:custGeom>
          <a:avLst/>
          <a:gdLst/>
          <a:ahLst/>
          <a:cxnLst/>
          <a:rect l="0" t="0" r="0" b="0"/>
          <a:pathLst>
            <a:path>
              <a:moveTo>
                <a:pt x="0" y="17143"/>
              </a:moveTo>
              <a:lnTo>
                <a:pt x="933065" y="17143"/>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6853" y="1525970"/>
        <a:ext cx="46653" cy="46653"/>
      </dsp:txXfrm>
    </dsp:sp>
    <dsp:sp modelId="{67C3682A-DB21-451F-A290-0A41D229E009}">
      <dsp:nvSpPr>
        <dsp:cNvPr id="0" name=""/>
        <dsp:cNvSpPr/>
      </dsp:nvSpPr>
      <dsp:spPr>
        <a:xfrm>
          <a:off x="5559801" y="1330408"/>
          <a:ext cx="1901985" cy="95099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Sympathetic Activation</a:t>
          </a:r>
        </a:p>
      </dsp:txBody>
      <dsp:txXfrm>
        <a:off x="5587655" y="1358262"/>
        <a:ext cx="1846277" cy="895284"/>
      </dsp:txXfrm>
    </dsp:sp>
    <dsp:sp modelId="{974EB5B5-9F76-4230-844B-8FAFD0E25154}">
      <dsp:nvSpPr>
        <dsp:cNvPr id="0" name=""/>
        <dsp:cNvSpPr/>
      </dsp:nvSpPr>
      <dsp:spPr>
        <a:xfrm rot="6308">
          <a:off x="7461786" y="1789383"/>
          <a:ext cx="678895" cy="34287"/>
        </a:xfrm>
        <a:custGeom>
          <a:avLst/>
          <a:gdLst/>
          <a:ahLst/>
          <a:cxnLst/>
          <a:rect l="0" t="0" r="0" b="0"/>
          <a:pathLst>
            <a:path>
              <a:moveTo>
                <a:pt x="0" y="17143"/>
              </a:moveTo>
              <a:lnTo>
                <a:pt x="678895" y="17143"/>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84262" y="1789555"/>
        <a:ext cx="33944" cy="33944"/>
      </dsp:txXfrm>
    </dsp:sp>
    <dsp:sp modelId="{C833B668-4170-43B8-B3D7-25B7406B6663}">
      <dsp:nvSpPr>
        <dsp:cNvPr id="0" name=""/>
        <dsp:cNvSpPr/>
      </dsp:nvSpPr>
      <dsp:spPr>
        <a:xfrm>
          <a:off x="8140682" y="1191130"/>
          <a:ext cx="1901985" cy="123203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a:rPr>
            <a:t>↑Renin</a:t>
          </a:r>
        </a:p>
        <a:p>
          <a:pPr marL="0" lvl="0" indent="0" algn="ctr" defTabSz="622300">
            <a:lnSpc>
              <a:spcPct val="90000"/>
            </a:lnSpc>
            <a:spcBef>
              <a:spcPct val="0"/>
            </a:spcBef>
            <a:spcAft>
              <a:spcPct val="35000"/>
            </a:spcAft>
            <a:buNone/>
          </a:pPr>
          <a:r>
            <a:rPr lang="en-US" sz="1400" kern="1200" dirty="0">
              <a:latin typeface="Calibri"/>
            </a:rPr>
            <a:t>↑ Heart rate</a:t>
          </a:r>
        </a:p>
        <a:p>
          <a:pPr marL="0" lvl="0" indent="0" algn="ctr" defTabSz="622300">
            <a:lnSpc>
              <a:spcPct val="90000"/>
            </a:lnSpc>
            <a:spcBef>
              <a:spcPct val="0"/>
            </a:spcBef>
            <a:spcAft>
              <a:spcPct val="35000"/>
            </a:spcAft>
            <a:buNone/>
          </a:pPr>
          <a:r>
            <a:rPr lang="en-US" sz="1400" kern="1200" dirty="0">
              <a:latin typeface="Calibri"/>
            </a:rPr>
            <a:t>↑ Peripheral vascular resistance</a:t>
          </a:r>
          <a:endParaRPr lang="en-US" sz="1400" kern="1200" dirty="0"/>
        </a:p>
      </dsp:txBody>
      <dsp:txXfrm>
        <a:off x="8176767" y="1227215"/>
        <a:ext cx="1829815" cy="115986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0.78942</cdr:x>
      <cdr:y>0.20751</cdr:y>
    </cdr:from>
    <cdr:to>
      <cdr:x>0.78942</cdr:x>
      <cdr:y>1</cdr:y>
    </cdr:to>
    <cdr:cxnSp macro="">
      <cdr:nvCxnSpPr>
        <cdr:cNvPr id="6" name="Straight Connector 5">
          <a:extLst xmlns:a="http://schemas.openxmlformats.org/drawingml/2006/main">
            <a:ext uri="{FF2B5EF4-FFF2-40B4-BE49-F238E27FC236}">
              <a16:creationId xmlns:a16="http://schemas.microsoft.com/office/drawing/2014/main" id="{ECCEF8C5-354C-BF49-83AC-37F14236F6AF}"/>
            </a:ext>
          </a:extLst>
        </cdr:cNvPr>
        <cdr:cNvCxnSpPr/>
      </cdr:nvCxnSpPr>
      <cdr:spPr>
        <a:xfrm xmlns:a="http://schemas.openxmlformats.org/drawingml/2006/main">
          <a:off x="4278812" y="834959"/>
          <a:ext cx="0" cy="3188727"/>
        </a:xfrm>
        <a:prstGeom xmlns:a="http://schemas.openxmlformats.org/drawingml/2006/main" prst="line">
          <a:avLst/>
        </a:prstGeom>
        <a:ln xmlns:a="http://schemas.openxmlformats.org/drawingml/2006/main" w="38100">
          <a:solidFill>
            <a:srgbClr val="29425E"/>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0.62072</cdr:x>
      <cdr:y>0.20751</cdr:y>
    </cdr:from>
    <cdr:to>
      <cdr:x>0.62072</cdr:x>
      <cdr:y>1</cdr:y>
    </cdr:to>
    <cdr:cxnSp macro="">
      <cdr:nvCxnSpPr>
        <cdr:cNvPr id="5" name="Straight Connector 4">
          <a:extLst xmlns:a="http://schemas.openxmlformats.org/drawingml/2006/main">
            <a:ext uri="{FF2B5EF4-FFF2-40B4-BE49-F238E27FC236}">
              <a16:creationId xmlns:a16="http://schemas.microsoft.com/office/drawing/2014/main" id="{33EE44DD-E238-4718-B0C5-3B930CC1DC2D}"/>
            </a:ext>
          </a:extLst>
        </cdr:cNvPr>
        <cdr:cNvCxnSpPr/>
      </cdr:nvCxnSpPr>
      <cdr:spPr>
        <a:xfrm xmlns:a="http://schemas.openxmlformats.org/drawingml/2006/main">
          <a:off x="3364412" y="834959"/>
          <a:ext cx="0" cy="3188727"/>
        </a:xfrm>
        <a:prstGeom xmlns:a="http://schemas.openxmlformats.org/drawingml/2006/main" prst="line">
          <a:avLst/>
        </a:prstGeom>
        <a:ln xmlns:a="http://schemas.openxmlformats.org/drawingml/2006/main" w="38100">
          <a:solidFill>
            <a:srgbClr val="29425E"/>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C4BFD4-E7D8-03F8-39B2-CFD309E306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4A0E51-C283-FB2F-DF89-19B51D726B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D09A85-186D-F24E-A6A2-9F978AE32859}" type="datetimeFigureOut">
              <a:rPr lang="en-US" smtClean="0"/>
              <a:t>2/12/2026</a:t>
            </a:fld>
            <a:endParaRPr lang="en-US"/>
          </a:p>
        </p:txBody>
      </p:sp>
      <p:sp>
        <p:nvSpPr>
          <p:cNvPr id="4" name="Footer Placeholder 3">
            <a:extLst>
              <a:ext uri="{FF2B5EF4-FFF2-40B4-BE49-F238E27FC236}">
                <a16:creationId xmlns:a16="http://schemas.microsoft.com/office/drawing/2014/main" id="{81BB0A03-63B0-EE70-355A-688F294272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EBD29E-586B-C158-943B-E012374F7E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3BC3A2-9501-D148-A8C2-D15ABB0F42F6}" type="slidenum">
              <a:rPr lang="en-US" smtClean="0"/>
              <a:t>‹#›</a:t>
            </a:fld>
            <a:endParaRPr lang="en-US"/>
          </a:p>
        </p:txBody>
      </p:sp>
    </p:spTree>
    <p:extLst>
      <p:ext uri="{BB962C8B-B14F-4D97-AF65-F5344CB8AC3E}">
        <p14:creationId xmlns:p14="http://schemas.microsoft.com/office/powerpoint/2010/main" val="1551972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70BB3-E9EE-FB43-B4FF-70DC9D26699E}"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40E5D-9856-344D-80EC-0994C5F3D536}" type="slidenum">
              <a:rPr lang="en-US" smtClean="0"/>
              <a:t>‹#›</a:t>
            </a:fld>
            <a:endParaRPr lang="en-US"/>
          </a:p>
        </p:txBody>
      </p:sp>
    </p:spTree>
    <p:extLst>
      <p:ext uri="{BB962C8B-B14F-4D97-AF65-F5344CB8AC3E}">
        <p14:creationId xmlns:p14="http://schemas.microsoft.com/office/powerpoint/2010/main" val="76975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40E5D-9856-344D-80EC-0994C5F3D536}" type="slidenum">
              <a:rPr lang="en-US" smtClean="0"/>
              <a:t>1</a:t>
            </a:fld>
            <a:endParaRPr lang="en-US"/>
          </a:p>
        </p:txBody>
      </p:sp>
    </p:spTree>
    <p:extLst>
      <p:ext uri="{BB962C8B-B14F-4D97-AF65-F5344CB8AC3E}">
        <p14:creationId xmlns:p14="http://schemas.microsoft.com/office/powerpoint/2010/main" val="335335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CSA should be thought of as a discrete event leading to an arousal and hypoxia.  The downstream and chronic effects of these evets effect almost every organ resulting in patient reported symptoms of fatigue and decreased mental acuity as well as sympathetic activation, ischemia and inflammation</a:t>
            </a:r>
          </a:p>
        </p:txBody>
      </p:sp>
      <p:sp>
        <p:nvSpPr>
          <p:cNvPr id="4" name="Slide Number Placeholder 3"/>
          <p:cNvSpPr>
            <a:spLocks noGrp="1"/>
          </p:cNvSpPr>
          <p:nvPr>
            <p:ph type="sldNum" sz="quarter" idx="5"/>
          </p:nvPr>
        </p:nvSpPr>
        <p:spPr/>
        <p:txBody>
          <a:bodyPr/>
          <a:lstStyle/>
          <a:p>
            <a:fld id="{42440E5D-9856-344D-80EC-0994C5F3D536}" type="slidenum">
              <a:rPr lang="en-US" smtClean="0"/>
              <a:t>13</a:t>
            </a:fld>
            <a:endParaRPr lang="en-US"/>
          </a:p>
        </p:txBody>
      </p:sp>
    </p:spTree>
    <p:extLst>
      <p:ext uri="{BB962C8B-B14F-4D97-AF65-F5344CB8AC3E}">
        <p14:creationId xmlns:p14="http://schemas.microsoft.com/office/powerpoint/2010/main" val="413942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even more pronounced in the cardiac patient.  CSA has a unique relationship with heart failure as it may be the trigger for CSA.  Conversely, untreated CSA leads to pump stress and the eventual development of heart failure or atrial fibrillation.  Importantly, each episode of CSA causes a discrete surge of nor-epinephrine triggering arrhythmias and chronically, cardiac muscle fibrosis.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294EB-7B09-4B68-A858-E314D2E796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43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studies have now demonstrated the development of cardiovascular disease in patients with idiopathic CSA.  There is twice the risk of heart failure and atrial fibrillation as well as an increased risk of stroke</a:t>
            </a:r>
          </a:p>
        </p:txBody>
      </p:sp>
      <p:sp>
        <p:nvSpPr>
          <p:cNvPr id="4" name="Slide Number Placeholder 3"/>
          <p:cNvSpPr>
            <a:spLocks noGrp="1"/>
          </p:cNvSpPr>
          <p:nvPr>
            <p:ph type="sldNum" sz="quarter" idx="5"/>
          </p:nvPr>
        </p:nvSpPr>
        <p:spPr/>
        <p:txBody>
          <a:bodyPr/>
          <a:lstStyle/>
          <a:p>
            <a:fld id="{42440E5D-9856-344D-80EC-0994C5F3D536}" type="slidenum">
              <a:rPr lang="en-US" smtClean="0"/>
              <a:t>15</a:t>
            </a:fld>
            <a:endParaRPr lang="en-US"/>
          </a:p>
        </p:txBody>
      </p:sp>
    </p:spTree>
    <p:extLst>
      <p:ext uri="{BB962C8B-B14F-4D97-AF65-F5344CB8AC3E}">
        <p14:creationId xmlns:p14="http://schemas.microsoft.com/office/powerpoint/2010/main" val="696567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with low EF, the effect is more pronounced with a high rate of appropriate ICD shocks and an average time to first appropriate ICD shock of 14 months.</a:t>
            </a:r>
          </a:p>
        </p:txBody>
      </p:sp>
      <p:sp>
        <p:nvSpPr>
          <p:cNvPr id="4" name="Slide Number Placeholder 3"/>
          <p:cNvSpPr>
            <a:spLocks noGrp="1"/>
          </p:cNvSpPr>
          <p:nvPr>
            <p:ph type="sldNum" sz="quarter" idx="5"/>
          </p:nvPr>
        </p:nvSpPr>
        <p:spPr/>
        <p:txBody>
          <a:bodyPr/>
          <a:lstStyle/>
          <a:p>
            <a:fld id="{42440E5D-9856-344D-80EC-0994C5F3D536}" type="slidenum">
              <a:rPr lang="en-US" smtClean="0"/>
              <a:t>16</a:t>
            </a:fld>
            <a:endParaRPr lang="en-US"/>
          </a:p>
        </p:txBody>
      </p:sp>
    </p:spTree>
    <p:extLst>
      <p:ext uri="{BB962C8B-B14F-4D97-AF65-F5344CB8AC3E}">
        <p14:creationId xmlns:p14="http://schemas.microsoft.com/office/powerpoint/2010/main" val="2754331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457200" y="719138"/>
            <a:ext cx="6402388" cy="36020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4:notes"/>
          <p:cNvSpPr txBox="1">
            <a:spLocks noGrp="1"/>
          </p:cNvSpPr>
          <p:nvPr>
            <p:ph type="body" idx="1"/>
          </p:nvPr>
        </p:nvSpPr>
        <p:spPr>
          <a:xfrm>
            <a:off x="732504" y="4561378"/>
            <a:ext cx="5850194" cy="4320541"/>
          </a:xfrm>
          <a:prstGeom prst="rect">
            <a:avLst/>
          </a:prstGeom>
          <a:noFill/>
          <a:ln>
            <a:noFill/>
          </a:ln>
        </p:spPr>
        <p:txBody>
          <a:bodyPr spcFirstLastPara="1" wrap="square" lIns="96800" tIns="48400" rIns="96800" bIns="48400" anchor="t" anchorCtr="0">
            <a:noAutofit/>
          </a:bodyPr>
          <a:lstStyle/>
          <a:p>
            <a:pPr marL="0" lvl="0" indent="0" algn="l" rtl="0">
              <a:spcBef>
                <a:spcPts val="0"/>
              </a:spcBef>
              <a:spcAft>
                <a:spcPts val="0"/>
              </a:spcAft>
              <a:buNone/>
            </a:pPr>
            <a:r>
              <a:rPr lang="en-US" dirty="0"/>
              <a:t>Increased mortality in patients with heart failure has been demonstrated in multiple studies.  Shown here is an NIH study out of the Ohio State University demonstrating the risk of sleep apnea on mortality.  CSA was the number one predictor of mortality in the cohort.</a:t>
            </a:r>
            <a:endParaRPr dirty="0"/>
          </a:p>
        </p:txBody>
      </p:sp>
      <p:sp>
        <p:nvSpPr>
          <p:cNvPr id="123" name="Google Shape;123;p4:notes"/>
          <p:cNvSpPr txBox="1">
            <a:spLocks noGrp="1"/>
          </p:cNvSpPr>
          <p:nvPr>
            <p:ph type="sldNum" idx="12"/>
          </p:nvPr>
        </p:nvSpPr>
        <p:spPr>
          <a:xfrm>
            <a:off x="4142658" y="9117908"/>
            <a:ext cx="3170904" cy="481676"/>
          </a:xfrm>
          <a:prstGeom prst="rect">
            <a:avLst/>
          </a:prstGeom>
          <a:noFill/>
          <a:ln>
            <a:noFill/>
          </a:ln>
        </p:spPr>
        <p:txBody>
          <a:bodyPr spcFirstLastPara="1" wrap="square" lIns="96800" tIns="48400" rIns="96800" bIns="484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7453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sleep apnea also increases the risk for heart failure re-hospitalization.  The same study demonstrated that half of patients with CSA returned to the hospital in 6 months and 1 in 4 had multiple hospitalizations.</a:t>
            </a:r>
          </a:p>
        </p:txBody>
      </p:sp>
      <p:sp>
        <p:nvSpPr>
          <p:cNvPr id="4" name="Slide Number Placeholder 3"/>
          <p:cNvSpPr>
            <a:spLocks noGrp="1"/>
          </p:cNvSpPr>
          <p:nvPr>
            <p:ph type="sldNum" sz="quarter" idx="5"/>
          </p:nvPr>
        </p:nvSpPr>
        <p:spPr/>
        <p:txBody>
          <a:bodyPr/>
          <a:lstStyle/>
          <a:p>
            <a:fld id="{42440E5D-9856-344D-80EC-0994C5F3D536}" type="slidenum">
              <a:rPr lang="en-US" smtClean="0"/>
              <a:t>18</a:t>
            </a:fld>
            <a:endParaRPr lang="en-US"/>
          </a:p>
        </p:txBody>
      </p:sp>
    </p:spTree>
    <p:extLst>
      <p:ext uri="{BB962C8B-B14F-4D97-AF65-F5344CB8AC3E}">
        <p14:creationId xmlns:p14="http://schemas.microsoft.com/office/powerpoint/2010/main" val="2572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opposed to OSA, CSA has few treatment options which include positive airway pressure therapies, medications, oxygen and transvenous phrenic nerve stimulation.</a:t>
            </a:r>
          </a:p>
        </p:txBody>
      </p:sp>
      <p:sp>
        <p:nvSpPr>
          <p:cNvPr id="4" name="Slide Number Placeholder 3"/>
          <p:cNvSpPr>
            <a:spLocks noGrp="1"/>
          </p:cNvSpPr>
          <p:nvPr>
            <p:ph type="sldNum" sz="quarter" idx="5"/>
          </p:nvPr>
        </p:nvSpPr>
        <p:spPr/>
        <p:txBody>
          <a:bodyPr/>
          <a:lstStyle/>
          <a:p>
            <a:fld id="{42440E5D-9856-344D-80EC-0994C5F3D536}" type="slidenum">
              <a:rPr lang="en-US" smtClean="0"/>
              <a:t>19</a:t>
            </a:fld>
            <a:endParaRPr lang="en-US"/>
          </a:p>
        </p:txBody>
      </p:sp>
    </p:spTree>
    <p:extLst>
      <p:ext uri="{BB962C8B-B14F-4D97-AF65-F5344CB8AC3E}">
        <p14:creationId xmlns:p14="http://schemas.microsoft.com/office/powerpoint/2010/main" val="160223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90AE-819F-0A43-37AE-B85584FC0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2FAE-FD0D-66D6-81B7-00A02F310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ED8EB-E731-784A-9606-CCFAD731D6C5}"/>
              </a:ext>
            </a:extLst>
          </p:cNvPr>
          <p:cNvSpPr>
            <a:spLocks noGrp="1"/>
          </p:cNvSpPr>
          <p:nvPr>
            <p:ph type="body" idx="1"/>
          </p:nvPr>
        </p:nvSpPr>
        <p:spPr/>
        <p:txBody>
          <a:bodyPr/>
          <a:lstStyle/>
          <a:p>
            <a:r>
              <a:rPr lang="en-US" dirty="0"/>
              <a:t>This year transvenous phrenic nerve stimulation was added to the CSA guidelines.</a:t>
            </a:r>
          </a:p>
        </p:txBody>
      </p:sp>
      <p:sp>
        <p:nvSpPr>
          <p:cNvPr id="4" name="Slide Number Placeholder 3">
            <a:extLst>
              <a:ext uri="{FF2B5EF4-FFF2-40B4-BE49-F238E27FC236}">
                <a16:creationId xmlns:a16="http://schemas.microsoft.com/office/drawing/2014/main" id="{E2E3C896-13F9-439E-4EB2-7251FCD137CD}"/>
              </a:ext>
            </a:extLst>
          </p:cNvPr>
          <p:cNvSpPr>
            <a:spLocks noGrp="1"/>
          </p:cNvSpPr>
          <p:nvPr>
            <p:ph type="sldNum" sz="quarter" idx="5"/>
          </p:nvPr>
        </p:nvSpPr>
        <p:spPr/>
        <p:txBody>
          <a:bodyPr/>
          <a:lstStyle/>
          <a:p>
            <a:pPr marL="0" marR="0" lvl="0" indent="0" algn="r" defTabSz="942941" rtl="0" eaLnBrk="1" fontAlgn="base" latinLnBrk="0" hangingPunct="1">
              <a:lnSpc>
                <a:spcPct val="100000"/>
              </a:lnSpc>
              <a:spcBef>
                <a:spcPct val="0"/>
              </a:spcBef>
              <a:spcAft>
                <a:spcPct val="0"/>
              </a:spcAft>
              <a:buClrTx/>
              <a:buSzTx/>
              <a:buFontTx/>
              <a:buNone/>
              <a:tabLst/>
              <a:defRPr/>
            </a:pPr>
            <a:fld id="{E03294EB-7B09-4B68-A858-E314D2E79672}" type="slidenum">
              <a:rPr kumimoji="0" 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ＭＳ Ｐゴシック" pitchFamily="-106" charset="-128"/>
                <a:cs typeface="+mn-cs"/>
              </a:rPr>
              <a:pPr marL="0" marR="0" lvl="0" indent="0" algn="r" defTabSz="942941"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Tree>
    <p:extLst>
      <p:ext uri="{BB962C8B-B14F-4D97-AF65-F5344CB8AC3E}">
        <p14:creationId xmlns:p14="http://schemas.microsoft.com/office/powerpoint/2010/main" val="3554487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the recommendations for treatment of CSA in heart failure patients and in patients with primary CSA.  </a:t>
            </a:r>
          </a:p>
          <a:p>
            <a:endParaRPr lang="en-US" dirty="0"/>
          </a:p>
          <a:p>
            <a:r>
              <a:rPr lang="en-US" dirty="0"/>
              <a:t>TPNS, CPAP, BiPAP with a backup rate, ASV, oxygen, and acetazolamide are all options for these patients.</a:t>
            </a:r>
          </a:p>
          <a:p>
            <a:endParaRPr lang="en-US" dirty="0"/>
          </a:p>
          <a:p>
            <a:r>
              <a:rPr lang="en-US" dirty="0"/>
              <a:t>BiPAP without a backup rate is NOT recommended due to the potential to worsen CSA.</a:t>
            </a:r>
          </a:p>
          <a:p>
            <a:endParaRPr lang="en-US" dirty="0"/>
          </a:p>
          <a:p>
            <a:r>
              <a:rPr lang="en-US" dirty="0"/>
              <a:t>Only TPNS and BiPAP have met the outcomes measures of daytime sleepiness, disease severity and CVD</a:t>
            </a:r>
          </a:p>
        </p:txBody>
      </p:sp>
      <p:sp>
        <p:nvSpPr>
          <p:cNvPr id="4" name="Slide Number Placeholder 3"/>
          <p:cNvSpPr>
            <a:spLocks noGrp="1"/>
          </p:cNvSpPr>
          <p:nvPr>
            <p:ph type="sldNum" sz="quarter" idx="5"/>
          </p:nvPr>
        </p:nvSpPr>
        <p:spPr/>
        <p:txBody>
          <a:bodyPr/>
          <a:lstStyle/>
          <a:p>
            <a:fld id="{42440E5D-9856-344D-80EC-0994C5F3D536}" type="slidenum">
              <a:rPr lang="en-US" smtClean="0"/>
              <a:t>21</a:t>
            </a:fld>
            <a:endParaRPr lang="en-US"/>
          </a:p>
        </p:txBody>
      </p:sp>
    </p:spTree>
    <p:extLst>
      <p:ext uri="{BB962C8B-B14F-4D97-AF65-F5344CB8AC3E}">
        <p14:creationId xmlns:p14="http://schemas.microsoft.com/office/powerpoint/2010/main" val="1523881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presentation, does not have time to cover all CSA studies, three recent studies deserve mention.</a:t>
            </a:r>
          </a:p>
        </p:txBody>
      </p:sp>
      <p:sp>
        <p:nvSpPr>
          <p:cNvPr id="4" name="Slide Number Placeholder 3"/>
          <p:cNvSpPr>
            <a:spLocks noGrp="1"/>
          </p:cNvSpPr>
          <p:nvPr>
            <p:ph type="sldNum" sz="quarter" idx="5"/>
          </p:nvPr>
        </p:nvSpPr>
        <p:spPr/>
        <p:txBody>
          <a:bodyPr/>
          <a:lstStyle/>
          <a:p>
            <a:fld id="{42440E5D-9856-344D-80EC-0994C5F3D536}" type="slidenum">
              <a:rPr lang="en-US" smtClean="0"/>
              <a:t>22</a:t>
            </a:fld>
            <a:endParaRPr lang="en-US"/>
          </a:p>
        </p:txBody>
      </p:sp>
    </p:spTree>
    <p:extLst>
      <p:ext uri="{BB962C8B-B14F-4D97-AF65-F5344CB8AC3E}">
        <p14:creationId xmlns:p14="http://schemas.microsoft.com/office/powerpoint/2010/main" val="274869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sleep, respiration is regulated by the respiratory control center in the brain to maintain a constant carbon dioxide level in the blood.  When carbon dioxide levels rise, signals are sent to the muscles of respiration to breathe.  The largest breathing muscle is the diaphragm which receives its signal via the phrenic nerve.  In CSA, there is a delay in the signaling process which produces a respiratory arrhythmia leading to an oscillation between hyperventilation and apnea.  </a:t>
            </a:r>
          </a:p>
          <a:p>
            <a:endParaRPr lang="en-US" baseline="0" dirty="0"/>
          </a:p>
          <a:p>
            <a:r>
              <a:rPr lang="en-US" baseline="0" dirty="0"/>
              <a:t>One form of this patterned breathing, Cheyne-Stokes Respiration, can be seen during the daytime in patients with heart failure.  However, patients with very mild heart failure and without heart failure can be found to have this pattern at night.  </a:t>
            </a:r>
          </a:p>
          <a:p>
            <a:endParaRPr lang="en-US" baseline="0" dirty="0"/>
          </a:p>
          <a:p>
            <a:r>
              <a:rPr lang="en-US" baseline="0" dirty="0"/>
              <a:t>Shown on the left is this pattern of breathing characterized by a lack of movement on the chest and abdominal belts with no airflow during events followed by rapid, deep breathing</a:t>
            </a:r>
            <a:endParaRPr lang="en-US" dirty="0"/>
          </a:p>
        </p:txBody>
      </p:sp>
    </p:spTree>
    <p:extLst>
      <p:ext uri="{BB962C8B-B14F-4D97-AF65-F5344CB8AC3E}">
        <p14:creationId xmlns:p14="http://schemas.microsoft.com/office/powerpoint/2010/main" val="3305107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ADVENT-HF was a study which started over 10 years ago which enrolled HFrEF patients without daytime sleepiness and OSA or CSA.  The study had some difficulty due to the SERVE-HF study, COVID and a recall on the ASV device use.  The study was overall neutral, but importantly, did not show harm in the CSA population.  Improvements were seen in AHI, arousals, and sleep quality.</a:t>
            </a:r>
          </a:p>
        </p:txBody>
      </p:sp>
      <p:sp>
        <p:nvSpPr>
          <p:cNvPr id="4" name="Slide Number Placeholder 3"/>
          <p:cNvSpPr>
            <a:spLocks noGrp="1"/>
          </p:cNvSpPr>
          <p:nvPr>
            <p:ph type="sldNum" sz="quarter" idx="5"/>
          </p:nvPr>
        </p:nvSpPr>
        <p:spPr/>
        <p:txBody>
          <a:bodyPr/>
          <a:lstStyle/>
          <a:p>
            <a:fld id="{42440E5D-9856-344D-80EC-0994C5F3D536}" type="slidenum">
              <a:rPr lang="en-US" smtClean="0"/>
              <a:t>23</a:t>
            </a:fld>
            <a:endParaRPr lang="en-US"/>
          </a:p>
        </p:txBody>
      </p:sp>
    </p:spTree>
    <p:extLst>
      <p:ext uri="{BB962C8B-B14F-4D97-AF65-F5344CB8AC3E}">
        <p14:creationId xmlns:p14="http://schemas.microsoft.com/office/powerpoint/2010/main" val="1422461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meta-analysis, Schmickl et al looked at studies in both OSA and CSA using acetazolamide.  Acetazolamide was able to improve AHI across multiple subtypes</a:t>
            </a:r>
          </a:p>
        </p:txBody>
      </p:sp>
      <p:sp>
        <p:nvSpPr>
          <p:cNvPr id="4" name="Slide Number Placeholder 3"/>
          <p:cNvSpPr>
            <a:spLocks noGrp="1"/>
          </p:cNvSpPr>
          <p:nvPr>
            <p:ph type="sldNum" sz="quarter" idx="5"/>
          </p:nvPr>
        </p:nvSpPr>
        <p:spPr/>
        <p:txBody>
          <a:bodyPr/>
          <a:lstStyle/>
          <a:p>
            <a:fld id="{42440E5D-9856-344D-80EC-0994C5F3D536}" type="slidenum">
              <a:rPr lang="en-US" smtClean="0"/>
              <a:t>24</a:t>
            </a:fld>
            <a:endParaRPr lang="en-US"/>
          </a:p>
        </p:txBody>
      </p:sp>
    </p:spTree>
    <p:extLst>
      <p:ext uri="{BB962C8B-B14F-4D97-AF65-F5344CB8AC3E}">
        <p14:creationId xmlns:p14="http://schemas.microsoft.com/office/powerpoint/2010/main" val="1582322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flow oxygen was used in the LOFT-HF study.  This study was stopped very early due to a lack of funding after COVID and poor enrollment.  However, as shown here, patients on oxygen did not seem to see a benefit even in this small CSA population.</a:t>
            </a:r>
          </a:p>
        </p:txBody>
      </p:sp>
      <p:sp>
        <p:nvSpPr>
          <p:cNvPr id="4" name="Slide Number Placeholder 3"/>
          <p:cNvSpPr>
            <a:spLocks noGrp="1"/>
          </p:cNvSpPr>
          <p:nvPr>
            <p:ph type="sldNum" sz="quarter" idx="5"/>
          </p:nvPr>
        </p:nvSpPr>
        <p:spPr/>
        <p:txBody>
          <a:bodyPr/>
          <a:lstStyle/>
          <a:p>
            <a:fld id="{42440E5D-9856-344D-80EC-0994C5F3D536}" type="slidenum">
              <a:rPr lang="en-US" smtClean="0"/>
              <a:t>25</a:t>
            </a:fld>
            <a:endParaRPr lang="en-US"/>
          </a:p>
        </p:txBody>
      </p:sp>
    </p:spTree>
    <p:extLst>
      <p:ext uri="{BB962C8B-B14F-4D97-AF65-F5344CB8AC3E}">
        <p14:creationId xmlns:p14="http://schemas.microsoft.com/office/powerpoint/2010/main" val="3694849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29</a:t>
            </a:fld>
            <a:endParaRPr lang="en-US" dirty="0"/>
          </a:p>
        </p:txBody>
      </p:sp>
    </p:spTree>
    <p:extLst>
      <p:ext uri="{BB962C8B-B14F-4D97-AF65-F5344CB8AC3E}">
        <p14:creationId xmlns:p14="http://schemas.microsoft.com/office/powerpoint/2010/main" val="658705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remede</a:t>
            </a:r>
            <a:r>
              <a:rPr lang="en-US" dirty="0"/>
              <a:t> System is a fully implantable system with a transvenous stimulation lead indicated to treat moderate to severe central sleep apnea in adults</a:t>
            </a:r>
          </a:p>
          <a:p>
            <a:r>
              <a:rPr lang="en-US" dirty="0"/>
              <a:t>It is designed to stabilize breathing by stimulating the phrenic nerve to contract the diaphragm and generate negative pressure similar to normal breathing</a:t>
            </a:r>
          </a:p>
          <a:p>
            <a:endParaRPr lang="en-US" dirty="0"/>
          </a:p>
          <a:p>
            <a:r>
              <a:rPr lang="en-US" dirty="0"/>
              <a:t>A unique feature of the </a:t>
            </a:r>
            <a:r>
              <a:rPr lang="en-US" dirty="0" err="1"/>
              <a:t>remede</a:t>
            </a:r>
            <a:r>
              <a:rPr lang="en-US" dirty="0"/>
              <a:t> System is its ability to activate automatically at night which ensures compliance over time.</a:t>
            </a:r>
          </a:p>
          <a:p>
            <a:endParaRPr lang="en-US" dirty="0"/>
          </a:p>
          <a:p>
            <a:r>
              <a:rPr lang="en-US" dirty="0"/>
              <a:t>The implant is performed by a cardiac electrophysiologist similar to cardiac device placements with the stimulation lead placed near the phrenic nerve in either the left pericardiophrenic or right brachiocephalic vein</a:t>
            </a:r>
          </a:p>
        </p:txBody>
      </p:sp>
      <p:sp>
        <p:nvSpPr>
          <p:cNvPr id="4" name="Slide Number Placeholder 3"/>
          <p:cNvSpPr>
            <a:spLocks noGrp="1"/>
          </p:cNvSpPr>
          <p:nvPr>
            <p:ph type="sldNum" sz="quarter" idx="5"/>
          </p:nvPr>
        </p:nvSpPr>
        <p:spPr/>
        <p:txBody>
          <a:bodyPr/>
          <a:lstStyle/>
          <a:p>
            <a:fld id="{E03294EB-7B09-4B68-A858-E314D2E79672}" type="slidenum">
              <a:rPr lang="en-US" smtClean="0"/>
              <a:pPr/>
              <a:t>30</a:t>
            </a:fld>
            <a:endParaRPr lang="en-US" dirty="0"/>
          </a:p>
        </p:txBody>
      </p:sp>
    </p:spTree>
    <p:extLst>
      <p:ext uri="{BB962C8B-B14F-4D97-AF65-F5344CB8AC3E}">
        <p14:creationId xmlns:p14="http://schemas.microsoft.com/office/powerpoint/2010/main" val="30063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an x-ray of the device with the lead in the left pericardiophrenic vein.  Stimulation typically occurs in a bipolar stimulation between 2 electrodes (4 shown here).</a:t>
            </a:r>
          </a:p>
        </p:txBody>
      </p:sp>
      <p:sp>
        <p:nvSpPr>
          <p:cNvPr id="4" name="Slide Number Placeholder 3"/>
          <p:cNvSpPr>
            <a:spLocks noGrp="1"/>
          </p:cNvSpPr>
          <p:nvPr>
            <p:ph type="sldNum" sz="quarter" idx="5"/>
          </p:nvPr>
        </p:nvSpPr>
        <p:spPr/>
        <p:txBody>
          <a:bodyPr/>
          <a:lstStyle/>
          <a:p>
            <a:fld id="{E03294EB-7B09-4B68-A858-E314D2E79672}" type="slidenum">
              <a:rPr lang="en-US" smtClean="0"/>
              <a:pPr/>
              <a:t>31</a:t>
            </a:fld>
            <a:endParaRPr lang="en-US" dirty="0"/>
          </a:p>
        </p:txBody>
      </p:sp>
    </p:spTree>
    <p:extLst>
      <p:ext uri="{BB962C8B-B14F-4D97-AF65-F5344CB8AC3E}">
        <p14:creationId xmlns:p14="http://schemas.microsoft.com/office/powerpoint/2010/main" val="321467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32</a:t>
            </a:fld>
            <a:endParaRPr lang="en-US" dirty="0"/>
          </a:p>
        </p:txBody>
      </p:sp>
    </p:spTree>
    <p:extLst>
      <p:ext uri="{BB962C8B-B14F-4D97-AF65-F5344CB8AC3E}">
        <p14:creationId xmlns:p14="http://schemas.microsoft.com/office/powerpoint/2010/main" val="2637916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33</a:t>
            </a:fld>
            <a:endParaRPr lang="en-US" dirty="0"/>
          </a:p>
        </p:txBody>
      </p:sp>
    </p:spTree>
    <p:extLst>
      <p:ext uri="{BB962C8B-B14F-4D97-AF65-F5344CB8AC3E}">
        <p14:creationId xmlns:p14="http://schemas.microsoft.com/office/powerpoint/2010/main" val="411118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remede</a:t>
            </a:r>
            <a:r>
              <a:rPr lang="en-US" dirty="0"/>
              <a:t> System activates automatically when the following criteria are met:  time, position (pitch), activity and lead impedance (safety check)</a:t>
            </a:r>
          </a:p>
          <a:p>
            <a:r>
              <a:rPr lang="en-US" dirty="0"/>
              <a:t>Stimulation can be suspended by rolling to a different quadrant or sitting up.  All of these are programmable settings.</a:t>
            </a:r>
          </a:p>
          <a:p>
            <a:endParaRPr lang="en-US" dirty="0"/>
          </a:p>
          <a:p>
            <a:endParaRPr lang="en-US" dirty="0"/>
          </a:p>
        </p:txBody>
      </p:sp>
      <p:sp>
        <p:nvSpPr>
          <p:cNvPr id="4" name="Slide Number Placeholder 3"/>
          <p:cNvSpPr>
            <a:spLocks noGrp="1"/>
          </p:cNvSpPr>
          <p:nvPr>
            <p:ph type="sldNum" sz="quarter" idx="5"/>
          </p:nvPr>
        </p:nvSpPr>
        <p:spPr/>
        <p:txBody>
          <a:bodyPr/>
          <a:lstStyle/>
          <a:p>
            <a:fld id="{E03294EB-7B09-4B68-A858-E314D2E79672}" type="slidenum">
              <a:rPr lang="en-US" smtClean="0"/>
              <a:pPr/>
              <a:t>34</a:t>
            </a:fld>
            <a:endParaRPr lang="en-US" dirty="0"/>
          </a:p>
        </p:txBody>
      </p:sp>
    </p:spTree>
    <p:extLst>
      <p:ext uri="{BB962C8B-B14F-4D97-AF65-F5344CB8AC3E}">
        <p14:creationId xmlns:p14="http://schemas.microsoft.com/office/powerpoint/2010/main" val="102634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remede</a:t>
            </a:r>
            <a:r>
              <a:rPr lang="en-US" dirty="0"/>
              <a:t> System delivers a pulse of stimulations similar to normal nerve traffic allowing the stimulation to produce a smooth contraction similar to a normal breath.</a:t>
            </a:r>
          </a:p>
        </p:txBody>
      </p:sp>
      <p:sp>
        <p:nvSpPr>
          <p:cNvPr id="4" name="Slide Number Placeholder 3"/>
          <p:cNvSpPr>
            <a:spLocks noGrp="1"/>
          </p:cNvSpPr>
          <p:nvPr>
            <p:ph type="sldNum" sz="quarter" idx="5"/>
          </p:nvPr>
        </p:nvSpPr>
        <p:spPr/>
        <p:txBody>
          <a:bodyPr/>
          <a:lstStyle/>
          <a:p>
            <a:fld id="{E03294EB-7B09-4B68-A858-E314D2E79672}" type="slidenum">
              <a:rPr lang="en-US" smtClean="0"/>
              <a:pPr/>
              <a:t>35</a:t>
            </a:fld>
            <a:endParaRPr lang="en-US" dirty="0"/>
          </a:p>
        </p:txBody>
      </p:sp>
    </p:spTree>
    <p:extLst>
      <p:ext uri="{BB962C8B-B14F-4D97-AF65-F5344CB8AC3E}">
        <p14:creationId xmlns:p14="http://schemas.microsoft.com/office/powerpoint/2010/main" val="22074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CE0FC-200F-0BD5-0FDE-BC0FD123D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A23A8-E35A-654C-0900-BF6A7613B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4DEDD-D082-9A34-3F6C-4AB205880598}"/>
              </a:ext>
            </a:extLst>
          </p:cNvPr>
          <p:cNvSpPr>
            <a:spLocks noGrp="1"/>
          </p:cNvSpPr>
          <p:nvPr>
            <p:ph type="body" idx="1"/>
          </p:nvPr>
        </p:nvSpPr>
        <p:spPr/>
        <p:txBody>
          <a:bodyPr/>
          <a:lstStyle/>
          <a:p>
            <a:r>
              <a:rPr lang="en-US" dirty="0"/>
              <a:t>CSA typically begins with a </a:t>
            </a:r>
            <a:r>
              <a:rPr lang="en-US" dirty="0" err="1"/>
              <a:t>hyperventilatory</a:t>
            </a:r>
            <a:r>
              <a:rPr lang="en-US" dirty="0"/>
              <a:t> episode which drops CO2 below the apnea threshold.  In patients with CSA, there is a delay in the respiratory control center of the brain to identify and react to this drop which results in an apneic or </a:t>
            </a:r>
            <a:r>
              <a:rPr lang="en-US" dirty="0" err="1"/>
              <a:t>hypoventilatory</a:t>
            </a:r>
            <a:r>
              <a:rPr lang="en-US" dirty="0"/>
              <a:t> event which brings CO2 levels back up.  However, there is again a significant delay which causes a high CO2 level and then a reactive </a:t>
            </a:r>
            <a:r>
              <a:rPr lang="en-US" dirty="0" err="1"/>
              <a:t>hyperventilatory</a:t>
            </a:r>
            <a:r>
              <a:rPr lang="en-US" dirty="0"/>
              <a:t> episode.  </a:t>
            </a:r>
          </a:p>
          <a:p>
            <a:endParaRPr lang="en-US" baseline="0" dirty="0"/>
          </a:p>
          <a:p>
            <a:r>
              <a:rPr lang="en-US" baseline="0" dirty="0"/>
              <a:t>This delayed signal can be driven by increased sympathetic activation leading to decreased chemosensitivity, low cardiac output, high altitude or medications.  Patients with more than one of these increase the risk of CSA development</a:t>
            </a:r>
          </a:p>
        </p:txBody>
      </p:sp>
    </p:spTree>
    <p:extLst>
      <p:ext uri="{BB962C8B-B14F-4D97-AF65-F5344CB8AC3E}">
        <p14:creationId xmlns:p14="http://schemas.microsoft.com/office/powerpoint/2010/main" val="1256666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the effects of stimulation on the breathing pattern.  Oxygen is stabilized and central events resolve with stimulation.</a:t>
            </a:r>
          </a:p>
        </p:txBody>
      </p:sp>
      <p:sp>
        <p:nvSpPr>
          <p:cNvPr id="4" name="Slide Number Placeholder 3"/>
          <p:cNvSpPr>
            <a:spLocks noGrp="1"/>
          </p:cNvSpPr>
          <p:nvPr>
            <p:ph type="sldNum" sz="quarter" idx="5"/>
          </p:nvPr>
        </p:nvSpPr>
        <p:spPr/>
        <p:txBody>
          <a:bodyPr/>
          <a:lstStyle/>
          <a:p>
            <a:fld id="{E03294EB-7B09-4B68-A858-E314D2E79672}" type="slidenum">
              <a:rPr lang="en-US" smtClean="0"/>
              <a:pPr/>
              <a:t>36</a:t>
            </a:fld>
            <a:endParaRPr lang="en-US" dirty="0"/>
          </a:p>
        </p:txBody>
      </p:sp>
    </p:spTree>
    <p:extLst>
      <p:ext uri="{BB962C8B-B14F-4D97-AF65-F5344CB8AC3E}">
        <p14:creationId xmlns:p14="http://schemas.microsoft.com/office/powerpoint/2010/main" val="3068108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a PSG from a Cheyne-Stokes/CSA patient.  When the patient first goes to sleep, there is a window prior to activation.  Then the device will come on at the “minimum stimulation” level.  Every 2 minutes, the device will see if the patient is breathing at the programmed rate and will increase the output if the breathing rate is different.  This happens until the patient is breathing at the correct rate or the patient has reached the “maximum programmed stimulation level”.</a:t>
            </a:r>
          </a:p>
          <a:p>
            <a:endParaRPr lang="en-US" dirty="0"/>
          </a:p>
          <a:p>
            <a:r>
              <a:rPr lang="en-US" dirty="0"/>
              <a:t>One the patient is breathing at the set rate or reached the maximum level, the patient will stay at that rate until something changes in the system such as a role.  As shown here, rolling to a different quadrant suspends therapy for up to 5 minutes (based on programming) and then the process restarts.</a:t>
            </a:r>
          </a:p>
        </p:txBody>
      </p:sp>
      <p:sp>
        <p:nvSpPr>
          <p:cNvPr id="4" name="Slide Number Placeholder 3"/>
          <p:cNvSpPr>
            <a:spLocks noGrp="1"/>
          </p:cNvSpPr>
          <p:nvPr>
            <p:ph type="sldNum" sz="quarter" idx="5"/>
          </p:nvPr>
        </p:nvSpPr>
        <p:spPr/>
        <p:txBody>
          <a:bodyPr/>
          <a:lstStyle/>
          <a:p>
            <a:fld id="{42440E5D-9856-344D-80EC-0994C5F3D536}" type="slidenum">
              <a:rPr lang="en-US" smtClean="0"/>
              <a:t>37</a:t>
            </a:fld>
            <a:endParaRPr lang="en-US"/>
          </a:p>
        </p:txBody>
      </p:sp>
    </p:spTree>
    <p:extLst>
      <p:ext uri="{BB962C8B-B14F-4D97-AF65-F5344CB8AC3E}">
        <p14:creationId xmlns:p14="http://schemas.microsoft.com/office/powerpoint/2010/main" val="2171169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Therapy is activated at approximately 6 weeks after implantation.  Over the next 3 months, typically 2-4 visits are required to program the patient for their individual needs.  Long term, patient are checked every 6 months or sooner if needed.</a:t>
            </a:r>
          </a:p>
        </p:txBody>
      </p:sp>
      <p:sp>
        <p:nvSpPr>
          <p:cNvPr id="4" name="Slide Number Placeholder 3"/>
          <p:cNvSpPr>
            <a:spLocks noGrp="1"/>
          </p:cNvSpPr>
          <p:nvPr>
            <p:ph type="sldNum" sz="quarter" idx="5"/>
          </p:nvPr>
        </p:nvSpPr>
        <p:spPr/>
        <p:txBody>
          <a:bodyPr/>
          <a:lstStyle/>
          <a:p>
            <a:fld id="{E03294EB-7B09-4B68-A858-E314D2E79672}" type="slidenum">
              <a:rPr lang="en-US" smtClean="0"/>
              <a:pPr/>
              <a:t>38</a:t>
            </a:fld>
            <a:endParaRPr lang="en-US" dirty="0"/>
          </a:p>
        </p:txBody>
      </p:sp>
    </p:spTree>
    <p:extLst>
      <p:ext uri="{BB962C8B-B14F-4D97-AF65-F5344CB8AC3E}">
        <p14:creationId xmlns:p14="http://schemas.microsoft.com/office/powerpoint/2010/main" val="1067921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remede</a:t>
            </a:r>
            <a:r>
              <a:rPr lang="en-US" dirty="0"/>
              <a:t> programmer contain specialized diagnostic reports for the </a:t>
            </a:r>
            <a:r>
              <a:rPr lang="en-US" dirty="0" err="1"/>
              <a:t>remede</a:t>
            </a:r>
            <a:r>
              <a:rPr lang="en-US" dirty="0"/>
              <a:t> System.</a:t>
            </a:r>
          </a:p>
          <a:p>
            <a:r>
              <a:rPr lang="en-US" dirty="0"/>
              <a:t>Here is an image of all the reports displayed within </a:t>
            </a:r>
            <a:r>
              <a:rPr lang="en-US" dirty="0" err="1"/>
              <a:t>remede</a:t>
            </a:r>
            <a:r>
              <a:rPr lang="en-US" dirty="0"/>
              <a:t> reports. </a:t>
            </a:r>
          </a:p>
          <a:p>
            <a:r>
              <a:rPr lang="en-US" dirty="0"/>
              <a:t>There are 11-12 selectable tabs  that allow for detailed review of collected diagnostic data. </a:t>
            </a:r>
            <a:br>
              <a:rPr lang="en-US" dirty="0"/>
            </a:br>
            <a:r>
              <a:rPr lang="en-US" dirty="0"/>
              <a:t>We will cover a few of these today, but detailed training is available as well.</a:t>
            </a:r>
          </a:p>
        </p:txBody>
      </p:sp>
      <p:sp>
        <p:nvSpPr>
          <p:cNvPr id="4" name="Slide Number Placeholder 3"/>
          <p:cNvSpPr>
            <a:spLocks noGrp="1"/>
          </p:cNvSpPr>
          <p:nvPr>
            <p:ph type="sldNum" sz="quarter" idx="5"/>
          </p:nvPr>
        </p:nvSpPr>
        <p:spPr/>
        <p:txBody>
          <a:bodyPr/>
          <a:lstStyle/>
          <a:p>
            <a:fld id="{2303227D-D659-D54F-9EE4-AB7F3891D4A5}" type="slidenum">
              <a:rPr lang="en-US" smtClean="0"/>
              <a:pPr/>
              <a:t>40</a:t>
            </a:fld>
            <a:endParaRPr lang="en-US"/>
          </a:p>
        </p:txBody>
      </p:sp>
    </p:spTree>
    <p:extLst>
      <p:ext uri="{BB962C8B-B14F-4D97-AF65-F5344CB8AC3E}">
        <p14:creationId xmlns:p14="http://schemas.microsoft.com/office/powerpoint/2010/main" val="526478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the Summary tab which contains an overview of the battery status, system information, stimulation settings and any other relevant information we may need to know while reviewing the </a:t>
            </a:r>
            <a:r>
              <a:rPr lang="en-US" dirty="0" err="1"/>
              <a:t>remede</a:t>
            </a:r>
            <a:r>
              <a:rPr lang="en-US" dirty="0"/>
              <a:t> reports. </a:t>
            </a:r>
            <a:br>
              <a:rPr lang="en-US" dirty="0"/>
            </a:br>
            <a:br>
              <a:rPr lang="en-US" dirty="0"/>
            </a:br>
            <a:r>
              <a:rPr lang="en-US" dirty="0"/>
              <a:t>On the left we have battery status which is  color coordinated to help guide monitoring frequency. </a:t>
            </a:r>
          </a:p>
          <a:p>
            <a:endParaRPr lang="en-US" dirty="0"/>
          </a:p>
          <a:p>
            <a:r>
              <a:rPr lang="en-US" dirty="0"/>
              <a:t>Next to that is the </a:t>
            </a:r>
            <a:r>
              <a:rPr lang="en-US" dirty="0" err="1"/>
              <a:t>remede</a:t>
            </a:r>
            <a:r>
              <a:rPr lang="en-US" dirty="0"/>
              <a:t> system information which contains the start and stop time and data range for the selected </a:t>
            </a:r>
            <a:r>
              <a:rPr lang="en-US" dirty="0" err="1"/>
              <a:t>remede</a:t>
            </a:r>
            <a:r>
              <a:rPr lang="en-US" dirty="0"/>
              <a:t> reports. </a:t>
            </a:r>
          </a:p>
          <a:p>
            <a:endParaRPr lang="en-US" dirty="0"/>
          </a:p>
          <a:p>
            <a:r>
              <a:rPr lang="en-US" dirty="0"/>
              <a:t>To the right of that we have the stimulation settings that are categorized by sleeping posture. </a:t>
            </a:r>
          </a:p>
          <a:p>
            <a:endParaRPr lang="en-US" dirty="0"/>
          </a:p>
        </p:txBody>
      </p:sp>
      <p:sp>
        <p:nvSpPr>
          <p:cNvPr id="4" name="Slide Number Placeholder 3"/>
          <p:cNvSpPr>
            <a:spLocks noGrp="1"/>
          </p:cNvSpPr>
          <p:nvPr>
            <p:ph type="sldNum" sz="quarter" idx="5"/>
          </p:nvPr>
        </p:nvSpPr>
        <p:spPr/>
        <p:txBody>
          <a:bodyPr/>
          <a:lstStyle/>
          <a:p>
            <a:fld id="{2303227D-D659-D54F-9EE4-AB7F3891D4A5}" type="slidenum">
              <a:rPr lang="en-US" smtClean="0"/>
              <a:pPr/>
              <a:t>41</a:t>
            </a:fld>
            <a:endParaRPr lang="en-US"/>
          </a:p>
        </p:txBody>
      </p:sp>
    </p:spTree>
    <p:extLst>
      <p:ext uri="{BB962C8B-B14F-4D97-AF65-F5344CB8AC3E}">
        <p14:creationId xmlns:p14="http://schemas.microsoft.com/office/powerpoint/2010/main" val="1794296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battery tab which contains the long term trend of monthly average of the pulse generator battery voltage measurements. </a:t>
            </a:r>
          </a:p>
          <a:p>
            <a:endParaRPr lang="en-US" dirty="0"/>
          </a:p>
          <a:p>
            <a:r>
              <a:rPr lang="en-US" dirty="0"/>
              <a:t>Any battery data point in the green represents a battery voltage that is above 2.80V Indicating good battery status and normal routine follow up frequency. </a:t>
            </a:r>
          </a:p>
          <a:p>
            <a:r>
              <a:rPr lang="en-US" dirty="0"/>
              <a:t>Any battery data point in the yellow represents a battery voltage that is between 2.80-2.60v indicating still good battery status but a more frequent follow up frequency is recommended. </a:t>
            </a:r>
          </a:p>
          <a:p>
            <a:endParaRPr lang="en-US" dirty="0"/>
          </a:p>
          <a:p>
            <a:r>
              <a:rPr lang="en-US" dirty="0"/>
              <a:t>Lastly any data point in the red is a battery voltage &lt; 2.6 which indicates battery replacement is required. </a:t>
            </a:r>
          </a:p>
          <a:p>
            <a:br>
              <a:rPr lang="en-US" dirty="0"/>
            </a:br>
            <a:r>
              <a:rPr lang="en-US" dirty="0"/>
              <a:t>Each data point represents one month. </a:t>
            </a:r>
          </a:p>
          <a:p>
            <a:endParaRPr lang="en-US" dirty="0"/>
          </a:p>
        </p:txBody>
      </p:sp>
      <p:sp>
        <p:nvSpPr>
          <p:cNvPr id="4" name="Slide Number Placeholder 3"/>
          <p:cNvSpPr>
            <a:spLocks noGrp="1"/>
          </p:cNvSpPr>
          <p:nvPr>
            <p:ph type="sldNum" sz="quarter" idx="5"/>
          </p:nvPr>
        </p:nvSpPr>
        <p:spPr/>
        <p:txBody>
          <a:bodyPr/>
          <a:lstStyle/>
          <a:p>
            <a:fld id="{2303227D-D659-D54F-9EE4-AB7F3891D4A5}" type="slidenum">
              <a:rPr lang="en-US" smtClean="0"/>
              <a:pPr/>
              <a:t>42</a:t>
            </a:fld>
            <a:endParaRPr lang="en-US"/>
          </a:p>
        </p:txBody>
      </p:sp>
    </p:spTree>
    <p:extLst>
      <p:ext uri="{BB962C8B-B14F-4D97-AF65-F5344CB8AC3E}">
        <p14:creationId xmlns:p14="http://schemas.microsoft.com/office/powerpoint/2010/main" val="2269694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24-hour pitch graph contains the 21 day trend of the median daily pitch measurements over a 24 hour window. </a:t>
            </a:r>
          </a:p>
          <a:p>
            <a:r>
              <a:rPr lang="en-US" dirty="0"/>
              <a:t>The y axis displays pitch, x axis displays a 24 hour time window. </a:t>
            </a:r>
          </a:p>
          <a:p>
            <a:r>
              <a:rPr lang="en-US" dirty="0"/>
              <a:t>The grey shaded portion is based on the patients therapy start/stop window. </a:t>
            </a:r>
            <a:br>
              <a:rPr lang="en-US" dirty="0"/>
            </a:br>
            <a:r>
              <a:rPr lang="en-US" dirty="0"/>
              <a:t>Each dot represents the patients pitch average during a 15 minute window. </a:t>
            </a:r>
          </a:p>
          <a:p>
            <a:endParaRPr lang="en-US" dirty="0"/>
          </a:p>
          <a:p>
            <a:r>
              <a:rPr lang="en-US" dirty="0"/>
              <a:t>The red line demonstrates the patient’s pitch/sleeping posture.  Therapy will activate only when the device is below the red line and in the therapy window (grey area).  </a:t>
            </a:r>
          </a:p>
          <a:p>
            <a:endParaRPr lang="en-US" dirty="0"/>
          </a:p>
        </p:txBody>
      </p:sp>
      <p:sp>
        <p:nvSpPr>
          <p:cNvPr id="4" name="Slide Number Placeholder 3"/>
          <p:cNvSpPr>
            <a:spLocks noGrp="1"/>
          </p:cNvSpPr>
          <p:nvPr>
            <p:ph type="sldNum" sz="quarter" idx="5"/>
          </p:nvPr>
        </p:nvSpPr>
        <p:spPr/>
        <p:txBody>
          <a:bodyPr/>
          <a:lstStyle/>
          <a:p>
            <a:fld id="{2303227D-D659-D54F-9EE4-AB7F3891D4A5}" type="slidenum">
              <a:rPr lang="en-US" smtClean="0"/>
              <a:pPr/>
              <a:t>43</a:t>
            </a:fld>
            <a:endParaRPr lang="en-US"/>
          </a:p>
        </p:txBody>
      </p:sp>
    </p:spTree>
    <p:extLst>
      <p:ext uri="{BB962C8B-B14F-4D97-AF65-F5344CB8AC3E}">
        <p14:creationId xmlns:p14="http://schemas.microsoft.com/office/powerpoint/2010/main" val="1661019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stimulation lead impedance graph contains a recent trend of average,  minimum, and maximum stimulation lead impedance measurements.  </a:t>
            </a:r>
          </a:p>
          <a:p>
            <a:r>
              <a:rPr lang="en-US" dirty="0"/>
              <a:t>The left lead which sits in a smaller blood vessel and has closer contact therefore the average lead impedance range of 500-1500 ohms. </a:t>
            </a:r>
          </a:p>
          <a:p>
            <a:r>
              <a:rPr lang="en-US" dirty="0"/>
              <a:t>The right lead which sits in a bigger blood pool, the Right </a:t>
            </a:r>
            <a:r>
              <a:rPr lang="en-US" dirty="0" err="1"/>
              <a:t>bracheocheplic</a:t>
            </a:r>
            <a:r>
              <a:rPr lang="en-US" dirty="0"/>
              <a:t> vein has an average lead impedance range of 150-500 ohms. </a:t>
            </a:r>
          </a:p>
          <a:p>
            <a:endParaRPr lang="en-US" dirty="0"/>
          </a:p>
          <a:p>
            <a:r>
              <a:rPr lang="en-US" dirty="0"/>
              <a:t>This graph should demonstrate stability.  If there is a sudden change or it is out of range, it could indicate lead dislodgement, fracture, or improper lead connection. </a:t>
            </a:r>
          </a:p>
          <a:p>
            <a:endParaRPr lang="en-US" dirty="0"/>
          </a:p>
        </p:txBody>
      </p:sp>
      <p:sp>
        <p:nvSpPr>
          <p:cNvPr id="4" name="Slide Number Placeholder 3"/>
          <p:cNvSpPr>
            <a:spLocks noGrp="1"/>
          </p:cNvSpPr>
          <p:nvPr>
            <p:ph type="sldNum" sz="quarter" idx="5"/>
          </p:nvPr>
        </p:nvSpPr>
        <p:spPr/>
        <p:txBody>
          <a:bodyPr/>
          <a:lstStyle/>
          <a:p>
            <a:fld id="{2303227D-D659-D54F-9EE4-AB7F3891D4A5}" type="slidenum">
              <a:rPr lang="en-US" smtClean="0"/>
              <a:pPr/>
              <a:t>44</a:t>
            </a:fld>
            <a:endParaRPr lang="en-US"/>
          </a:p>
        </p:txBody>
      </p:sp>
    </p:spTree>
    <p:extLst>
      <p:ext uri="{BB962C8B-B14F-4D97-AF65-F5344CB8AC3E}">
        <p14:creationId xmlns:p14="http://schemas.microsoft.com/office/powerpoint/2010/main" val="378652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demonstrates the amount of therapy a patient receives each night.  Additional graphs on this page can give details as to whether a short therapy duration is due to pitch issues or activity.</a:t>
            </a:r>
          </a:p>
        </p:txBody>
      </p:sp>
      <p:sp>
        <p:nvSpPr>
          <p:cNvPr id="4" name="Slide Number Placeholder 3"/>
          <p:cNvSpPr>
            <a:spLocks noGrp="1"/>
          </p:cNvSpPr>
          <p:nvPr>
            <p:ph type="sldNum" sz="quarter" idx="5"/>
          </p:nvPr>
        </p:nvSpPr>
        <p:spPr/>
        <p:txBody>
          <a:bodyPr/>
          <a:lstStyle/>
          <a:p>
            <a:fld id="{2303227D-D659-D54F-9EE4-AB7F3891D4A5}" type="slidenum">
              <a:rPr lang="en-US" smtClean="0"/>
              <a:pPr/>
              <a:t>45</a:t>
            </a:fld>
            <a:endParaRPr lang="en-US"/>
          </a:p>
        </p:txBody>
      </p:sp>
    </p:spTree>
    <p:extLst>
      <p:ext uri="{BB962C8B-B14F-4D97-AF65-F5344CB8AC3E}">
        <p14:creationId xmlns:p14="http://schemas.microsoft.com/office/powerpoint/2010/main" val="405228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like the 24 hour pitch, this is the 24 hour activity graph </a:t>
            </a:r>
          </a:p>
          <a:p>
            <a:r>
              <a:rPr lang="en-US" dirty="0"/>
              <a:t>This graph can aid in understanding the patient’s sleep cycle.</a:t>
            </a:r>
          </a:p>
        </p:txBody>
      </p:sp>
      <p:sp>
        <p:nvSpPr>
          <p:cNvPr id="4" name="Slide Number Placeholder 3"/>
          <p:cNvSpPr>
            <a:spLocks noGrp="1"/>
          </p:cNvSpPr>
          <p:nvPr>
            <p:ph type="sldNum" sz="quarter" idx="5"/>
          </p:nvPr>
        </p:nvSpPr>
        <p:spPr/>
        <p:txBody>
          <a:bodyPr/>
          <a:lstStyle/>
          <a:p>
            <a:fld id="{2303227D-D659-D54F-9EE4-AB7F3891D4A5}" type="slidenum">
              <a:rPr lang="en-US" smtClean="0"/>
              <a:pPr/>
              <a:t>46</a:t>
            </a:fld>
            <a:endParaRPr lang="en-US"/>
          </a:p>
        </p:txBody>
      </p:sp>
    </p:spTree>
    <p:extLst>
      <p:ext uri="{BB962C8B-B14F-4D97-AF65-F5344CB8AC3E}">
        <p14:creationId xmlns:p14="http://schemas.microsoft.com/office/powerpoint/2010/main" val="296063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CSA is associated with multiple co-morbidities and disorders, but there are two basic mechanisms.  High loop gain as previously discussed or a failure of the brain to generate adequate breathing due medications or damage to the brain or nerves.  Patients with these disorders should be considered high risk for CSA</a:t>
            </a:r>
          </a:p>
        </p:txBody>
      </p:sp>
      <p:sp>
        <p:nvSpPr>
          <p:cNvPr id="4" name="Slide Number Placeholder 3"/>
          <p:cNvSpPr>
            <a:spLocks noGrp="1"/>
          </p:cNvSpPr>
          <p:nvPr>
            <p:ph type="sldNum" sz="quarter" idx="5"/>
          </p:nvPr>
        </p:nvSpPr>
        <p:spPr/>
        <p:txBody>
          <a:bodyPr/>
          <a:lstStyle/>
          <a:p>
            <a:fld id="{42440E5D-9856-344D-80EC-0994C5F3D536}" type="slidenum">
              <a:rPr lang="en-US" smtClean="0"/>
              <a:t>6</a:t>
            </a:fld>
            <a:endParaRPr lang="en-US"/>
          </a:p>
        </p:txBody>
      </p:sp>
    </p:spTree>
    <p:extLst>
      <p:ext uri="{BB962C8B-B14F-4D97-AF65-F5344CB8AC3E}">
        <p14:creationId xmlns:p14="http://schemas.microsoft.com/office/powerpoint/2010/main" val="1879283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Remede</a:t>
            </a:r>
            <a:r>
              <a:rPr lang="en-US" dirty="0"/>
              <a:t> reports can give an overview of therapy efficacy.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Overnight efficacy graph looks at a 21 day average therapy efficacy graph per hour of delivered therapy and displays  the. </a:t>
            </a:r>
            <a:r>
              <a:rPr lang="en-US" dirty="0" err="1"/>
              <a:t>remede</a:t>
            </a:r>
            <a:r>
              <a:rPr lang="en-US" dirty="0"/>
              <a:t> capture index and </a:t>
            </a:r>
            <a:r>
              <a:rPr lang="en-US" dirty="0" err="1"/>
              <a:t>remede</a:t>
            </a:r>
            <a:r>
              <a:rPr lang="en-US" dirty="0"/>
              <a:t> respiratory index. </a:t>
            </a:r>
          </a:p>
          <a:p>
            <a:r>
              <a:rPr lang="en-US" dirty="0" err="1"/>
              <a:t>Remede</a:t>
            </a:r>
            <a:r>
              <a:rPr lang="en-US" dirty="0"/>
              <a:t> capture index indicates the average  percentage of breaths that are </a:t>
            </a:r>
            <a:r>
              <a:rPr lang="en-US" dirty="0" err="1"/>
              <a:t>synchornoized</a:t>
            </a:r>
            <a:r>
              <a:rPr lang="en-US" dirty="0"/>
              <a:t> to the delivery of </a:t>
            </a:r>
            <a:r>
              <a:rPr lang="en-US" dirty="0" err="1"/>
              <a:t>remede</a:t>
            </a:r>
            <a:r>
              <a:rPr lang="en-US" dirty="0"/>
              <a:t> therapy. </a:t>
            </a:r>
          </a:p>
          <a:p>
            <a:r>
              <a:rPr lang="en-US" dirty="0"/>
              <a:t>The respiratory index is displayed by the blue stars and indicates how many 10 second pauses per hour</a:t>
            </a:r>
          </a:p>
        </p:txBody>
      </p:sp>
      <p:sp>
        <p:nvSpPr>
          <p:cNvPr id="4" name="Slide Number Placeholder 3"/>
          <p:cNvSpPr>
            <a:spLocks noGrp="1"/>
          </p:cNvSpPr>
          <p:nvPr>
            <p:ph type="sldNum" sz="quarter" idx="5"/>
          </p:nvPr>
        </p:nvSpPr>
        <p:spPr/>
        <p:txBody>
          <a:bodyPr/>
          <a:lstStyle/>
          <a:p>
            <a:fld id="{2303227D-D659-D54F-9EE4-AB7F3891D4A5}" type="slidenum">
              <a:rPr lang="en-US" smtClean="0"/>
              <a:pPr/>
              <a:t>47</a:t>
            </a:fld>
            <a:endParaRPr lang="en-US"/>
          </a:p>
        </p:txBody>
      </p:sp>
    </p:spTree>
    <p:extLst>
      <p:ext uri="{BB962C8B-B14F-4D97-AF65-F5344CB8AC3E}">
        <p14:creationId xmlns:p14="http://schemas.microsoft.com/office/powerpoint/2010/main" val="3158593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Waveform Browser demonstrates the respiratory signal and classifies all 1-minute respiratory waveform snapshots (collected every 15 minutes during therapy time) according to evidence of Synchronization or Periodic Breathing.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530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have dream view </a:t>
            </a:r>
            <a:br>
              <a:rPr lang="en-US" dirty="0"/>
            </a:br>
            <a:r>
              <a:rPr lang="en-US" dirty="0"/>
              <a:t> dream view isa full night continuous breath by breath look at the patients breathing at night. </a:t>
            </a:r>
            <a:br>
              <a:rPr lang="en-US" dirty="0"/>
            </a:br>
            <a:r>
              <a:rPr lang="en-US" dirty="0"/>
              <a:t>It provides 8 hours of continuous waveforms that can be review for breath stability, sleep position and stimulation current. </a:t>
            </a:r>
            <a:br>
              <a:rPr lang="en-US" dirty="0"/>
            </a:br>
            <a:r>
              <a:rPr lang="en-US" dirty="0"/>
              <a:t>As mentioned Dream view within the EL/EL-x system records 480 minutes vs our gen 1 device which recorded 75 minutes. </a:t>
            </a:r>
          </a:p>
        </p:txBody>
      </p:sp>
      <p:sp>
        <p:nvSpPr>
          <p:cNvPr id="4" name="Slide Number Placeholder 3"/>
          <p:cNvSpPr>
            <a:spLocks noGrp="1"/>
          </p:cNvSpPr>
          <p:nvPr>
            <p:ph type="sldNum" sz="quarter" idx="5"/>
          </p:nvPr>
        </p:nvSpPr>
        <p:spPr/>
        <p:txBody>
          <a:bodyPr/>
          <a:lstStyle/>
          <a:p>
            <a:fld id="{2303227D-D659-D54F-9EE4-AB7F3891D4A5}" type="slidenum">
              <a:rPr lang="en-US" smtClean="0"/>
              <a:pPr/>
              <a:t>49</a:t>
            </a:fld>
            <a:endParaRPr lang="en-US" dirty="0"/>
          </a:p>
        </p:txBody>
      </p:sp>
    </p:spTree>
    <p:extLst>
      <p:ext uri="{BB962C8B-B14F-4D97-AF65-F5344CB8AC3E}">
        <p14:creationId xmlns:p14="http://schemas.microsoft.com/office/powerpoint/2010/main" val="3606450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Dream View collects the all respiratory signals for a single night and combines this with stimulation level and body position It can be examined similar to a HST and can be gathered between each visit.</a:t>
            </a:r>
          </a:p>
          <a:p>
            <a:endParaRPr lang="en-US" dirty="0"/>
          </a:p>
        </p:txBody>
      </p:sp>
      <p:sp>
        <p:nvSpPr>
          <p:cNvPr id="4" name="Slide Number Placeholder 3"/>
          <p:cNvSpPr>
            <a:spLocks noGrp="1"/>
          </p:cNvSpPr>
          <p:nvPr>
            <p:ph type="sldNum" sz="quarter" idx="5"/>
          </p:nvPr>
        </p:nvSpPr>
        <p:spPr/>
        <p:txBody>
          <a:bodyPr/>
          <a:lstStyle/>
          <a:p>
            <a:fld id="{2303227D-D659-D54F-9EE4-AB7F3891D4A5}" type="slidenum">
              <a:rPr lang="en-US" smtClean="0"/>
              <a:pPr/>
              <a:t>50</a:t>
            </a:fld>
            <a:endParaRPr lang="en-US"/>
          </a:p>
        </p:txBody>
      </p:sp>
    </p:spTree>
    <p:extLst>
      <p:ext uri="{BB962C8B-B14F-4D97-AF65-F5344CB8AC3E}">
        <p14:creationId xmlns:p14="http://schemas.microsoft.com/office/powerpoint/2010/main" val="1133196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4F9E1-5FEC-2A73-07DE-A59B0A5B8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0AC3-E0B7-EF0B-3E16-E0080C511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38237-4C7E-3A9F-027E-3882A71EF5D1}"/>
              </a:ext>
            </a:extLst>
          </p:cNvPr>
          <p:cNvSpPr>
            <a:spLocks noGrp="1"/>
          </p:cNvSpPr>
          <p:nvPr>
            <p:ph type="body" idx="1"/>
          </p:nvPr>
        </p:nvSpPr>
        <p:spPr/>
        <p:txBody>
          <a:bodyPr/>
          <a:lstStyle/>
          <a:p>
            <a:r>
              <a:rPr lang="en-US" dirty="0"/>
              <a:t>Top image shows breathing waveforms of a 10 minute window. The red line represents stimulation current. As you can see, as we progress in our 10 minute window, we go from apneas being present during no stimulation current, hypopneas as the stimulation current is increasing and towards the end of the 10 minute window we have synchronization/ normal breathing pattern. </a:t>
            </a:r>
            <a:br>
              <a:rPr lang="en-US" dirty="0"/>
            </a:br>
            <a:br>
              <a:rPr lang="en-US" dirty="0"/>
            </a:br>
            <a:r>
              <a:rPr lang="en-US" dirty="0"/>
              <a:t>Bottom image is a zoomed in one minute version. </a:t>
            </a: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40A1DD22-E264-82C4-AEF7-6058037D1C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026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b="1"/>
              <a:t>rem</a:t>
            </a:r>
            <a:r>
              <a:rPr lang="en-US"/>
              <a:t>edē System began development in 2007 and received approval in 2016.  There have been a series of clinical studies in the path to approval that all delivered similar results including improvement in AHI, oxygen and quality of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8324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800"/>
              <a:t>The </a:t>
            </a:r>
            <a:r>
              <a:rPr lang="en-US" sz="1800" b="1"/>
              <a:t>rem</a:t>
            </a:r>
            <a:r>
              <a:rPr lang="en-US" sz="1800"/>
              <a:t>edē System Pivotal trial was a prospective, multi-center, randomized controlled trial with blinded endpoints by an independent core lab.  The entry criteria included an AHI of at least 20 events/hour and central apneas at least 50% of all apneas.  Hypopneas were not classified as central or obstructive during the study.  For the purposes of the clinical study, obstructive apneas were limited to no more than 20% of the total AHI.</a:t>
            </a:r>
          </a:p>
          <a:p>
            <a:pPr defTabSz="914266">
              <a:defRPr/>
            </a:pPr>
            <a:endParaRPr lang="en-US" sz="1800"/>
          </a:p>
          <a:p>
            <a:pPr defTabSz="914266">
              <a:defRPr/>
            </a:pPr>
            <a:r>
              <a:rPr lang="en-US" sz="1800"/>
              <a:t>The primary endpoint was a comparison of the proportion of subjects with at least a 50% reduction in AHI between treatment and control.  The secondary endpoints were analyzed in the per protocol population in a hierarchical manner (i.e. each had to be met to analyze the next endpoint).  Safety did not have a pre-set endpoint based on feedback from the FDA.  Instead, all serious related adverse events were included in the risk/benefit discussion.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72484-5178-4C13-B31E-84A4D6B03B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6679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were considered enrolled at the time of implant and randomized to either therapy on or off.  After six months, the control group was then activated, and patients were followed until the time of FDA approval (between 2 and 3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1030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were primarily recruited from cardiology practices using NOX-T3 for screening and then confirmed by PSG.  Patients were on average 65 years old, male, with a slightly decreased ejection fraction.  64% of the patients had a diagnosis of HF and 42% had a cardiac implantable device (PM, ICD or CRT).  The average AHI was 45 events/hour with approximately 30 central apneas per hour.  Patients had an Epworth of 10 points; however, most patients had some symptoms of sleep apnea</a:t>
            </a:r>
          </a:p>
        </p:txBody>
      </p:sp>
      <p:sp>
        <p:nvSpPr>
          <p:cNvPr id="4" name="Slide Number Placeholder 3"/>
          <p:cNvSpPr>
            <a:spLocks noGrp="1"/>
          </p:cNvSpPr>
          <p:nvPr>
            <p:ph type="sldNum" sz="quarter" idx="10"/>
          </p:nvPr>
        </p:nvSpPr>
        <p:spPr/>
        <p:txBody>
          <a:bodyPr/>
          <a:lstStyle/>
          <a:p>
            <a:pPr marL="0" marR="0" lvl="0" indent="0" algn="r" defTabSz="966388" rtl="0" eaLnBrk="1" fontAlgn="auto" latinLnBrk="0" hangingPunct="1">
              <a:lnSpc>
                <a:spcPct val="100000"/>
              </a:lnSpc>
              <a:spcBef>
                <a:spcPts val="0"/>
              </a:spcBef>
              <a:spcAft>
                <a:spcPts val="0"/>
              </a:spcAft>
              <a:buClrTx/>
              <a:buSzTx/>
              <a:buFontTx/>
              <a:buNone/>
              <a:tabLst/>
              <a:defRPr/>
            </a:pPr>
            <a:fld id="{CA272484-5178-4C13-B31E-84A4D6B03B8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38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65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749">
              <a:defRPr/>
            </a:pPr>
            <a:r>
              <a:rPr lang="en-US"/>
              <a:t>The study met its primary endpoint and all seven of its hierarchically tested secondary endpoints.  There was a 41% difference in the patients achieving a 50% reduction in AHI.  This remained regardless of the % reduction of AHI.</a:t>
            </a:r>
          </a:p>
          <a:p>
            <a:pPr defTabSz="984749">
              <a:defRPr/>
            </a:pPr>
            <a:endParaRPr lang="en-US"/>
          </a:p>
          <a:p>
            <a:pPr defTabSz="984749">
              <a:defRPr/>
            </a:pPr>
            <a:r>
              <a:rPr lang="en-US"/>
              <a:t>The CAI was reduced by over 90% which was the mechanism of action and led to a reduction in AHI of 25 events/hour and improvement in ODI4% of 23 events/hour.  Importantly, sleep quality was improved as demonstrated by a 44% improvement in the arousal index and an improvement % of time in REM sleep. This improvement in sleep quality led to an improvement in QoL as measured by the patient global assessment.  Daytime sleepiness improved by 3.7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22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CSA is often linked to heart failure, as demonstrated by several studies, CSA patients have multiple other co-morbidities such as AF, stroke and diabetes.  </a:t>
            </a:r>
          </a:p>
        </p:txBody>
      </p:sp>
      <p:sp>
        <p:nvSpPr>
          <p:cNvPr id="4" name="Slide Number Placeholder 3"/>
          <p:cNvSpPr>
            <a:spLocks noGrp="1"/>
          </p:cNvSpPr>
          <p:nvPr>
            <p:ph type="sldNum" sz="quarter" idx="5"/>
          </p:nvPr>
        </p:nvSpPr>
        <p:spPr/>
        <p:txBody>
          <a:bodyPr/>
          <a:lstStyle/>
          <a:p>
            <a:fld id="{42440E5D-9856-344D-80EC-0994C5F3D536}" type="slidenum">
              <a:rPr lang="en-US" smtClean="0"/>
              <a:t>7</a:t>
            </a:fld>
            <a:endParaRPr lang="en-US"/>
          </a:p>
        </p:txBody>
      </p:sp>
    </p:spTree>
    <p:extLst>
      <p:ext uri="{BB962C8B-B14F-4D97-AF65-F5344CB8AC3E}">
        <p14:creationId xmlns:p14="http://schemas.microsoft.com/office/powerpoint/2010/main" val="970568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six months of treatment, TPNS showed a clinically significant improvement in daytime sleepiness, quality of life as measured by patient global assessment and 95% of patients described a willingness to have the device implanted again.  </a:t>
            </a:r>
          </a:p>
          <a:p>
            <a:endParaRPr lang="en-US"/>
          </a:p>
          <a:p>
            <a:r>
              <a:rPr lang="en-US"/>
              <a:t>This study was not blinded as patients do feel the stimulation, but most of the metrics were considered above the placebo effect.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7341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FDA approval, a subset of patients were re-enrolled in a post-approval study and followed for 5 years.  The reduction in AHI was maintained through 5 years with the central events almost completely resolved.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0741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the reduction in AHI, the improvement in REM sleep was maintained through 5 years.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262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Post-hoc analysis by Baumert et al. looked at hypoxic burden and demonstrated a significant improvement in oxygenation utilizing several different metrics.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6115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TPNS delivered a strong safety profile with 91% freedom from serious adverse effects.  No adverse effect caused any long-term harm and there were no deaths related to the procedure, system or therapy.  </a:t>
            </a:r>
          </a:p>
          <a:p>
            <a:endParaRPr lang="en-US"/>
          </a:p>
          <a:p>
            <a:r>
              <a:rPr lang="en-US"/>
              <a:t>The primary risk of implantation is due to lead movement in the 7-15% range.  Education of the patient from the time they consider TPNS as an option is important to decrease this risk.  Patients should keep the arm on the side of the device (typically right) below their shoulder for at least six weeks.  It is recommended that they wear a sling for at least 48 hours if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294EB-7B09-4B68-A858-E314D2E796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4595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Seen here are the individual AEs seen in the clinical trial. As noted, none were greater than 1% through 12 months.  Note that lead repositioning rate seen in the prior slide could occur from several different AEs above and was 9% through 5 years in the clinical trial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71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only 64% of patients enrolled in the trial had HF, the subgroup was analyzed to determine the effect in this population.  This subgroup had a similar improvement in sleep metrics to the full group including AHI, CAI, and oxygenation.  In addition, daytime sleepiness improved, and one HF specific metric was measured Minnesota Living with Heart Failure.  It showed a 6.8 point improvement (between ACE inhibitors and beta-blockers).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622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Ejection fraction showed a modest improvement in the Pivotal Trial </a:t>
            </a:r>
          </a:p>
          <a:p>
            <a:r>
              <a:rPr lang="en-US" dirty="0"/>
              <a:t>Following this, </a:t>
            </a:r>
            <a:r>
              <a:rPr lang="en-US" dirty="0" err="1"/>
              <a:t>Azarbarzin</a:t>
            </a:r>
            <a:r>
              <a:rPr lang="en-US" dirty="0"/>
              <a:t> analyzed change in ejection fraction based on changes in heart rate after apneas.  They found that ejection fraction improvement was tied to a great change in heart rate following apneas.  By 12 months, all groups had an improvement in EF except the lowest quartile.  This may indicate that patients with more severe HF are less likely to see an improvement in EF.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537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post-hoc analysis, Abraham et al. looked at the HF data using a new statistical method, the win-ratio.  This analysis compares each patient to every other patient which improves the power of small trials.  This metric is being utilized for new implantable therapies in the cardiovascular space.  Using this method, the was an overall clinical benefit to the </a:t>
            </a:r>
            <a:r>
              <a:rPr lang="en-US" b="1"/>
              <a:t>rem</a:t>
            </a:r>
            <a:r>
              <a:rPr lang="en-US"/>
              <a:t>edē System utilized a hierarchical endpoint of death, HF hospitalization and QoL (using patient global assessment).  This was driven by the QoL, but all 3 endpoints favored TPNS.  As a post-hoc analysis this should be considered hypothesis generating for future clinical trials, but adds some confidence in the risk/benefit analysis of TPNS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0479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number of sensitivity analyses were completed using ODI and ESS.  All analyses continued to demonstrated the benefit of TPNS over no treatment.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238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CSA has different risk factors from OSA.  Notably absent is high BMI.  CSA is less common in females even after menopause.  It is still unclear why the difference is so significant especially in CSA associated with heart failure.</a:t>
            </a:r>
          </a:p>
        </p:txBody>
      </p:sp>
      <p:sp>
        <p:nvSpPr>
          <p:cNvPr id="4" name="Slide Number Placeholder 3"/>
          <p:cNvSpPr>
            <a:spLocks noGrp="1"/>
          </p:cNvSpPr>
          <p:nvPr>
            <p:ph type="sldNum" sz="quarter" idx="5"/>
          </p:nvPr>
        </p:nvSpPr>
        <p:spPr/>
        <p:txBody>
          <a:bodyPr/>
          <a:lstStyle/>
          <a:p>
            <a:fld id="{42440E5D-9856-344D-80EC-0994C5F3D536}" type="slidenum">
              <a:rPr lang="en-US" smtClean="0"/>
              <a:t>9</a:t>
            </a:fld>
            <a:endParaRPr lang="en-US"/>
          </a:p>
        </p:txBody>
      </p:sp>
    </p:spTree>
    <p:extLst>
      <p:ext uri="{BB962C8B-B14F-4D97-AF65-F5344CB8AC3E}">
        <p14:creationId xmlns:p14="http://schemas.microsoft.com/office/powerpoint/2010/main" val="681504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post-hoc analysis, Dr. Javaheri looked at the patients with no known cause of CSA and described as idiopathic by centers.  This slide demonstrates similar improvements in all sleep metrics to the full cohort through 18 months.  Improvements were also noted in ESS and QoL in this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5452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additional post-hoc analysis looked at TPNS in women.  Although there were few females in this study (11), the results were similar to males and women had a higher percentage improvement in QoL (82% vs 57%).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4241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additional independent studies have added to the clinical data.  This study from Bad </a:t>
            </a:r>
            <a:r>
              <a:rPr lang="en-US" dirty="0" err="1"/>
              <a:t>Oeynhausen</a:t>
            </a:r>
            <a:r>
              <a:rPr lang="en-US" dirty="0"/>
              <a:t> with Prof. Oldenburg demonstrated an improvement in 6 min hall walk test in 24 patients in an independent study.  This study was utilized in the 2025 CSA guidelines for the improvement in CVD by TPNS.</a:t>
            </a:r>
          </a:p>
          <a:p>
            <a:endParaRPr lang="en-US" dirty="0"/>
          </a:p>
          <a:p>
            <a:r>
              <a:rPr lang="en-US" dirty="0"/>
              <a:t>Of note, time below 90% also improved along with sleep apnea metrics.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4685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from The Ohio State University, a retrospective analysis was done in 22 patients post approval of TPNS.  Of note, only 36% of patients had HF. Improvements in CAI from 16 to 2, AHI and ESS were similar to the Pivotal trial and safety was strong with only 1 lead reposition due to lead movement.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40E5D-9856-344D-80EC-0994C5F3D5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5019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79E9-2779-5336-0E39-3FC6449AF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EB120-8FDE-B1D4-DDC7-EB18C7D60D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CC215B-19DE-742E-354C-D313FF1EE7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4601CC-A7CD-6358-8FA5-EEA299FD7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2211871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6F5E2-6EBF-11CA-F43D-9EF1BEB47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27A42-5C61-39D3-3B8E-E71FC3F2EF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56D829-F6B2-A81F-F89C-617257B75A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FC79A7-3816-0F88-FE7B-226EE35687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1244111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227D-D659-D54F-9EE4-AB7F3891D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10531673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7421" rtl="0" eaLnBrk="1" fontAlgn="base" latinLnBrk="0" hangingPunct="1">
              <a:lnSpc>
                <a:spcPct val="100000"/>
              </a:lnSpc>
              <a:spcBef>
                <a:spcPct val="0"/>
              </a:spcBef>
              <a:spcAft>
                <a:spcPct val="0"/>
              </a:spcAft>
              <a:buClrTx/>
              <a:buSzTx/>
              <a:buFontTx/>
              <a:buNone/>
              <a:tabLst/>
              <a:defRPr/>
            </a:pPr>
            <a:fld id="{2303227D-D659-D54F-9EE4-AB7F3891D4A5}" type="slidenum">
              <a:rPr kumimoji="0" 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ＭＳ Ｐゴシック" pitchFamily="-106" charset="-128"/>
                <a:cs typeface="+mn-cs"/>
              </a:rPr>
              <a:pPr marL="0" marR="0" lvl="0" indent="0" algn="r" defTabSz="967421"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Tree>
    <p:extLst>
      <p:ext uri="{BB962C8B-B14F-4D97-AF65-F5344CB8AC3E}">
        <p14:creationId xmlns:p14="http://schemas.microsoft.com/office/powerpoint/2010/main" val="1538901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40E5D-9856-344D-80EC-0994C5F3D536}" type="slidenum">
              <a:rPr lang="en-US" smtClean="0"/>
              <a:t>84</a:t>
            </a:fld>
            <a:endParaRPr lang="en-US"/>
          </a:p>
        </p:txBody>
      </p:sp>
    </p:spTree>
    <p:extLst>
      <p:ext uri="{BB962C8B-B14F-4D97-AF65-F5344CB8AC3E}">
        <p14:creationId xmlns:p14="http://schemas.microsoft.com/office/powerpoint/2010/main" val="258046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difficulty in comparing CSA studies is the lack of a uniform definition.  The international classification of sleep disorders defines predominant CSA as more central events than obstructive which can be define using only apneas or apnea and hypopnea events.</a:t>
            </a:r>
          </a:p>
          <a:p>
            <a:endParaRPr lang="en-US" dirty="0"/>
          </a:p>
          <a:p>
            <a:r>
              <a:rPr lang="en-US" dirty="0"/>
              <a:t>In some studies, a central apnea hypopnea index above 15 was sufficient for a moderate CSA diagnosis.  </a:t>
            </a:r>
          </a:p>
        </p:txBody>
      </p:sp>
      <p:sp>
        <p:nvSpPr>
          <p:cNvPr id="4" name="Slide Number Placeholder 3"/>
          <p:cNvSpPr>
            <a:spLocks noGrp="1"/>
          </p:cNvSpPr>
          <p:nvPr>
            <p:ph type="sldNum" sz="quarter" idx="5"/>
          </p:nvPr>
        </p:nvSpPr>
        <p:spPr/>
        <p:txBody>
          <a:bodyPr/>
          <a:lstStyle/>
          <a:p>
            <a:fld id="{42440E5D-9856-344D-80EC-0994C5F3D536}" type="slidenum">
              <a:rPr lang="en-US" smtClean="0"/>
              <a:t>10</a:t>
            </a:fld>
            <a:endParaRPr lang="en-US"/>
          </a:p>
        </p:txBody>
      </p:sp>
    </p:spTree>
    <p:extLst>
      <p:ext uri="{BB962C8B-B14F-4D97-AF65-F5344CB8AC3E}">
        <p14:creationId xmlns:p14="http://schemas.microsoft.com/office/powerpoint/2010/main" val="332264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Hypopnea classification is of growing importance.  Shown in this study from France, only 4.5% of patients were predominantly central when using apneas only, but almost 20% of patients were predominantly central if hypopneas were distinguished between central and obstructive.  In addition, another 19% of patients had significant amounts of CSA.</a:t>
            </a:r>
          </a:p>
          <a:p>
            <a:endParaRPr lang="en-US" dirty="0"/>
          </a:p>
        </p:txBody>
      </p:sp>
      <p:sp>
        <p:nvSpPr>
          <p:cNvPr id="4" name="Slide Number Placeholder 3"/>
          <p:cNvSpPr>
            <a:spLocks noGrp="1"/>
          </p:cNvSpPr>
          <p:nvPr>
            <p:ph type="sldNum" sz="quarter" idx="5"/>
          </p:nvPr>
        </p:nvSpPr>
        <p:spPr/>
        <p:txBody>
          <a:bodyPr/>
          <a:lstStyle/>
          <a:p>
            <a:fld id="{42440E5D-9856-344D-80EC-0994C5F3D536}" type="slidenum">
              <a:rPr lang="en-US" smtClean="0"/>
              <a:t>11</a:t>
            </a:fld>
            <a:endParaRPr lang="en-US"/>
          </a:p>
        </p:txBody>
      </p:sp>
    </p:spTree>
    <p:extLst>
      <p:ext uri="{BB962C8B-B14F-4D97-AF65-F5344CB8AC3E}">
        <p14:creationId xmlns:p14="http://schemas.microsoft.com/office/powerpoint/2010/main" val="248058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in-laboratory PSG remains the gold standard for the diagnosis of CSA.  It is important to note that in patients at risk for CSA, hypopneas should not be automatically called obstructive as this can lead to an incorrect diagnosis.</a:t>
            </a:r>
          </a:p>
          <a:p>
            <a:endParaRPr lang="en-US" dirty="0"/>
          </a:p>
          <a:p>
            <a:r>
              <a:rPr lang="en-US" dirty="0"/>
              <a:t>Many patients today are testing utilizing home testing equipment, even those at risk for CSA.  These automated reports often call all sleep apnea or all hypopneas obstructive.  If any central apnea events are noted, these studies deserve a second look to confirm there is not significant CSA during the test.  This could lead to a diagnosis of “treatment-emergent CSA” when there was a failure to recognize this on the baseline test.</a:t>
            </a:r>
          </a:p>
          <a:p>
            <a:endParaRPr lang="en-US" dirty="0"/>
          </a:p>
          <a:p>
            <a:r>
              <a:rPr lang="en-US" dirty="0"/>
              <a:t>PAT based HSAT such as </a:t>
            </a:r>
            <a:r>
              <a:rPr lang="en-US" dirty="0" err="1"/>
              <a:t>WatchPAT</a:t>
            </a:r>
            <a:r>
              <a:rPr lang="en-US" dirty="0"/>
              <a:t> are identifying CSR breathing pattern which can occur in patients with OSA and may miss some patients with periodic breathing (short cycle CSA).  If there is evidence of CSA, this should be confirmed by PSG before moving towards implantable therapies.</a:t>
            </a:r>
          </a:p>
        </p:txBody>
      </p:sp>
      <p:sp>
        <p:nvSpPr>
          <p:cNvPr id="4" name="Slide Number Placeholder 3"/>
          <p:cNvSpPr>
            <a:spLocks noGrp="1"/>
          </p:cNvSpPr>
          <p:nvPr>
            <p:ph type="sldNum" sz="quarter" idx="5"/>
          </p:nvPr>
        </p:nvSpPr>
        <p:spPr/>
        <p:txBody>
          <a:bodyPr/>
          <a:lstStyle/>
          <a:p>
            <a:fld id="{42440E5D-9856-344D-80EC-0994C5F3D536}" type="slidenum">
              <a:rPr lang="en-US" smtClean="0"/>
              <a:t>12</a:t>
            </a:fld>
            <a:endParaRPr lang="en-US"/>
          </a:p>
        </p:txBody>
      </p:sp>
    </p:spTree>
    <p:extLst>
      <p:ext uri="{BB962C8B-B14F-4D97-AF65-F5344CB8AC3E}">
        <p14:creationId xmlns:p14="http://schemas.microsoft.com/office/powerpoint/2010/main" val="209727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8D16BB7-F9DF-97C7-C693-C3EAD1097C9A}"/>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dirty="0"/>
              <a:t>Corporate Template</a:t>
            </a:r>
          </a:p>
        </p:txBody>
      </p:sp>
      <p:cxnSp>
        <p:nvCxnSpPr>
          <p:cNvPr id="2" name="Straight Connector 1">
            <a:extLst>
              <a:ext uri="{FF2B5EF4-FFF2-40B4-BE49-F238E27FC236}">
                <a16:creationId xmlns:a16="http://schemas.microsoft.com/office/drawing/2014/main" id="{E62D8D6E-E9D9-012E-F2E7-E79941C226FE}"/>
              </a:ext>
            </a:extLst>
          </p:cNvPr>
          <p:cNvCxnSpPr>
            <a:cxnSpLocks/>
          </p:cNvCxnSpPr>
          <p:nvPr userDrawn="1"/>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3" name="Text Placeholder 11">
            <a:extLst>
              <a:ext uri="{FF2B5EF4-FFF2-40B4-BE49-F238E27FC236}">
                <a16:creationId xmlns:a16="http://schemas.microsoft.com/office/drawing/2014/main" id="{609E6E5D-9E29-A0E3-7BCB-7B134E52FB49}"/>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1376805814"/>
      </p:ext>
    </p:extLst>
  </p:cSld>
  <p:clrMapOvr>
    <a:masterClrMapping/>
  </p:clrMapOvr>
  <p:extLst>
    <p:ext uri="{DCECCB84-F9BA-43D5-87BE-67443E8EF086}">
      <p15:sldGuideLst xmlns:p15="http://schemas.microsoft.com/office/powerpoint/2012/main">
        <p15:guide id="1" orient="horz" pos="1584" userDrawn="1">
          <p15:clr>
            <a:srgbClr val="FBAE40"/>
          </p15:clr>
        </p15:guide>
        <p15:guide id="2" pos="25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B447-BB86-5702-6050-F95D237A44C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9975079-B56E-65C4-7201-D707CF974D43}"/>
              </a:ext>
            </a:extLst>
          </p:cNvPr>
          <p:cNvSpPr>
            <a:spLocks noGrp="1"/>
          </p:cNvSpPr>
          <p:nvPr>
            <p:ph idx="1"/>
          </p:nvPr>
        </p:nvSpPr>
        <p:spPr>
          <a:xfrm>
            <a:off x="5183188" y="987425"/>
            <a:ext cx="6172200" cy="4873625"/>
          </a:xfrm>
        </p:spPr>
        <p:txBody>
          <a:bodyPr/>
          <a:lstStyle>
            <a:lvl1pPr>
              <a:lnSpc>
                <a:spcPct val="150000"/>
              </a:lnSpc>
              <a:defRPr sz="3200" b="0" i="0">
                <a:latin typeface="Avenir Next LT Pro" panose="020B0504020202020204" pitchFamily="34" charset="77"/>
              </a:defRPr>
            </a:lvl1pPr>
            <a:lvl2pPr>
              <a:lnSpc>
                <a:spcPct val="150000"/>
              </a:lnSpc>
              <a:defRPr sz="2800" b="0" i="0">
                <a:latin typeface="Avenir Next LT Pro" panose="020B0504020202020204" pitchFamily="34" charset="77"/>
              </a:defRPr>
            </a:lvl2pPr>
            <a:lvl3pPr>
              <a:lnSpc>
                <a:spcPct val="150000"/>
              </a:lnSpc>
              <a:defRPr sz="2400" b="0" i="0">
                <a:latin typeface="Avenir Next LT Pro" panose="020B0504020202020204" pitchFamily="34" charset="77"/>
              </a:defRPr>
            </a:lvl3pPr>
            <a:lvl4pPr>
              <a:lnSpc>
                <a:spcPct val="150000"/>
              </a:lnSpc>
              <a:defRPr sz="2000" b="0" i="0">
                <a:latin typeface="Avenir Next LT Pro" panose="020B0504020202020204" pitchFamily="34" charset="77"/>
              </a:defRPr>
            </a:lvl4pPr>
            <a:lvl5pPr>
              <a:lnSpc>
                <a:spcPct val="150000"/>
              </a:lnSpc>
              <a:defRPr sz="2000" b="0" i="0">
                <a:latin typeface="Avenir Next LT Pro" panose="020B0504020202020204" pitchFamily="34"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E8396AA-9274-4A64-187A-C333EE2E7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74023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BD4-0FAA-C70B-89F0-91DC3C09BDCF}"/>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C46D1B9-FD9A-FCD8-7E19-0D2D12AE5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081B568-2FF4-76AE-C9EF-CD5611F9A449}"/>
              </a:ext>
            </a:extLst>
          </p:cNvPr>
          <p:cNvSpPr>
            <a:spLocks noGrp="1"/>
          </p:cNvSpPr>
          <p:nvPr>
            <p:ph type="body" sz="half" idx="2"/>
          </p:nvPr>
        </p:nvSpPr>
        <p:spPr>
          <a:xfrm>
            <a:off x="839788" y="2057400"/>
            <a:ext cx="3932237" cy="3811588"/>
          </a:xfrm>
        </p:spPr>
        <p:txBody>
          <a:bodyPr/>
          <a:lstStyle>
            <a:lvl1pPr marL="0" indent="0">
              <a:buNone/>
              <a:defRPr sz="1600" b="0" i="0">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06827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CE5E-CD80-4D7D-513F-C7A88E416B1F}"/>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6FBFEEC-E0E4-4106-8753-9838C05B581B}"/>
              </a:ext>
            </a:extLst>
          </p:cNvPr>
          <p:cNvSpPr>
            <a:spLocks noGrp="1"/>
          </p:cNvSpPr>
          <p:nvPr>
            <p:ph type="body" orient="vert" idx="1"/>
          </p:nvPr>
        </p:nvSpPr>
        <p:spPr/>
        <p:txBody>
          <a:bodyPr vert="eaVert"/>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310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FFC8-045A-C72D-8E60-D1347F187E1C}"/>
              </a:ext>
            </a:extLst>
          </p:cNvPr>
          <p:cNvSpPr>
            <a:spLocks noGrp="1"/>
          </p:cNvSpPr>
          <p:nvPr>
            <p:ph type="title" hasCustomPrompt="1"/>
          </p:nvPr>
        </p:nvSpPr>
        <p:spPr>
          <a:xfrm>
            <a:off x="4554993" y="2981614"/>
            <a:ext cx="3082011" cy="662782"/>
          </a:xfrm>
        </p:spPr>
        <p:txBody>
          <a:bodyPr/>
          <a:lstStyle>
            <a:lvl1pPr algn="ctr">
              <a:defRPr>
                <a:solidFill>
                  <a:schemeClr val="bg1"/>
                </a:solidFill>
              </a:defRPr>
            </a:lvl1pPr>
          </a:lstStyle>
          <a:p>
            <a:r>
              <a:rPr lang="en-US" dirty="0"/>
              <a:t>Thank you</a:t>
            </a:r>
          </a:p>
        </p:txBody>
      </p:sp>
      <p:sp>
        <p:nvSpPr>
          <p:cNvPr id="4" name="Text Placeholder 3">
            <a:extLst>
              <a:ext uri="{FF2B5EF4-FFF2-40B4-BE49-F238E27FC236}">
                <a16:creationId xmlns:a16="http://schemas.microsoft.com/office/drawing/2014/main" id="{75E8FD28-F5C4-0EC5-10CF-E8C310FBF3FA}"/>
              </a:ext>
            </a:extLst>
          </p:cNvPr>
          <p:cNvSpPr>
            <a:spLocks noGrp="1"/>
          </p:cNvSpPr>
          <p:nvPr>
            <p:ph type="body" sz="quarter" idx="10" hasCustomPrompt="1"/>
          </p:nvPr>
        </p:nvSpPr>
        <p:spPr>
          <a:xfrm>
            <a:off x="4615961" y="3780693"/>
            <a:ext cx="2960077" cy="220021"/>
          </a:xfrm>
        </p:spPr>
        <p:txBody>
          <a:bodyPr>
            <a:normAutofit/>
          </a:bodyPr>
          <a:lstStyle>
            <a:lvl1pPr marL="0" indent="0" algn="ctr">
              <a:buNone/>
              <a:defRPr sz="1600" b="1" i="0" spc="150" baseline="0">
                <a:solidFill>
                  <a:schemeClr val="accent1"/>
                </a:solidFill>
                <a:latin typeface="Avenir Next LT Pro" panose="020B0504020202020204" pitchFamily="34" charset="77"/>
              </a:defRPr>
            </a:lvl1pPr>
            <a:lvl2pPr marL="457200" indent="0" algn="ctr">
              <a:buNone/>
              <a:defRPr sz="1600" b="1" i="0" spc="150" baseline="0">
                <a:solidFill>
                  <a:schemeClr val="accent1"/>
                </a:solidFill>
                <a:latin typeface="Avenir Black" panose="02000503020000020003" pitchFamily="2" charset="0"/>
              </a:defRPr>
            </a:lvl2pPr>
          </a:lstStyle>
          <a:p>
            <a:pPr lvl="0"/>
            <a:r>
              <a:rPr lang="en-US" dirty="0"/>
              <a:t>QUESTIONS?</a:t>
            </a:r>
          </a:p>
        </p:txBody>
      </p:sp>
    </p:spTree>
    <p:extLst>
      <p:ext uri="{BB962C8B-B14F-4D97-AF65-F5344CB8AC3E}">
        <p14:creationId xmlns:p14="http://schemas.microsoft.com/office/powerpoint/2010/main" val="4526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AC2EE-D541-3C4F-AA60-C353C287F423}"/>
              </a:ext>
            </a:extLst>
          </p:cNvPr>
          <p:cNvSpPr>
            <a:spLocks noGrp="1"/>
          </p:cNvSpPr>
          <p:nvPr>
            <p:ph type="title"/>
          </p:nvPr>
        </p:nvSpPr>
        <p:spPr>
          <a:xfrm>
            <a:off x="609600" y="228600"/>
            <a:ext cx="10972800" cy="655636"/>
          </a:xfrm>
        </p:spPr>
        <p:txBody>
          <a:bodyPr/>
          <a:lstStyle>
            <a:lvl1pPr>
              <a:defRPr>
                <a:solidFill>
                  <a:srgbClr val="0074C8"/>
                </a:solidFill>
              </a:defRPr>
            </a:lvl1pPr>
          </a:lstStyle>
          <a:p>
            <a:r>
              <a:rPr lang="en-US"/>
              <a:t>Click to edit Master title style</a:t>
            </a:r>
          </a:p>
        </p:txBody>
      </p:sp>
      <p:sp>
        <p:nvSpPr>
          <p:cNvPr id="6" name="Text Placeholder 2">
            <a:extLst>
              <a:ext uri="{FF2B5EF4-FFF2-40B4-BE49-F238E27FC236}">
                <a16:creationId xmlns:a16="http://schemas.microsoft.com/office/drawing/2014/main" id="{8498EFC7-4C56-F848-BD23-F6F14FCD5EDA}"/>
              </a:ext>
            </a:extLst>
          </p:cNvPr>
          <p:cNvSpPr>
            <a:spLocks noGrp="1"/>
          </p:cNvSpPr>
          <p:nvPr>
            <p:ph type="body" sz="half" idx="1"/>
          </p:nvPr>
        </p:nvSpPr>
        <p:spPr>
          <a:xfrm>
            <a:off x="609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01557D8-205F-3447-B8E3-812FE4837F9A}"/>
              </a:ext>
            </a:extLst>
          </p:cNvPr>
          <p:cNvSpPr>
            <a:spLocks noGrp="1"/>
          </p:cNvSpPr>
          <p:nvPr>
            <p:ph sz="half" idx="2"/>
          </p:nvPr>
        </p:nvSpPr>
        <p:spPr>
          <a:xfrm>
            <a:off x="6197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194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96F9-7387-4D54-E450-31A9867AB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29BA52-D944-F655-3919-58BF7532B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A1911-A4E5-8C67-D574-53D2C82007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6C377CB-E5AD-8E69-5ECF-3C58EC7451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2DA4EA-9B83-EAE2-985E-93C7E0B2BD79}"/>
              </a:ext>
            </a:extLst>
          </p:cNvPr>
          <p:cNvSpPr>
            <a:spLocks noGrp="1"/>
          </p:cNvSpPr>
          <p:nvPr>
            <p:ph type="sldNum" sz="quarter" idx="12"/>
          </p:nvPr>
        </p:nvSpPr>
        <p:spPr/>
        <p:txBody>
          <a:bodyPr/>
          <a:lstStyle/>
          <a:p>
            <a:fld id="{D02B34DC-C749-4505-9EF6-4CFD7ED14A49}" type="slidenum">
              <a:rPr lang="en-US" smtClean="0"/>
              <a:t>‹#›</a:t>
            </a:fld>
            <a:endParaRPr lang="en-US"/>
          </a:p>
        </p:txBody>
      </p:sp>
    </p:spTree>
    <p:extLst>
      <p:ext uri="{BB962C8B-B14F-4D97-AF65-F5344CB8AC3E}">
        <p14:creationId xmlns:p14="http://schemas.microsoft.com/office/powerpoint/2010/main" val="166523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75395B9-1FA2-5547-AE73-284A39CC21CB}"/>
              </a:ext>
            </a:extLst>
          </p:cNvPr>
          <p:cNvSpPr>
            <a:spLocks noGrp="1"/>
          </p:cNvSpPr>
          <p:nvPr>
            <p:ph idx="1"/>
          </p:nvPr>
        </p:nvSpPr>
        <p:spPr>
          <a:xfrm>
            <a:off x="609600" y="1135195"/>
            <a:ext cx="10342179" cy="1913357"/>
          </a:xfrm>
        </p:spPr>
        <p:txBody>
          <a:bodyPr/>
          <a:lstStyle/>
          <a:p>
            <a:pPr marL="0" indent="0">
              <a:buNone/>
            </a:pPr>
            <a:r>
              <a:rPr lang="en-US" sz="2800"/>
              <a:t>Duis </a:t>
            </a:r>
            <a:r>
              <a:rPr lang="en-US" sz="2800" err="1"/>
              <a:t>ut</a:t>
            </a:r>
            <a:r>
              <a:rPr lang="en-US" sz="2800"/>
              <a:t> ligula </a:t>
            </a:r>
            <a:r>
              <a:rPr lang="en-US" sz="2800" err="1"/>
              <a:t>tincidunt</a:t>
            </a:r>
            <a:r>
              <a:rPr lang="en-US" sz="2800"/>
              <a:t>, </a:t>
            </a:r>
            <a:r>
              <a:rPr lang="en-US" sz="2800" err="1"/>
              <a:t>tincidunt</a:t>
            </a:r>
            <a:r>
              <a:rPr lang="en-US" sz="2800"/>
              <a:t> </a:t>
            </a:r>
            <a:r>
              <a:rPr lang="en-US" sz="2800" err="1"/>
              <a:t>leo</a:t>
            </a:r>
            <a:r>
              <a:rPr lang="en-US" sz="2800"/>
              <a:t> a, tempus </a:t>
            </a:r>
            <a:r>
              <a:rPr lang="en-US" sz="2800" err="1"/>
              <a:t>urna</a:t>
            </a:r>
            <a:r>
              <a:rPr lang="en-US" sz="2800"/>
              <a:t>. </a:t>
            </a:r>
            <a:r>
              <a:rPr lang="en-US" sz="2800" err="1"/>
              <a:t>Orci</a:t>
            </a:r>
            <a:r>
              <a:rPr lang="en-US" sz="2800"/>
              <a:t> </a:t>
            </a:r>
            <a:r>
              <a:rPr lang="en-US" sz="2800" err="1"/>
              <a:t>varius</a:t>
            </a:r>
            <a:r>
              <a:rPr lang="en-US" sz="2800"/>
              <a:t> </a:t>
            </a:r>
            <a:r>
              <a:rPr lang="en-US" sz="2800" err="1"/>
              <a:t>natoque</a:t>
            </a:r>
            <a:r>
              <a:rPr lang="en-US" sz="2800"/>
              <a:t> </a:t>
            </a:r>
            <a:r>
              <a:rPr lang="en-US" sz="2800" err="1"/>
              <a:t>penatibus</a:t>
            </a:r>
            <a:r>
              <a:rPr lang="en-US" sz="2800"/>
              <a:t> et </a:t>
            </a:r>
            <a:r>
              <a:rPr lang="en-US" sz="2800" err="1"/>
              <a:t>magnis</a:t>
            </a:r>
            <a:r>
              <a:rPr lang="en-US" sz="2800"/>
              <a:t> dis parturient </a:t>
            </a:r>
            <a:r>
              <a:rPr lang="en-US" sz="2800" err="1"/>
              <a:t>montes</a:t>
            </a:r>
            <a:r>
              <a:rPr lang="en-US" sz="2800"/>
              <a:t>, </a:t>
            </a:r>
            <a:r>
              <a:rPr lang="en-US" sz="2800" err="1"/>
              <a:t>nascetur</a:t>
            </a:r>
            <a:r>
              <a:rPr lang="en-US" sz="2800"/>
              <a:t> </a:t>
            </a:r>
            <a:r>
              <a:rPr lang="en-US" sz="2800" err="1"/>
              <a:t>ridiculus</a:t>
            </a:r>
            <a:r>
              <a:rPr lang="en-US" sz="2800"/>
              <a:t> mus. Sed ac </a:t>
            </a:r>
            <a:r>
              <a:rPr lang="en-US" sz="2800" err="1"/>
              <a:t>dignissim</a:t>
            </a:r>
            <a:r>
              <a:rPr lang="en-US" sz="2800"/>
              <a:t> ipsum. Morbi </a:t>
            </a:r>
            <a:r>
              <a:rPr lang="en-US" sz="2800" err="1"/>
              <a:t>euismod</a:t>
            </a:r>
            <a:r>
              <a:rPr lang="en-US" sz="2800"/>
              <a:t> </a:t>
            </a:r>
            <a:r>
              <a:rPr lang="en-US" sz="2800" err="1"/>
              <a:t>lectus</a:t>
            </a:r>
            <a:r>
              <a:rPr lang="en-US" sz="2800"/>
              <a:t> </a:t>
            </a:r>
            <a:r>
              <a:rPr lang="en-US" sz="2800" err="1"/>
              <a:t>justo</a:t>
            </a:r>
            <a:r>
              <a:rPr lang="en-US" sz="2800"/>
              <a:t>, a </a:t>
            </a:r>
            <a:r>
              <a:rPr lang="en-US" sz="2800" err="1"/>
              <a:t>euismod</a:t>
            </a:r>
            <a:r>
              <a:rPr lang="en-US" sz="2800"/>
              <a:t> </a:t>
            </a:r>
            <a:r>
              <a:rPr lang="en-US" sz="2800" err="1"/>
              <a:t>lectus</a:t>
            </a:r>
            <a:r>
              <a:rPr lang="en-US" sz="2800"/>
              <a:t> </a:t>
            </a:r>
            <a:r>
              <a:rPr lang="en-US" sz="2800" err="1"/>
              <a:t>commodo</a:t>
            </a:r>
            <a:r>
              <a:rPr lang="en-US" sz="2800"/>
              <a:t> vel. </a:t>
            </a:r>
          </a:p>
        </p:txBody>
      </p:sp>
      <p:sp>
        <p:nvSpPr>
          <p:cNvPr id="6" name="Title 1">
            <a:extLst>
              <a:ext uri="{FF2B5EF4-FFF2-40B4-BE49-F238E27FC236}">
                <a16:creationId xmlns:a16="http://schemas.microsoft.com/office/drawing/2014/main" id="{B20FF764-4511-AD46-8BD1-FCEA7D180443}"/>
              </a:ext>
            </a:extLst>
          </p:cNvPr>
          <p:cNvSpPr>
            <a:spLocks noGrp="1"/>
          </p:cNvSpPr>
          <p:nvPr>
            <p:ph type="title"/>
          </p:nvPr>
        </p:nvSpPr>
        <p:spPr>
          <a:xfrm>
            <a:off x="609600" y="274638"/>
            <a:ext cx="10972800" cy="723652"/>
          </a:xfrm>
        </p:spPr>
        <p:txBody>
          <a:bodyPr anchor="ctr" anchorCtr="0"/>
          <a:lstStyle>
            <a:lvl1pPr>
              <a:defRPr>
                <a:solidFill>
                  <a:srgbClr val="0074C8"/>
                </a:solidFill>
              </a:defRPr>
            </a:lvl1pPr>
          </a:lstStyle>
          <a:p>
            <a:r>
              <a:rPr lang="en-US"/>
              <a:t>Click to edit Master title style</a:t>
            </a:r>
          </a:p>
        </p:txBody>
      </p:sp>
    </p:spTree>
    <p:extLst>
      <p:ext uri="{BB962C8B-B14F-4D97-AF65-F5344CB8AC3E}">
        <p14:creationId xmlns:p14="http://schemas.microsoft.com/office/powerpoint/2010/main" val="1883933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8D16BB7-F9DF-97C7-C693-C3EAD1097C9A}"/>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a:t>Corporate Template</a:t>
            </a:r>
          </a:p>
        </p:txBody>
      </p:sp>
      <p:cxnSp>
        <p:nvCxnSpPr>
          <p:cNvPr id="22" name="Straight Connector 21">
            <a:extLst>
              <a:ext uri="{FF2B5EF4-FFF2-40B4-BE49-F238E27FC236}">
                <a16:creationId xmlns:a16="http://schemas.microsoft.com/office/drawing/2014/main" id="{46AF35D9-4F4E-4DD8-AFC7-77C9C57E06DB}"/>
              </a:ext>
            </a:extLst>
          </p:cNvPr>
          <p:cNvCxnSpPr>
            <a:cxnSpLocks/>
          </p:cNvCxnSpPr>
          <p:nvPr userDrawn="1"/>
        </p:nvCxnSpPr>
        <p:spPr>
          <a:xfrm>
            <a:off x="3879850" y="3746500"/>
            <a:ext cx="0" cy="504644"/>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23" name="Text Placeholder 11">
            <a:extLst>
              <a:ext uri="{FF2B5EF4-FFF2-40B4-BE49-F238E27FC236}">
                <a16:creationId xmlns:a16="http://schemas.microsoft.com/office/drawing/2014/main" id="{E0D79D33-1C9A-F9B9-1798-F334DCA1DF33}"/>
              </a:ext>
            </a:extLst>
          </p:cNvPr>
          <p:cNvSpPr>
            <a:spLocks noGrp="1"/>
          </p:cNvSpPr>
          <p:nvPr>
            <p:ph type="body" sz="quarter" idx="10" hasCustomPrompt="1"/>
          </p:nvPr>
        </p:nvSpPr>
        <p:spPr>
          <a:xfrm>
            <a:off x="3990109" y="3856127"/>
            <a:ext cx="5694218" cy="310789"/>
          </a:xfrm>
          <a:prstGeom prst="rect">
            <a:avLst/>
          </a:prstGeom>
        </p:spPr>
        <p:txBody>
          <a:bodyPr>
            <a:normAutofit/>
          </a:bodyPr>
          <a:lstStyle>
            <a:lvl1pPr algn="l">
              <a:spcBef>
                <a:spcPts val="400"/>
              </a:spcBef>
              <a:buNone/>
              <a:defRPr sz="1800" b="1" i="0">
                <a:solidFill>
                  <a:srgbClr val="0081C5"/>
                </a:solidFill>
                <a:latin typeface="Avenir Next LT Pro" panose="020B0504020202020204" pitchFamily="34" charset="77"/>
              </a:defRPr>
            </a:lvl1pPr>
          </a:lstStyle>
          <a:p>
            <a:pPr lvl="0"/>
            <a:r>
              <a:rPr lang="en-US"/>
              <a:t>Sub headline</a:t>
            </a:r>
          </a:p>
        </p:txBody>
      </p:sp>
    </p:spTree>
    <p:extLst>
      <p:ext uri="{BB962C8B-B14F-4D97-AF65-F5344CB8AC3E}">
        <p14:creationId xmlns:p14="http://schemas.microsoft.com/office/powerpoint/2010/main" val="3135050806"/>
      </p:ext>
    </p:extLst>
  </p:cSld>
  <p:clrMapOvr>
    <a:masterClrMapping/>
  </p:clrMapOvr>
  <p:extLst>
    <p:ext uri="{DCECCB84-F9BA-43D5-87BE-67443E8EF086}">
      <p15:sldGuideLst xmlns:p15="http://schemas.microsoft.com/office/powerpoint/2012/main">
        <p15:guide id="1" orient="horz" pos="1584">
          <p15:clr>
            <a:srgbClr val="FBAE40"/>
          </p15:clr>
        </p15:guide>
        <p15:guide id="2" pos="25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bg1"/>
                </a:solidFill>
              </a:defRPr>
            </a:lvl1pPr>
          </a:lstStyle>
          <a:p>
            <a:r>
              <a:rPr lang="en-US"/>
              <a:t>Divider Page Blue</a:t>
            </a:r>
          </a:p>
        </p:txBody>
      </p:sp>
      <p:cxnSp>
        <p:nvCxnSpPr>
          <p:cNvPr id="4" name="Straight Connector 3">
            <a:extLst>
              <a:ext uri="{FF2B5EF4-FFF2-40B4-BE49-F238E27FC236}">
                <a16:creationId xmlns:a16="http://schemas.microsoft.com/office/drawing/2014/main" id="{796F2704-8400-ED3B-373E-B883D25EC949}"/>
              </a:ext>
            </a:extLst>
          </p:cNvPr>
          <p:cNvCxnSpPr>
            <a:cxnSpLocks/>
          </p:cNvCxnSpPr>
          <p:nvPr userDrawn="1"/>
        </p:nvCxnSpPr>
        <p:spPr>
          <a:xfrm>
            <a:off x="3879850" y="3746500"/>
            <a:ext cx="0" cy="504644"/>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5" name="Text Placeholder 11">
            <a:extLst>
              <a:ext uri="{FF2B5EF4-FFF2-40B4-BE49-F238E27FC236}">
                <a16:creationId xmlns:a16="http://schemas.microsoft.com/office/drawing/2014/main" id="{A19D6F2C-52DC-CB0E-F4B7-CD21E53AA628}"/>
              </a:ext>
            </a:extLst>
          </p:cNvPr>
          <p:cNvSpPr>
            <a:spLocks noGrp="1"/>
          </p:cNvSpPr>
          <p:nvPr>
            <p:ph type="body" sz="quarter" idx="10" hasCustomPrompt="1"/>
          </p:nvPr>
        </p:nvSpPr>
        <p:spPr>
          <a:xfrm>
            <a:off x="3990109" y="3856127"/>
            <a:ext cx="5694218" cy="310789"/>
          </a:xfrm>
          <a:prstGeom prst="rect">
            <a:avLst/>
          </a:prstGeom>
        </p:spPr>
        <p:txBody>
          <a:bodyPr>
            <a:normAutofit/>
          </a:bodyPr>
          <a:lstStyle>
            <a:lvl1pPr algn="l">
              <a:spcBef>
                <a:spcPts val="400"/>
              </a:spcBef>
              <a:buNone/>
              <a:defRPr sz="1800" b="1" i="0">
                <a:solidFill>
                  <a:schemeClr val="bg1"/>
                </a:solidFill>
                <a:latin typeface="Avenir Next LT Pro" panose="020B0504020202020204" pitchFamily="34" charset="77"/>
              </a:defRPr>
            </a:lvl1pPr>
          </a:lstStyle>
          <a:p>
            <a:pPr lvl="0"/>
            <a:r>
              <a:rPr lang="en-US"/>
              <a:t>Sub headline</a:t>
            </a:r>
          </a:p>
        </p:txBody>
      </p:sp>
    </p:spTree>
    <p:extLst>
      <p:ext uri="{BB962C8B-B14F-4D97-AF65-F5344CB8AC3E}">
        <p14:creationId xmlns:p14="http://schemas.microsoft.com/office/powerpoint/2010/main" val="48959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bg1"/>
                </a:solidFill>
              </a:defRPr>
            </a:lvl1pPr>
          </a:lstStyle>
          <a:p>
            <a:r>
              <a:rPr lang="en-US" dirty="0"/>
              <a:t>Divider Page Blue</a:t>
            </a:r>
          </a:p>
        </p:txBody>
      </p:sp>
      <p:cxnSp>
        <p:nvCxnSpPr>
          <p:cNvPr id="2" name="Straight Connector 1">
            <a:extLst>
              <a:ext uri="{FF2B5EF4-FFF2-40B4-BE49-F238E27FC236}">
                <a16:creationId xmlns:a16="http://schemas.microsoft.com/office/drawing/2014/main" id="{CEFF58D0-1B4F-DB67-A7A1-242973BCD912}"/>
              </a:ext>
            </a:extLst>
          </p:cNvPr>
          <p:cNvCxnSpPr>
            <a:cxnSpLocks/>
          </p:cNvCxnSpPr>
          <p:nvPr userDrawn="1"/>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7BE25CEC-C6A5-ABAC-1223-00DC50C27295}"/>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chemeClr val="bg1"/>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4176791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2"/>
                </a:solidFill>
              </a:defRPr>
            </a:lvl1pPr>
          </a:lstStyle>
          <a:p>
            <a:r>
              <a:rPr lang="en-US"/>
              <a:t>Divider Page Grey</a:t>
            </a:r>
          </a:p>
        </p:txBody>
      </p:sp>
      <p:cxnSp>
        <p:nvCxnSpPr>
          <p:cNvPr id="4" name="Straight Connector 3">
            <a:extLst>
              <a:ext uri="{FF2B5EF4-FFF2-40B4-BE49-F238E27FC236}">
                <a16:creationId xmlns:a16="http://schemas.microsoft.com/office/drawing/2014/main" id="{796F2704-8400-ED3B-373E-B883D25EC949}"/>
              </a:ext>
            </a:extLst>
          </p:cNvPr>
          <p:cNvCxnSpPr>
            <a:cxnSpLocks/>
          </p:cNvCxnSpPr>
          <p:nvPr userDrawn="1"/>
        </p:nvCxnSpPr>
        <p:spPr>
          <a:xfrm>
            <a:off x="3879850" y="3746500"/>
            <a:ext cx="0" cy="504644"/>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5" name="Text Placeholder 11">
            <a:extLst>
              <a:ext uri="{FF2B5EF4-FFF2-40B4-BE49-F238E27FC236}">
                <a16:creationId xmlns:a16="http://schemas.microsoft.com/office/drawing/2014/main" id="{A19D6F2C-52DC-CB0E-F4B7-CD21E53AA628}"/>
              </a:ext>
            </a:extLst>
          </p:cNvPr>
          <p:cNvSpPr>
            <a:spLocks noGrp="1"/>
          </p:cNvSpPr>
          <p:nvPr>
            <p:ph type="body" sz="quarter" idx="10" hasCustomPrompt="1"/>
          </p:nvPr>
        </p:nvSpPr>
        <p:spPr>
          <a:xfrm>
            <a:off x="3990109" y="3856127"/>
            <a:ext cx="5694218" cy="310789"/>
          </a:xfrm>
          <a:prstGeom prst="rect">
            <a:avLst/>
          </a:prstGeom>
        </p:spPr>
        <p:txBody>
          <a:bodyPr>
            <a:normAutofit/>
          </a:bodyPr>
          <a:lstStyle>
            <a:lvl1pPr algn="l">
              <a:spcBef>
                <a:spcPts val="400"/>
              </a:spcBef>
              <a:buNone/>
              <a:defRPr sz="1800" b="1" i="0">
                <a:solidFill>
                  <a:schemeClr val="tx1"/>
                </a:solidFill>
                <a:latin typeface="Avenir Next LT Pro" panose="020B0504020202020204" pitchFamily="34" charset="77"/>
              </a:defRPr>
            </a:lvl1pPr>
          </a:lstStyle>
          <a:p>
            <a:pPr lvl="0"/>
            <a:r>
              <a:rPr lang="en-US"/>
              <a:t>Sub headline</a:t>
            </a:r>
          </a:p>
        </p:txBody>
      </p:sp>
    </p:spTree>
    <p:extLst>
      <p:ext uri="{BB962C8B-B14F-4D97-AF65-F5344CB8AC3E}">
        <p14:creationId xmlns:p14="http://schemas.microsoft.com/office/powerpoint/2010/main" val="30534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a:t>Divider Page White</a:t>
            </a:r>
          </a:p>
        </p:txBody>
      </p:sp>
      <p:cxnSp>
        <p:nvCxnSpPr>
          <p:cNvPr id="4" name="Straight Connector 3">
            <a:extLst>
              <a:ext uri="{FF2B5EF4-FFF2-40B4-BE49-F238E27FC236}">
                <a16:creationId xmlns:a16="http://schemas.microsoft.com/office/drawing/2014/main" id="{796F2704-8400-ED3B-373E-B883D25EC949}"/>
              </a:ext>
            </a:extLst>
          </p:cNvPr>
          <p:cNvCxnSpPr>
            <a:cxnSpLocks/>
          </p:cNvCxnSpPr>
          <p:nvPr userDrawn="1"/>
        </p:nvCxnSpPr>
        <p:spPr>
          <a:xfrm>
            <a:off x="3879850" y="3746500"/>
            <a:ext cx="0" cy="504644"/>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5" name="Text Placeholder 11">
            <a:extLst>
              <a:ext uri="{FF2B5EF4-FFF2-40B4-BE49-F238E27FC236}">
                <a16:creationId xmlns:a16="http://schemas.microsoft.com/office/drawing/2014/main" id="{A19D6F2C-52DC-CB0E-F4B7-CD21E53AA628}"/>
              </a:ext>
            </a:extLst>
          </p:cNvPr>
          <p:cNvSpPr>
            <a:spLocks noGrp="1"/>
          </p:cNvSpPr>
          <p:nvPr>
            <p:ph type="body" sz="quarter" idx="10" hasCustomPrompt="1"/>
          </p:nvPr>
        </p:nvSpPr>
        <p:spPr>
          <a:xfrm>
            <a:off x="3990109" y="3856127"/>
            <a:ext cx="5694218" cy="310789"/>
          </a:xfrm>
          <a:prstGeom prst="rect">
            <a:avLst/>
          </a:prstGeom>
        </p:spPr>
        <p:txBody>
          <a:bodyPr>
            <a:normAutofit/>
          </a:bodyPr>
          <a:lstStyle>
            <a:lvl1pPr algn="l">
              <a:spcBef>
                <a:spcPts val="400"/>
              </a:spcBef>
              <a:buNone/>
              <a:defRPr sz="1800" b="1" i="0">
                <a:solidFill>
                  <a:schemeClr val="tx1"/>
                </a:solidFill>
                <a:latin typeface="Avenir Next LT Pro" panose="020B0504020202020204" pitchFamily="34" charset="77"/>
              </a:defRPr>
            </a:lvl1pPr>
          </a:lstStyle>
          <a:p>
            <a:pPr lvl="0"/>
            <a:r>
              <a:rPr lang="en-US"/>
              <a:t>Sub headline</a:t>
            </a:r>
          </a:p>
        </p:txBody>
      </p:sp>
    </p:spTree>
    <p:extLst>
      <p:ext uri="{BB962C8B-B14F-4D97-AF65-F5344CB8AC3E}">
        <p14:creationId xmlns:p14="http://schemas.microsoft.com/office/powerpoint/2010/main" val="395244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120B-A4EF-F9F3-21A7-F675DC8A1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57868-00DD-A368-E84D-347A0E2C4FAC}"/>
              </a:ext>
            </a:extLst>
          </p:cNvPr>
          <p:cNvSpPr>
            <a:spLocks noGrp="1"/>
          </p:cNvSpPr>
          <p:nvPr>
            <p:ph idx="1"/>
          </p:nvPr>
        </p:nvSpPr>
        <p:spPr/>
        <p:txBody>
          <a:bodyPr/>
          <a:lstStyle>
            <a:lvl1pPr marL="228600" indent="-228600">
              <a:buClr>
                <a:schemeClr val="accent4"/>
              </a:buClr>
              <a:buFont typeface="Wingdings" pitchFamily="2" charset="2"/>
              <a:buChar char="§"/>
              <a:defRPr>
                <a:solidFill>
                  <a:schemeClr val="accent2"/>
                </a:solidFill>
              </a:defRPr>
            </a:lvl1pPr>
            <a:lvl2pPr marL="685800" indent="-228600">
              <a:buClr>
                <a:schemeClr val="accent4"/>
              </a:buClr>
              <a:buFont typeface="Wingdings" pitchFamily="2" charset="2"/>
              <a:buChar char="§"/>
              <a:defRPr>
                <a:solidFill>
                  <a:schemeClr val="accent2"/>
                </a:solidFill>
              </a:defRPr>
            </a:lvl2pPr>
            <a:lvl3pPr marL="1143000" indent="-228600">
              <a:buClr>
                <a:schemeClr val="accent4"/>
              </a:buClr>
              <a:buFont typeface="Wingdings" pitchFamily="2" charset="2"/>
              <a:buChar char="§"/>
              <a:defRPr>
                <a:solidFill>
                  <a:schemeClr val="accent2"/>
                </a:solidFill>
              </a:defRPr>
            </a:lvl3pPr>
            <a:lvl4pPr marL="1600200" indent="-228600">
              <a:buClr>
                <a:schemeClr val="accent4"/>
              </a:buClr>
              <a:buFont typeface="Wingdings" pitchFamily="2" charset="2"/>
              <a:buChar char="§"/>
              <a:defRPr>
                <a:solidFill>
                  <a:schemeClr val="accent2"/>
                </a:solidFill>
              </a:defRPr>
            </a:lvl4pPr>
            <a:lvl5pPr marL="2057400" indent="-228600">
              <a:buClr>
                <a:schemeClr val="accent4"/>
              </a:buClr>
              <a:buFont typeface="Wingdings" pitchFamily="2" charset="2"/>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62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A7E77-4D5B-43E0-54D7-FAB1DBA5CB97}"/>
              </a:ext>
            </a:extLst>
          </p:cNvPr>
          <p:cNvSpPr>
            <a:spLocks noGrp="1"/>
          </p:cNvSpPr>
          <p:nvPr>
            <p:ph type="body" idx="1"/>
          </p:nvPr>
        </p:nvSpPr>
        <p:spPr>
          <a:xfrm>
            <a:off x="831850" y="4589463"/>
            <a:ext cx="10515600" cy="1500187"/>
          </a:xfrm>
        </p:spPr>
        <p:txBody>
          <a:bodyPr/>
          <a:lstStyle>
            <a:lvl1pPr marL="0" indent="0">
              <a:buNone/>
              <a:defRPr sz="2400" b="0" i="0">
                <a:solidFill>
                  <a:schemeClr val="accent2"/>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Title 8">
            <a:extLst>
              <a:ext uri="{FF2B5EF4-FFF2-40B4-BE49-F238E27FC236}">
                <a16:creationId xmlns:a16="http://schemas.microsoft.com/office/drawing/2014/main" id="{D2E9587A-1B6F-3996-AB27-8083ADBA265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3709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A1C9-E50B-83DD-0F3A-451EAA4EE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FDF95-0BDA-411D-1E61-99213A598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FAA8E-DBAE-66E8-BE2D-050B88FF02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999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4871-776D-0CE7-3F5A-6BB79BF200AA}"/>
              </a:ext>
            </a:extLst>
          </p:cNvPr>
          <p:cNvSpPr>
            <a:spLocks noGrp="1"/>
          </p:cNvSpPr>
          <p:nvPr>
            <p:ph type="title"/>
          </p:nvPr>
        </p:nvSpPr>
        <p:spPr>
          <a:xfrm>
            <a:off x="839788" y="365125"/>
            <a:ext cx="10515600" cy="1325563"/>
          </a:xfrm>
        </p:spPr>
        <p:txBody>
          <a:bodyPr/>
          <a:lstStyle>
            <a:lvl1pPr>
              <a:defRPr>
                <a:latin typeface="Avenir Next LT Pro" panose="020B0504020202020204" pitchFamily="34" charset="77"/>
              </a:defRPr>
            </a:lvl1pPr>
          </a:lstStyle>
          <a:p>
            <a:r>
              <a:rPr lang="en-US"/>
              <a:t>Click to edit Master title style</a:t>
            </a:r>
          </a:p>
        </p:txBody>
      </p:sp>
      <p:sp>
        <p:nvSpPr>
          <p:cNvPr id="3" name="Text Placeholder 2">
            <a:extLst>
              <a:ext uri="{FF2B5EF4-FFF2-40B4-BE49-F238E27FC236}">
                <a16:creationId xmlns:a16="http://schemas.microsoft.com/office/drawing/2014/main" id="{F90D8604-3168-8295-3613-6B113114396F}"/>
              </a:ext>
            </a:extLst>
          </p:cNvPr>
          <p:cNvSpPr>
            <a:spLocks noGrp="1"/>
          </p:cNvSpPr>
          <p:nvPr>
            <p:ph type="body" idx="1"/>
          </p:nvPr>
        </p:nvSpPr>
        <p:spPr>
          <a:xfrm>
            <a:off x="839788" y="1681163"/>
            <a:ext cx="5157787"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88C33-82D1-0482-4C1F-3B577DBC3B25}"/>
              </a:ext>
            </a:extLst>
          </p:cNvPr>
          <p:cNvSpPr>
            <a:spLocks noGrp="1"/>
          </p:cNvSpPr>
          <p:nvPr>
            <p:ph sz="half" idx="2"/>
          </p:nvPr>
        </p:nvSpPr>
        <p:spPr>
          <a:xfrm>
            <a:off x="839788" y="2505075"/>
            <a:ext cx="5157787" cy="3684588"/>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C1718-3C8B-212C-EF79-3A44F82BE09A}"/>
              </a:ext>
            </a:extLst>
          </p:cNvPr>
          <p:cNvSpPr>
            <a:spLocks noGrp="1"/>
          </p:cNvSpPr>
          <p:nvPr>
            <p:ph type="body" sz="quarter" idx="3"/>
          </p:nvPr>
        </p:nvSpPr>
        <p:spPr>
          <a:xfrm>
            <a:off x="6172200" y="1681163"/>
            <a:ext cx="5183188"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46BA6B-B6A0-A26E-D661-2F6FA5F4A20A}"/>
              </a:ext>
            </a:extLst>
          </p:cNvPr>
          <p:cNvSpPr>
            <a:spLocks noGrp="1"/>
          </p:cNvSpPr>
          <p:nvPr>
            <p:ph sz="quarter" idx="4"/>
          </p:nvPr>
        </p:nvSpPr>
        <p:spPr>
          <a:xfrm>
            <a:off x="6172200" y="2505075"/>
            <a:ext cx="5183188" cy="3684588"/>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62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E13C-76DB-BDBA-4D66-988C7FE1A3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445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1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B447-BB86-5702-6050-F95D237A4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975079-B56E-65C4-7201-D707CF974D43}"/>
              </a:ext>
            </a:extLst>
          </p:cNvPr>
          <p:cNvSpPr>
            <a:spLocks noGrp="1"/>
          </p:cNvSpPr>
          <p:nvPr>
            <p:ph idx="1"/>
          </p:nvPr>
        </p:nvSpPr>
        <p:spPr>
          <a:xfrm>
            <a:off x="5183188" y="987425"/>
            <a:ext cx="6172200" cy="4873625"/>
          </a:xfrm>
        </p:spPr>
        <p:txBody>
          <a:bodyPr/>
          <a:lstStyle>
            <a:lvl1pPr>
              <a:defRPr sz="3200" b="0" i="0">
                <a:latin typeface="Avenir Next LT Pro" panose="020B0504020202020204" pitchFamily="34" charset="77"/>
              </a:defRPr>
            </a:lvl1pPr>
            <a:lvl2pPr>
              <a:defRPr sz="2800" b="0" i="0">
                <a:latin typeface="Avenir Next LT Pro" panose="020B0504020202020204" pitchFamily="34" charset="77"/>
              </a:defRPr>
            </a:lvl2pPr>
            <a:lvl3pPr>
              <a:defRPr sz="2400" b="0" i="0">
                <a:latin typeface="Avenir Next LT Pro" panose="020B0504020202020204" pitchFamily="34" charset="77"/>
              </a:defRPr>
            </a:lvl3pPr>
            <a:lvl4pPr>
              <a:defRPr sz="2000" b="0" i="0">
                <a:latin typeface="Avenir Next LT Pro" panose="020B0504020202020204" pitchFamily="34" charset="77"/>
              </a:defRPr>
            </a:lvl4pPr>
            <a:lvl5pPr>
              <a:defRPr sz="2000" b="0" i="0">
                <a:latin typeface="Avenir Next LT Pro" panose="020B0504020202020204" pitchFamily="34"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396AA-9274-4A64-187A-C333EE2E7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9290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BD4-0FAA-C70B-89F0-91DC3C09B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46D1B9-FD9A-FCD8-7E19-0D2D12AE5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1B568-2FF4-76AE-C9EF-CD5611F9A449}"/>
              </a:ext>
            </a:extLst>
          </p:cNvPr>
          <p:cNvSpPr>
            <a:spLocks noGrp="1"/>
          </p:cNvSpPr>
          <p:nvPr>
            <p:ph type="body" sz="half" idx="2"/>
          </p:nvPr>
        </p:nvSpPr>
        <p:spPr>
          <a:xfrm>
            <a:off x="839788" y="2057400"/>
            <a:ext cx="3932237" cy="3811588"/>
          </a:xfrm>
        </p:spPr>
        <p:txBody>
          <a:bodyPr/>
          <a:lstStyle>
            <a:lvl1pPr marL="0" indent="0">
              <a:buNone/>
              <a:defRPr sz="1600" b="0" i="0">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635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2"/>
                </a:solidFill>
              </a:defRPr>
            </a:lvl1pPr>
          </a:lstStyle>
          <a:p>
            <a:r>
              <a:rPr lang="en-US" dirty="0"/>
              <a:t>Divider Page Grey</a:t>
            </a:r>
          </a:p>
        </p:txBody>
      </p:sp>
      <p:cxnSp>
        <p:nvCxnSpPr>
          <p:cNvPr id="2" name="Straight Connector 1">
            <a:extLst>
              <a:ext uri="{FF2B5EF4-FFF2-40B4-BE49-F238E27FC236}">
                <a16:creationId xmlns:a16="http://schemas.microsoft.com/office/drawing/2014/main" id="{03C6E9E1-2385-4E74-9832-E2FBF9B72007}"/>
              </a:ext>
            </a:extLst>
          </p:cNvPr>
          <p:cNvCxnSpPr>
            <a:cxnSpLocks/>
          </p:cNvCxnSpPr>
          <p:nvPr userDrawn="1"/>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39C70FB4-4318-E197-7613-705F7FEE76E0}"/>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2083745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CE5E-CD80-4D7D-513F-C7A88E416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BFEEC-E0E4-4106-8753-9838C05B581B}"/>
              </a:ext>
            </a:extLst>
          </p:cNvPr>
          <p:cNvSpPr>
            <a:spLocks noGrp="1"/>
          </p:cNvSpPr>
          <p:nvPr>
            <p:ph type="body" orient="vert" idx="1"/>
          </p:nvPr>
        </p:nvSpPr>
        <p:spPr/>
        <p:txBody>
          <a:bodyPr vert="eaVert"/>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879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B545B-4F18-FA12-7FD4-F4F502EB5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782E35-DB4D-F9EB-FE67-CD43601B5709}"/>
              </a:ext>
            </a:extLst>
          </p:cNvPr>
          <p:cNvSpPr>
            <a:spLocks noGrp="1"/>
          </p:cNvSpPr>
          <p:nvPr>
            <p:ph type="body" orient="vert" idx="1"/>
          </p:nvPr>
        </p:nvSpPr>
        <p:spPr>
          <a:xfrm>
            <a:off x="838200" y="365125"/>
            <a:ext cx="7734300" cy="5811838"/>
          </a:xfrm>
        </p:spPr>
        <p:txBody>
          <a:bodyPr vert="eaVert"/>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392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FFC8-045A-C72D-8E60-D1347F187E1C}"/>
              </a:ext>
            </a:extLst>
          </p:cNvPr>
          <p:cNvSpPr>
            <a:spLocks noGrp="1"/>
          </p:cNvSpPr>
          <p:nvPr>
            <p:ph type="title" hasCustomPrompt="1"/>
          </p:nvPr>
        </p:nvSpPr>
        <p:spPr>
          <a:xfrm>
            <a:off x="4554993" y="2981614"/>
            <a:ext cx="3082011" cy="662782"/>
          </a:xfrm>
        </p:spPr>
        <p:txBody>
          <a:bodyPr/>
          <a:lstStyle>
            <a:lvl1pPr algn="ctr">
              <a:defRPr>
                <a:solidFill>
                  <a:schemeClr val="bg1"/>
                </a:solidFill>
              </a:defRPr>
            </a:lvl1pPr>
          </a:lstStyle>
          <a:p>
            <a:r>
              <a:rPr lang="en-US"/>
              <a:t>Thank you</a:t>
            </a:r>
          </a:p>
        </p:txBody>
      </p:sp>
      <p:sp>
        <p:nvSpPr>
          <p:cNvPr id="4" name="Text Placeholder 3">
            <a:extLst>
              <a:ext uri="{FF2B5EF4-FFF2-40B4-BE49-F238E27FC236}">
                <a16:creationId xmlns:a16="http://schemas.microsoft.com/office/drawing/2014/main" id="{75E8FD28-F5C4-0EC5-10CF-E8C310FBF3FA}"/>
              </a:ext>
            </a:extLst>
          </p:cNvPr>
          <p:cNvSpPr>
            <a:spLocks noGrp="1"/>
          </p:cNvSpPr>
          <p:nvPr>
            <p:ph type="body" sz="quarter" idx="10" hasCustomPrompt="1"/>
          </p:nvPr>
        </p:nvSpPr>
        <p:spPr>
          <a:xfrm>
            <a:off x="4615961" y="3780693"/>
            <a:ext cx="2960077" cy="220021"/>
          </a:xfrm>
        </p:spPr>
        <p:txBody>
          <a:bodyPr>
            <a:normAutofit/>
          </a:bodyPr>
          <a:lstStyle>
            <a:lvl1pPr marL="0" indent="0" algn="ctr">
              <a:buNone/>
              <a:defRPr sz="1600" b="1" i="0" spc="150" baseline="0">
                <a:solidFill>
                  <a:schemeClr val="accent1"/>
                </a:solidFill>
                <a:latin typeface="Avenir Next LT Pro" panose="020B0504020202020204" pitchFamily="34" charset="77"/>
              </a:defRPr>
            </a:lvl1pPr>
            <a:lvl2pPr marL="457200" indent="0" algn="ctr">
              <a:buNone/>
              <a:defRPr sz="1600" b="1" i="0" spc="150" baseline="0">
                <a:solidFill>
                  <a:schemeClr val="accent1"/>
                </a:solidFill>
                <a:latin typeface="Avenir Black" panose="02000503020000020003" pitchFamily="2" charset="0"/>
              </a:defRPr>
            </a:lvl2pPr>
          </a:lstStyle>
          <a:p>
            <a:pPr lvl="0"/>
            <a:r>
              <a:rPr lang="en-US"/>
              <a:t>QUESTIONS?</a:t>
            </a:r>
          </a:p>
        </p:txBody>
      </p:sp>
      <p:grpSp>
        <p:nvGrpSpPr>
          <p:cNvPr id="15" name="Group 14">
            <a:extLst>
              <a:ext uri="{FF2B5EF4-FFF2-40B4-BE49-F238E27FC236}">
                <a16:creationId xmlns:a16="http://schemas.microsoft.com/office/drawing/2014/main" id="{347AD616-EF16-78F7-8AEC-A9D581397F47}"/>
              </a:ext>
            </a:extLst>
          </p:cNvPr>
          <p:cNvGrpSpPr/>
          <p:nvPr userDrawn="1"/>
        </p:nvGrpSpPr>
        <p:grpSpPr>
          <a:xfrm>
            <a:off x="5475966" y="5677720"/>
            <a:ext cx="1417204" cy="293231"/>
            <a:chOff x="5410413" y="5477481"/>
            <a:chExt cx="1591761" cy="329348"/>
          </a:xfrm>
        </p:grpSpPr>
        <p:pic>
          <p:nvPicPr>
            <p:cNvPr id="6" name="Picture 5" descr="A white letter f on a black background&#10;&#10;Description automatically generated">
              <a:extLst>
                <a:ext uri="{FF2B5EF4-FFF2-40B4-BE49-F238E27FC236}">
                  <a16:creationId xmlns:a16="http://schemas.microsoft.com/office/drawing/2014/main" id="{FEC4F269-7A8A-3A1A-4C05-F85B70050746}"/>
                </a:ext>
              </a:extLst>
            </p:cNvPr>
            <p:cNvPicPr>
              <a:picLocks noChangeAspect="1"/>
            </p:cNvPicPr>
            <p:nvPr userDrawn="1"/>
          </p:nvPicPr>
          <p:blipFill>
            <a:blip r:embed="rId3"/>
            <a:stretch>
              <a:fillRect/>
            </a:stretch>
          </p:blipFill>
          <p:spPr>
            <a:xfrm>
              <a:off x="6327852" y="5546968"/>
              <a:ext cx="254000" cy="254000"/>
            </a:xfrm>
            <a:prstGeom prst="rect">
              <a:avLst/>
            </a:prstGeom>
          </p:spPr>
        </p:pic>
        <p:pic>
          <p:nvPicPr>
            <p:cNvPr id="8" name="Picture 7" descr="A white letter on a black background&#10;&#10;Description automatically generated">
              <a:extLst>
                <a:ext uri="{FF2B5EF4-FFF2-40B4-BE49-F238E27FC236}">
                  <a16:creationId xmlns:a16="http://schemas.microsoft.com/office/drawing/2014/main" id="{9E51F944-D382-BDC9-AEE7-A097621D5086}"/>
                </a:ext>
              </a:extLst>
            </p:cNvPr>
            <p:cNvPicPr>
              <a:picLocks noChangeAspect="1"/>
            </p:cNvPicPr>
            <p:nvPr userDrawn="1"/>
          </p:nvPicPr>
          <p:blipFill>
            <a:blip r:embed="rId4"/>
            <a:stretch>
              <a:fillRect/>
            </a:stretch>
          </p:blipFill>
          <p:spPr>
            <a:xfrm>
              <a:off x="5410413" y="5477481"/>
              <a:ext cx="323487" cy="323487"/>
            </a:xfrm>
            <a:prstGeom prst="rect">
              <a:avLst/>
            </a:prstGeom>
          </p:spPr>
        </p:pic>
        <p:pic>
          <p:nvPicPr>
            <p:cNvPr id="10" name="Picture 9" descr="A logo of a camera&#10;&#10;Description automatically generated">
              <a:extLst>
                <a:ext uri="{FF2B5EF4-FFF2-40B4-BE49-F238E27FC236}">
                  <a16:creationId xmlns:a16="http://schemas.microsoft.com/office/drawing/2014/main" id="{013F7B8C-D7A5-9FBA-7697-C38C2896BDD7}"/>
                </a:ext>
              </a:extLst>
            </p:cNvPr>
            <p:cNvPicPr>
              <a:picLocks noChangeAspect="1"/>
            </p:cNvPicPr>
            <p:nvPr userDrawn="1"/>
          </p:nvPicPr>
          <p:blipFill>
            <a:blip r:embed="rId5"/>
            <a:stretch>
              <a:fillRect/>
            </a:stretch>
          </p:blipFill>
          <p:spPr>
            <a:xfrm>
              <a:off x="5903876" y="5552829"/>
              <a:ext cx="254000" cy="254000"/>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789E3981-5459-CB68-F2FB-DA31830345A0}"/>
                </a:ext>
              </a:extLst>
            </p:cNvPr>
            <p:cNvPicPr>
              <a:picLocks noChangeAspect="1"/>
            </p:cNvPicPr>
            <p:nvPr userDrawn="1"/>
          </p:nvPicPr>
          <p:blipFill>
            <a:blip r:embed="rId6"/>
            <a:stretch>
              <a:fillRect/>
            </a:stretch>
          </p:blipFill>
          <p:spPr>
            <a:xfrm>
              <a:off x="6748174" y="5546968"/>
              <a:ext cx="254000" cy="254000"/>
            </a:xfrm>
            <a:prstGeom prst="rect">
              <a:avLst/>
            </a:prstGeom>
          </p:spPr>
        </p:pic>
      </p:grpSp>
    </p:spTree>
    <p:extLst>
      <p:ext uri="{BB962C8B-B14F-4D97-AF65-F5344CB8AC3E}">
        <p14:creationId xmlns:p14="http://schemas.microsoft.com/office/powerpoint/2010/main" val="1533437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75395B9-1FA2-5547-AE73-284A39CC21CB}"/>
              </a:ext>
            </a:extLst>
          </p:cNvPr>
          <p:cNvSpPr>
            <a:spLocks noGrp="1"/>
          </p:cNvSpPr>
          <p:nvPr>
            <p:ph idx="1"/>
          </p:nvPr>
        </p:nvSpPr>
        <p:spPr>
          <a:xfrm>
            <a:off x="609600" y="1135195"/>
            <a:ext cx="10342179" cy="1913357"/>
          </a:xfrm>
        </p:spPr>
        <p:txBody>
          <a:bodyPr/>
          <a:lstStyle/>
          <a:p>
            <a:pPr marL="0" indent="0">
              <a:buNone/>
            </a:pPr>
            <a:r>
              <a:rPr lang="en-US" sz="2800"/>
              <a:t>Duis </a:t>
            </a:r>
            <a:r>
              <a:rPr lang="en-US" sz="2800" err="1"/>
              <a:t>ut</a:t>
            </a:r>
            <a:r>
              <a:rPr lang="en-US" sz="2800"/>
              <a:t> ligula </a:t>
            </a:r>
            <a:r>
              <a:rPr lang="en-US" sz="2800" err="1"/>
              <a:t>tincidunt</a:t>
            </a:r>
            <a:r>
              <a:rPr lang="en-US" sz="2800"/>
              <a:t>, </a:t>
            </a:r>
            <a:r>
              <a:rPr lang="en-US" sz="2800" err="1"/>
              <a:t>tincidunt</a:t>
            </a:r>
            <a:r>
              <a:rPr lang="en-US" sz="2800"/>
              <a:t> </a:t>
            </a:r>
            <a:r>
              <a:rPr lang="en-US" sz="2800" err="1"/>
              <a:t>leo</a:t>
            </a:r>
            <a:r>
              <a:rPr lang="en-US" sz="2800"/>
              <a:t> a, tempus </a:t>
            </a:r>
            <a:r>
              <a:rPr lang="en-US" sz="2800" err="1"/>
              <a:t>urna</a:t>
            </a:r>
            <a:r>
              <a:rPr lang="en-US" sz="2800"/>
              <a:t>. </a:t>
            </a:r>
            <a:r>
              <a:rPr lang="en-US" sz="2800" err="1"/>
              <a:t>Orci</a:t>
            </a:r>
            <a:r>
              <a:rPr lang="en-US" sz="2800"/>
              <a:t> </a:t>
            </a:r>
            <a:r>
              <a:rPr lang="en-US" sz="2800" err="1"/>
              <a:t>varius</a:t>
            </a:r>
            <a:r>
              <a:rPr lang="en-US" sz="2800"/>
              <a:t> </a:t>
            </a:r>
            <a:r>
              <a:rPr lang="en-US" sz="2800" err="1"/>
              <a:t>natoque</a:t>
            </a:r>
            <a:r>
              <a:rPr lang="en-US" sz="2800"/>
              <a:t> </a:t>
            </a:r>
            <a:r>
              <a:rPr lang="en-US" sz="2800" err="1"/>
              <a:t>penatibus</a:t>
            </a:r>
            <a:r>
              <a:rPr lang="en-US" sz="2800"/>
              <a:t> et </a:t>
            </a:r>
            <a:r>
              <a:rPr lang="en-US" sz="2800" err="1"/>
              <a:t>magnis</a:t>
            </a:r>
            <a:r>
              <a:rPr lang="en-US" sz="2800"/>
              <a:t> dis parturient </a:t>
            </a:r>
            <a:r>
              <a:rPr lang="en-US" sz="2800" err="1"/>
              <a:t>montes</a:t>
            </a:r>
            <a:r>
              <a:rPr lang="en-US" sz="2800"/>
              <a:t>, </a:t>
            </a:r>
            <a:r>
              <a:rPr lang="en-US" sz="2800" err="1"/>
              <a:t>nascetur</a:t>
            </a:r>
            <a:r>
              <a:rPr lang="en-US" sz="2800"/>
              <a:t> </a:t>
            </a:r>
            <a:r>
              <a:rPr lang="en-US" sz="2800" err="1"/>
              <a:t>ridiculus</a:t>
            </a:r>
            <a:r>
              <a:rPr lang="en-US" sz="2800"/>
              <a:t> mus. Sed ac </a:t>
            </a:r>
            <a:r>
              <a:rPr lang="en-US" sz="2800" err="1"/>
              <a:t>dignissim</a:t>
            </a:r>
            <a:r>
              <a:rPr lang="en-US" sz="2800"/>
              <a:t> ipsum. Morbi </a:t>
            </a:r>
            <a:r>
              <a:rPr lang="en-US" sz="2800" err="1"/>
              <a:t>euismod</a:t>
            </a:r>
            <a:r>
              <a:rPr lang="en-US" sz="2800"/>
              <a:t> </a:t>
            </a:r>
            <a:r>
              <a:rPr lang="en-US" sz="2800" err="1"/>
              <a:t>lectus</a:t>
            </a:r>
            <a:r>
              <a:rPr lang="en-US" sz="2800"/>
              <a:t> </a:t>
            </a:r>
            <a:r>
              <a:rPr lang="en-US" sz="2800" err="1"/>
              <a:t>justo</a:t>
            </a:r>
            <a:r>
              <a:rPr lang="en-US" sz="2800"/>
              <a:t>, a </a:t>
            </a:r>
            <a:r>
              <a:rPr lang="en-US" sz="2800" err="1"/>
              <a:t>euismod</a:t>
            </a:r>
            <a:r>
              <a:rPr lang="en-US" sz="2800"/>
              <a:t> </a:t>
            </a:r>
            <a:r>
              <a:rPr lang="en-US" sz="2800" err="1"/>
              <a:t>lectus</a:t>
            </a:r>
            <a:r>
              <a:rPr lang="en-US" sz="2800"/>
              <a:t> </a:t>
            </a:r>
            <a:r>
              <a:rPr lang="en-US" sz="2800" err="1"/>
              <a:t>commodo</a:t>
            </a:r>
            <a:r>
              <a:rPr lang="en-US" sz="2800"/>
              <a:t> vel. </a:t>
            </a:r>
          </a:p>
        </p:txBody>
      </p:sp>
      <p:sp>
        <p:nvSpPr>
          <p:cNvPr id="6" name="Title 1">
            <a:extLst>
              <a:ext uri="{FF2B5EF4-FFF2-40B4-BE49-F238E27FC236}">
                <a16:creationId xmlns:a16="http://schemas.microsoft.com/office/drawing/2014/main" id="{B20FF764-4511-AD46-8BD1-FCEA7D180443}"/>
              </a:ext>
            </a:extLst>
          </p:cNvPr>
          <p:cNvSpPr>
            <a:spLocks noGrp="1"/>
          </p:cNvSpPr>
          <p:nvPr>
            <p:ph type="title"/>
          </p:nvPr>
        </p:nvSpPr>
        <p:spPr>
          <a:xfrm>
            <a:off x="609600" y="274638"/>
            <a:ext cx="10972800" cy="723652"/>
          </a:xfrm>
        </p:spPr>
        <p:txBody>
          <a:bodyPr anchor="ctr" anchorCtr="0"/>
          <a:lstStyle>
            <a:lvl1pPr>
              <a:defRPr>
                <a:solidFill>
                  <a:srgbClr val="0074C8"/>
                </a:solidFill>
              </a:defRPr>
            </a:lvl1pPr>
          </a:lstStyle>
          <a:p>
            <a:r>
              <a:rPr lang="en-US"/>
              <a:t>Click to edit Master title style</a:t>
            </a:r>
          </a:p>
        </p:txBody>
      </p:sp>
    </p:spTree>
    <p:extLst>
      <p:ext uri="{BB962C8B-B14F-4D97-AF65-F5344CB8AC3E}">
        <p14:creationId xmlns:p14="http://schemas.microsoft.com/office/powerpoint/2010/main" val="26675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AC2EE-D541-3C4F-AA60-C353C287F423}"/>
              </a:ext>
            </a:extLst>
          </p:cNvPr>
          <p:cNvSpPr>
            <a:spLocks noGrp="1"/>
          </p:cNvSpPr>
          <p:nvPr>
            <p:ph type="title"/>
          </p:nvPr>
        </p:nvSpPr>
        <p:spPr>
          <a:xfrm>
            <a:off x="609600" y="228600"/>
            <a:ext cx="10972800" cy="655636"/>
          </a:xfrm>
        </p:spPr>
        <p:txBody>
          <a:bodyPr/>
          <a:lstStyle>
            <a:lvl1pPr>
              <a:defRPr>
                <a:solidFill>
                  <a:srgbClr val="0074C8"/>
                </a:solidFill>
              </a:defRPr>
            </a:lvl1pPr>
          </a:lstStyle>
          <a:p>
            <a:r>
              <a:rPr lang="en-US"/>
              <a:t>Click to edit Master title style</a:t>
            </a:r>
          </a:p>
        </p:txBody>
      </p:sp>
      <p:sp>
        <p:nvSpPr>
          <p:cNvPr id="6" name="Text Placeholder 2">
            <a:extLst>
              <a:ext uri="{FF2B5EF4-FFF2-40B4-BE49-F238E27FC236}">
                <a16:creationId xmlns:a16="http://schemas.microsoft.com/office/drawing/2014/main" id="{8498EFC7-4C56-F848-BD23-F6F14FCD5EDA}"/>
              </a:ext>
            </a:extLst>
          </p:cNvPr>
          <p:cNvSpPr>
            <a:spLocks noGrp="1"/>
          </p:cNvSpPr>
          <p:nvPr>
            <p:ph type="body" sz="half" idx="1"/>
          </p:nvPr>
        </p:nvSpPr>
        <p:spPr>
          <a:xfrm>
            <a:off x="609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01557D8-205F-3447-B8E3-812FE4837F9A}"/>
              </a:ext>
            </a:extLst>
          </p:cNvPr>
          <p:cNvSpPr>
            <a:spLocks noGrp="1"/>
          </p:cNvSpPr>
          <p:nvPr>
            <p:ph sz="half" idx="2"/>
          </p:nvPr>
        </p:nvSpPr>
        <p:spPr>
          <a:xfrm>
            <a:off x="6197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340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371600"/>
            <a:ext cx="10871200" cy="4724400"/>
          </a:xfrm>
          <a:prstGeom prst="rect">
            <a:avLst/>
          </a:prstGeom>
        </p:spPr>
        <p:txBody>
          <a:bodyPr/>
          <a:lstStyle>
            <a:lvl1pPr>
              <a:defRPr sz="2000">
                <a:solidFill>
                  <a:srgbClr val="003F4C"/>
                </a:solidFill>
              </a:defRPr>
            </a:lvl1pPr>
            <a:lvl2pPr>
              <a:defRPr sz="1800">
                <a:solidFill>
                  <a:srgbClr val="003F4C"/>
                </a:solidFill>
              </a:defRPr>
            </a:lvl2pPr>
            <a:lvl3pPr>
              <a:defRPr sz="1600">
                <a:solidFill>
                  <a:srgbClr val="003F4C"/>
                </a:solidFill>
              </a:defRPr>
            </a:lvl3pPr>
            <a:lvl4pPr>
              <a:defRPr sz="1400">
                <a:solidFill>
                  <a:srgbClr val="003F4C"/>
                </a:solidFill>
              </a:defRPr>
            </a:lvl4pPr>
            <a:lvl5pPr>
              <a:defRPr sz="1200">
                <a:solidFill>
                  <a:srgbClr val="003F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6122E37-4F2F-4C99-8716-004D330A9530}" type="slidenum">
              <a:rPr lang="en-US" smtClean="0"/>
              <a:pPr/>
              <a:t>‹#›</a:t>
            </a:fld>
            <a:endParaRPr lang="en-US"/>
          </a:p>
        </p:txBody>
      </p:sp>
      <p:sp>
        <p:nvSpPr>
          <p:cNvPr id="7" name="Title Placeholder 11"/>
          <p:cNvSpPr>
            <a:spLocks noGrp="1"/>
          </p:cNvSpPr>
          <p:nvPr>
            <p:ph type="title"/>
          </p:nvPr>
        </p:nvSpPr>
        <p:spPr>
          <a:xfrm>
            <a:off x="609600" y="152400"/>
            <a:ext cx="10972800" cy="762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97026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No Line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176"/>
            <a:ext cx="12190645" cy="6857237"/>
          </a:xfrm>
          <a:prstGeom prst="rect">
            <a:avLst/>
          </a:prstGeom>
        </p:spPr>
      </p:pic>
      <p:sp>
        <p:nvSpPr>
          <p:cNvPr id="4" name="Footer Placeholder 3"/>
          <p:cNvSpPr>
            <a:spLocks noGrp="1"/>
          </p:cNvSpPr>
          <p:nvPr>
            <p:ph type="ftr" sz="quarter" idx="11"/>
          </p:nvPr>
        </p:nvSpPr>
        <p:spPr>
          <a:xfrm>
            <a:off x="300925" y="6289253"/>
            <a:ext cx="4016168" cy="205332"/>
          </a:xfrm>
        </p:spPr>
        <p:txBody>
          <a:bodyPr anchor="ctr"/>
          <a:lstStyle>
            <a:lvl1pPr algn="l">
              <a:defRPr sz="1200" kern="1100" spc="0" baseline="0">
                <a:solidFill>
                  <a:srgbClr val="8F909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100" cap="none" spc="0" normalizeH="0" baseline="0" noProof="0">
              <a:ln>
                <a:noFill/>
              </a:ln>
              <a:solidFill>
                <a:srgbClr val="8F9092"/>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10676173" y="6449292"/>
            <a:ext cx="2743200" cy="205332"/>
          </a:xfrm>
        </p:spPr>
        <p:txBody>
          <a:bodyPr/>
          <a:lstStyle>
            <a:lvl1pPr algn="ctr">
              <a:defRPr sz="1400" b="1">
                <a:solidFill>
                  <a:schemeClr val="tx1"/>
                </a:solidFill>
              </a:defRPr>
            </a:lvl1pPr>
          </a:lstStyle>
          <a:p>
            <a:pPr>
              <a:defRPr/>
            </a:pPr>
            <a:fld id="{AA1E0187-46F1-1547-A62C-EF06226854A1}" type="slidenum">
              <a:rPr lang="en-US" smtClean="0"/>
              <a:pPr>
                <a:defRPr/>
              </a:pPr>
              <a:t>‹#›</a:t>
            </a:fld>
            <a:endParaRPr lang="en-US"/>
          </a:p>
        </p:txBody>
      </p:sp>
      <p:sp>
        <p:nvSpPr>
          <p:cNvPr id="7" name="Content Placeholder 6">
            <a:extLst>
              <a:ext uri="{FF2B5EF4-FFF2-40B4-BE49-F238E27FC236}">
                <a16:creationId xmlns:a16="http://schemas.microsoft.com/office/drawing/2014/main" id="{888A55A8-5DC3-4454-ADE5-7A530C0D7166}"/>
              </a:ext>
            </a:extLst>
          </p:cNvPr>
          <p:cNvSpPr>
            <a:spLocks noGrp="1"/>
          </p:cNvSpPr>
          <p:nvPr>
            <p:ph sz="quarter" idx="13"/>
          </p:nvPr>
        </p:nvSpPr>
        <p:spPr>
          <a:xfrm>
            <a:off x="304907" y="1298288"/>
            <a:ext cx="11618913" cy="4395788"/>
          </a:xfrm>
        </p:spPr>
        <p:txBody>
          <a:bodyPr/>
          <a:lstStyle>
            <a:lvl2pPr>
              <a:buClr>
                <a:schemeClr val="accent6">
                  <a:lumMod val="75000"/>
                </a:schemeClr>
              </a:buClr>
              <a:defRPr/>
            </a:lvl2pPr>
            <a:lvl4pPr>
              <a:buClr>
                <a:schemeClr val="accent6">
                  <a:lumMod val="75000"/>
                </a:schemeClr>
              </a:buCl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FF287BC-D98A-49FC-91DA-AAC03DA19865}"/>
              </a:ext>
            </a:extLst>
          </p:cNvPr>
          <p:cNvSpPr>
            <a:spLocks noGrp="1"/>
          </p:cNvSpPr>
          <p:nvPr>
            <p:ph type="title"/>
          </p:nvPr>
        </p:nvSpPr>
        <p:spPr>
          <a:xfrm>
            <a:off x="304907" y="245150"/>
            <a:ext cx="11618455" cy="827999"/>
          </a:xfrm>
        </p:spPr>
        <p:txBody>
          <a:bodyPr anchor="ctr">
            <a:normAutofit/>
          </a:bodyPr>
          <a:lstStyle>
            <a:lvl1pPr>
              <a:defRPr sz="3600" b="1" spc="100" baseline="0">
                <a:solidFill>
                  <a:schemeClr val="accent5"/>
                </a:solidFill>
                <a:latin typeface="+mn-lt"/>
              </a:defRPr>
            </a:lvl1pPr>
          </a:lstStyle>
          <a:p>
            <a:r>
              <a:rPr lang="en-US"/>
              <a:t>Click to edit Master title style</a:t>
            </a:r>
          </a:p>
        </p:txBody>
      </p:sp>
    </p:spTree>
    <p:extLst>
      <p:ext uri="{BB962C8B-B14F-4D97-AF65-F5344CB8AC3E}">
        <p14:creationId xmlns:p14="http://schemas.microsoft.com/office/powerpoint/2010/main" val="3551052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674C0D-0242-4D40-964C-86AD2F0FD8C4}"/>
              </a:ext>
            </a:extLst>
          </p:cNvPr>
          <p:cNvSpPr>
            <a:spLocks noGrp="1"/>
          </p:cNvSpPr>
          <p:nvPr>
            <p:ph type="title"/>
          </p:nvPr>
        </p:nvSpPr>
        <p:spPr>
          <a:xfrm>
            <a:off x="609600" y="274638"/>
            <a:ext cx="10972800" cy="723652"/>
          </a:xfrm>
        </p:spPr>
        <p:txBody>
          <a:bodyPr anchor="ctr" anchorCtr="0"/>
          <a:lstStyle>
            <a:lvl1pPr>
              <a:defRPr>
                <a:solidFill>
                  <a:srgbClr val="0074C8"/>
                </a:solidFill>
              </a:defRPr>
            </a:lvl1pPr>
          </a:lstStyle>
          <a:p>
            <a:r>
              <a:rPr lang="en-US"/>
              <a:t>Click to edit Master title style</a:t>
            </a:r>
          </a:p>
        </p:txBody>
      </p:sp>
      <p:sp>
        <p:nvSpPr>
          <p:cNvPr id="8" name="Text Placeholder 2">
            <a:extLst>
              <a:ext uri="{FF2B5EF4-FFF2-40B4-BE49-F238E27FC236}">
                <a16:creationId xmlns:a16="http://schemas.microsoft.com/office/drawing/2014/main" id="{4A0213F1-D037-1643-8711-13A10770CDFA}"/>
              </a:ext>
            </a:extLst>
          </p:cNvPr>
          <p:cNvSpPr>
            <a:spLocks noGrp="1"/>
          </p:cNvSpPr>
          <p:nvPr>
            <p:ph type="body" idx="1"/>
          </p:nvPr>
        </p:nvSpPr>
        <p:spPr>
          <a:xfrm>
            <a:off x="609600" y="99829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77215045-C48B-3D4E-ACCE-266EFF4C6601}"/>
              </a:ext>
            </a:extLst>
          </p:cNvPr>
          <p:cNvSpPr>
            <a:spLocks noGrp="1"/>
          </p:cNvSpPr>
          <p:nvPr>
            <p:ph sz="half" idx="2"/>
          </p:nvPr>
        </p:nvSpPr>
        <p:spPr>
          <a:xfrm>
            <a:off x="609600" y="163805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10">
            <a:extLst>
              <a:ext uri="{FF2B5EF4-FFF2-40B4-BE49-F238E27FC236}">
                <a16:creationId xmlns:a16="http://schemas.microsoft.com/office/drawing/2014/main" id="{6DBA303A-4F3C-9147-8A26-801BE537C576}"/>
              </a:ext>
            </a:extLst>
          </p:cNvPr>
          <p:cNvSpPr>
            <a:spLocks noGrp="1"/>
          </p:cNvSpPr>
          <p:nvPr>
            <p:ph type="chart" sz="quarter" idx="10"/>
          </p:nvPr>
        </p:nvSpPr>
        <p:spPr>
          <a:xfrm>
            <a:off x="6567488" y="1417390"/>
            <a:ext cx="4311650" cy="3760787"/>
          </a:xfrm>
        </p:spPr>
        <p:txBody>
          <a:bodyPr/>
          <a:lstStyle/>
          <a:p>
            <a:endParaRPr lang="en-US"/>
          </a:p>
        </p:txBody>
      </p:sp>
    </p:spTree>
    <p:extLst>
      <p:ext uri="{BB962C8B-B14F-4D97-AF65-F5344CB8AC3E}">
        <p14:creationId xmlns:p14="http://schemas.microsoft.com/office/powerpoint/2010/main" val="440496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D31723-BDB6-F14D-9B25-ED29234E2B4F}"/>
              </a:ext>
            </a:extLst>
          </p:cNvPr>
          <p:cNvSpPr>
            <a:spLocks noGrp="1"/>
          </p:cNvSpPr>
          <p:nvPr>
            <p:ph type="title"/>
          </p:nvPr>
        </p:nvSpPr>
        <p:spPr>
          <a:xfrm>
            <a:off x="609600" y="266700"/>
            <a:ext cx="10972800" cy="714812"/>
          </a:xfrm>
        </p:spPr>
        <p:txBody>
          <a:bodyPr anchor="ctr" anchorCtr="0"/>
          <a:lstStyle>
            <a:lvl1pPr>
              <a:defRPr>
                <a:solidFill>
                  <a:srgbClr val="0074C8"/>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79ADA80E-1C26-E745-8142-AD27EA2A6779}"/>
              </a:ext>
            </a:extLst>
          </p:cNvPr>
          <p:cNvSpPr>
            <a:spLocks noGrp="1"/>
          </p:cNvSpPr>
          <p:nvPr>
            <p:ph sz="half" idx="1"/>
          </p:nvPr>
        </p:nvSpPr>
        <p:spPr>
          <a:xfrm>
            <a:off x="609600" y="11660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771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1B624F2F-A05E-C442-AC71-BAF8C485241F}"/>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33" b="1">
                <a:solidFill>
                  <a:srgbClr val="C00000"/>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a:t>First line of the headline</a:t>
            </a:r>
          </a:p>
        </p:txBody>
      </p:sp>
      <p:sp>
        <p:nvSpPr>
          <p:cNvPr id="5" name="Content Placeholder 4">
            <a:extLst>
              <a:ext uri="{FF2B5EF4-FFF2-40B4-BE49-F238E27FC236}">
                <a16:creationId xmlns:a16="http://schemas.microsoft.com/office/drawing/2014/main" id="{994916F6-DEDA-E746-9E0E-C190FE155498}"/>
              </a:ext>
            </a:extLst>
          </p:cNvPr>
          <p:cNvSpPr>
            <a:spLocks noGrp="1"/>
          </p:cNvSpPr>
          <p:nvPr>
            <p:ph sz="quarter" idx="11"/>
          </p:nvPr>
        </p:nvSpPr>
        <p:spPr>
          <a:xfrm>
            <a:off x="431800" y="1220755"/>
            <a:ext cx="10176933" cy="5187245"/>
          </a:xfrm>
          <a:prstGeom prst="rect">
            <a:avLst/>
          </a:prstGeom>
        </p:spPr>
        <p:txBody>
          <a:bodyPr/>
          <a:lstStyle>
            <a:lvl1pPr marL="241294" indent="-241294" defTabSz="479988">
              <a:buFont typeface="Arial" panose="020B0604020202020204" pitchFamily="34" charset="0"/>
              <a:buChar char="•"/>
              <a:defRPr>
                <a:solidFill>
                  <a:schemeClr val="tx1"/>
                </a:solidFill>
                <a:latin typeface="+mn-lt"/>
              </a:defRPr>
            </a:lvl1pPr>
            <a:lvl2pPr marL="596885" indent="-239178" defTabSz="478355">
              <a:buClr>
                <a:srgbClr val="AE1022"/>
              </a:buClr>
              <a:buFont typeface="Arial" panose="020B0604020202020204" pitchFamily="34" charset="0"/>
              <a:buChar char="•"/>
              <a:defRPr>
                <a:solidFill>
                  <a:schemeClr val="tx1"/>
                </a:solidFill>
                <a:latin typeface="+mn-lt"/>
              </a:defRPr>
            </a:lvl2pPr>
            <a:lvl3pPr marL="838179" indent="-239178">
              <a:buClr>
                <a:srgbClr val="AE1022"/>
              </a:buClr>
              <a:buFont typeface="Arial" panose="020B0604020202020204" pitchFamily="34" charset="0"/>
              <a:buChar char="•"/>
              <a:defRPr>
                <a:solidFill>
                  <a:schemeClr val="tx1"/>
                </a:solidFill>
                <a:latin typeface="+mn-lt"/>
              </a:defRPr>
            </a:lvl3pPr>
            <a:lvl4pPr marL="1073124" indent="-239178">
              <a:buClr>
                <a:srgbClr val="AE1022"/>
              </a:buClr>
              <a:buFont typeface="Arial" panose="020B0604020202020204" pitchFamily="34" charset="0"/>
              <a:buChar char="•"/>
              <a:tabLst>
                <a:tab pos="1073124" algn="l"/>
              </a:tabLst>
              <a:defRPr>
                <a:solidFill>
                  <a:schemeClr val="tx1"/>
                </a:solidFill>
                <a:latin typeface="+mn-lt"/>
              </a:defRPr>
            </a:lvl4pPr>
            <a:lvl5pPr marL="1314418" indent="-239178">
              <a:buClr>
                <a:srgbClr val="AE1022"/>
              </a:buClr>
              <a:buFont typeface="Arial" panose="020B0604020202020204" pitchFamily="34" charset="0"/>
              <a:buChar char="•"/>
              <a:defRPr>
                <a:solidFill>
                  <a:schemeClr val="tx1"/>
                </a:solidFill>
                <a:latin typeface="+mn-lt"/>
              </a:defRPr>
            </a:lvl5pPr>
            <a:lvl6pPr marL="1555712" indent="-239178">
              <a:buClr>
                <a:srgbClr val="AE1022"/>
              </a:buClr>
              <a:buFont typeface="Arial" panose="020B0604020202020204" pitchFamily="34" charset="0"/>
              <a:buChar char="•"/>
              <a:tabLst>
                <a:tab pos="1435064" algn="l"/>
              </a:tabLst>
              <a:defRPr sz="2400"/>
            </a:lvl6pPr>
            <a:lvl7pPr marL="1795155" indent="-239178">
              <a:buClr>
                <a:srgbClr val="C00000"/>
              </a:buClr>
              <a:defRPr sz="2400"/>
            </a:lvl7pPr>
            <a:lvl8pPr marL="2039949" indent="-239178">
              <a:buClr>
                <a:srgbClr val="C00000"/>
              </a:buClr>
              <a:defRPr sz="2400"/>
            </a:lvl8pPr>
            <a:lvl9pPr marL="3232070" indent="-304792">
              <a:buClr>
                <a:srgbClr val="C00000"/>
              </a:buClr>
              <a:buNone/>
              <a:defRPr sz="1867"/>
            </a:lvl9pPr>
          </a:lstStyle>
          <a:p>
            <a:pPr lvl="0"/>
            <a:endParaRPr lang="en-US"/>
          </a:p>
        </p:txBody>
      </p:sp>
    </p:spTree>
    <p:extLst>
      <p:ext uri="{BB962C8B-B14F-4D97-AF65-F5344CB8AC3E}">
        <p14:creationId xmlns:p14="http://schemas.microsoft.com/office/powerpoint/2010/main" val="186094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dirty="0"/>
              <a:t>Divider Page White</a:t>
            </a:r>
          </a:p>
        </p:txBody>
      </p:sp>
      <p:cxnSp>
        <p:nvCxnSpPr>
          <p:cNvPr id="2" name="Straight Connector 1">
            <a:extLst>
              <a:ext uri="{FF2B5EF4-FFF2-40B4-BE49-F238E27FC236}">
                <a16:creationId xmlns:a16="http://schemas.microsoft.com/office/drawing/2014/main" id="{09CD39BA-54F1-3A93-B402-0EF8712A2DD1}"/>
              </a:ext>
            </a:extLst>
          </p:cNvPr>
          <p:cNvCxnSpPr>
            <a:cxnSpLocks/>
          </p:cNvCxnSpPr>
          <p:nvPr userDrawn="1"/>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BC08BF4C-F7C5-F14F-94B8-5E158778E62A}"/>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3518248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8D16BB7-F9DF-97C7-C693-C3EAD1097C9A}"/>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dirty="0"/>
              <a:t>Corporate Template</a:t>
            </a:r>
          </a:p>
        </p:txBody>
      </p:sp>
      <p:cxnSp>
        <p:nvCxnSpPr>
          <p:cNvPr id="2" name="Straight Connector 1">
            <a:extLst>
              <a:ext uri="{FF2B5EF4-FFF2-40B4-BE49-F238E27FC236}">
                <a16:creationId xmlns:a16="http://schemas.microsoft.com/office/drawing/2014/main" id="{E62D8D6E-E9D9-012E-F2E7-E79941C226FE}"/>
              </a:ext>
            </a:extLst>
          </p:cNvPr>
          <p:cNvCxnSpPr>
            <a:cxnSpLocks/>
          </p:cNvCxnSpPr>
          <p:nvPr/>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3" name="Text Placeholder 11">
            <a:extLst>
              <a:ext uri="{FF2B5EF4-FFF2-40B4-BE49-F238E27FC236}">
                <a16:creationId xmlns:a16="http://schemas.microsoft.com/office/drawing/2014/main" id="{609E6E5D-9E29-A0E3-7BCB-7B134E52FB49}"/>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2640588643"/>
      </p:ext>
    </p:extLst>
  </p:cSld>
  <p:clrMapOvr>
    <a:masterClrMapping/>
  </p:clrMapOvr>
  <p:extLst>
    <p:ext uri="{DCECCB84-F9BA-43D5-87BE-67443E8EF086}">
      <p15:sldGuideLst xmlns:p15="http://schemas.microsoft.com/office/powerpoint/2012/main">
        <p15:guide id="1" orient="horz" pos="1584">
          <p15:clr>
            <a:srgbClr val="FBAE40"/>
          </p15:clr>
        </p15:guide>
        <p15:guide id="2" pos="25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bg1"/>
                </a:solidFill>
              </a:defRPr>
            </a:lvl1pPr>
          </a:lstStyle>
          <a:p>
            <a:r>
              <a:rPr lang="en-US" dirty="0"/>
              <a:t>Divider Page Blue</a:t>
            </a:r>
          </a:p>
        </p:txBody>
      </p:sp>
      <p:cxnSp>
        <p:nvCxnSpPr>
          <p:cNvPr id="2" name="Straight Connector 1">
            <a:extLst>
              <a:ext uri="{FF2B5EF4-FFF2-40B4-BE49-F238E27FC236}">
                <a16:creationId xmlns:a16="http://schemas.microsoft.com/office/drawing/2014/main" id="{CEFF58D0-1B4F-DB67-A7A1-242973BCD912}"/>
              </a:ext>
            </a:extLst>
          </p:cNvPr>
          <p:cNvCxnSpPr>
            <a:cxnSpLocks/>
          </p:cNvCxnSpPr>
          <p:nvPr/>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7BE25CEC-C6A5-ABAC-1223-00DC50C27295}"/>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chemeClr val="bg1"/>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3261800997"/>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2"/>
                </a:solidFill>
              </a:defRPr>
            </a:lvl1pPr>
          </a:lstStyle>
          <a:p>
            <a:r>
              <a:rPr lang="en-US" dirty="0"/>
              <a:t>Divider Page Grey</a:t>
            </a:r>
          </a:p>
        </p:txBody>
      </p:sp>
      <p:cxnSp>
        <p:nvCxnSpPr>
          <p:cNvPr id="2" name="Straight Connector 1">
            <a:extLst>
              <a:ext uri="{FF2B5EF4-FFF2-40B4-BE49-F238E27FC236}">
                <a16:creationId xmlns:a16="http://schemas.microsoft.com/office/drawing/2014/main" id="{03C6E9E1-2385-4E74-9832-E2FBF9B72007}"/>
              </a:ext>
            </a:extLst>
          </p:cNvPr>
          <p:cNvCxnSpPr>
            <a:cxnSpLocks/>
          </p:cNvCxnSpPr>
          <p:nvPr/>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39C70FB4-4318-E197-7613-705F7FEE76E0}"/>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128147539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CC897-1AD3-EE6B-3E48-185FBB7939A1}"/>
              </a:ext>
            </a:extLst>
          </p:cNvPr>
          <p:cNvSpPr>
            <a:spLocks noGrp="1"/>
          </p:cNvSpPr>
          <p:nvPr>
            <p:ph type="ctrTitle" hasCustomPrompt="1"/>
          </p:nvPr>
        </p:nvSpPr>
        <p:spPr>
          <a:xfrm>
            <a:off x="3765550" y="2975985"/>
            <a:ext cx="5787736" cy="658956"/>
          </a:xfrm>
          <a:prstGeom prst="rect">
            <a:avLst/>
          </a:prstGeom>
        </p:spPr>
        <p:txBody>
          <a:bodyPr/>
          <a:lstStyle>
            <a:lvl1pPr>
              <a:defRPr sz="4000" b="1">
                <a:solidFill>
                  <a:schemeClr val="tx1"/>
                </a:solidFill>
                <a:latin typeface="Avenir Next LT Pro" panose="020B0504020202020204" pitchFamily="34" charset="77"/>
              </a:defRPr>
            </a:lvl1pPr>
          </a:lstStyle>
          <a:p>
            <a:r>
              <a:rPr lang="en-US" dirty="0"/>
              <a:t>Divider Page White</a:t>
            </a:r>
          </a:p>
        </p:txBody>
      </p:sp>
      <p:cxnSp>
        <p:nvCxnSpPr>
          <p:cNvPr id="2" name="Straight Connector 1">
            <a:extLst>
              <a:ext uri="{FF2B5EF4-FFF2-40B4-BE49-F238E27FC236}">
                <a16:creationId xmlns:a16="http://schemas.microsoft.com/office/drawing/2014/main" id="{09CD39BA-54F1-3A93-B402-0EF8712A2DD1}"/>
              </a:ext>
            </a:extLst>
          </p:cNvPr>
          <p:cNvCxnSpPr>
            <a:cxnSpLocks/>
          </p:cNvCxnSpPr>
          <p:nvPr/>
        </p:nvCxnSpPr>
        <p:spPr>
          <a:xfrm>
            <a:off x="3803479" y="3789960"/>
            <a:ext cx="1343175" cy="0"/>
          </a:xfrm>
          <a:prstGeom prst="line">
            <a:avLst/>
          </a:prstGeom>
          <a:ln w="28575">
            <a:solidFill>
              <a:schemeClr val="accent4"/>
            </a:solidFill>
          </a:ln>
          <a:effectLst/>
        </p:spPr>
        <p:style>
          <a:lnRef idx="2">
            <a:schemeClr val="accent2"/>
          </a:lnRef>
          <a:fillRef idx="0">
            <a:schemeClr val="accent2"/>
          </a:fillRef>
          <a:effectRef idx="1">
            <a:schemeClr val="accent2"/>
          </a:effectRef>
          <a:fontRef idx="minor">
            <a:schemeClr val="tx1"/>
          </a:fontRef>
        </p:style>
      </p:cxnSp>
      <p:sp>
        <p:nvSpPr>
          <p:cNvPr id="6" name="Text Placeholder 11">
            <a:extLst>
              <a:ext uri="{FF2B5EF4-FFF2-40B4-BE49-F238E27FC236}">
                <a16:creationId xmlns:a16="http://schemas.microsoft.com/office/drawing/2014/main" id="{BC08BF4C-F7C5-F14F-94B8-5E158778E62A}"/>
              </a:ext>
            </a:extLst>
          </p:cNvPr>
          <p:cNvSpPr>
            <a:spLocks noGrp="1"/>
          </p:cNvSpPr>
          <p:nvPr>
            <p:ph type="body" sz="quarter" idx="10" hasCustomPrompt="1"/>
          </p:nvPr>
        </p:nvSpPr>
        <p:spPr>
          <a:xfrm>
            <a:off x="3803479" y="3984143"/>
            <a:ext cx="5694218" cy="310789"/>
          </a:xfrm>
          <a:prstGeom prst="rect">
            <a:avLst/>
          </a:prstGeom>
        </p:spPr>
        <p:txBody>
          <a:bodyPr>
            <a:normAutofit/>
          </a:bodyPr>
          <a:lstStyle>
            <a:lvl1pPr algn="l">
              <a:spcBef>
                <a:spcPts val="400"/>
              </a:spcBef>
              <a:buNone/>
              <a:defRPr sz="1800" b="1" i="0">
                <a:solidFill>
                  <a:srgbClr val="0081C5"/>
                </a:solidFill>
                <a:latin typeface="Avenir Next LT Pro Demi" panose="020B0504020202020204" pitchFamily="34" charset="77"/>
              </a:defRPr>
            </a:lvl1pPr>
          </a:lstStyle>
          <a:p>
            <a:pPr lvl="0"/>
            <a:r>
              <a:rPr lang="en-US" dirty="0"/>
              <a:t>Sub headline</a:t>
            </a:r>
          </a:p>
        </p:txBody>
      </p:sp>
    </p:spTree>
    <p:extLst>
      <p:ext uri="{BB962C8B-B14F-4D97-AF65-F5344CB8AC3E}">
        <p14:creationId xmlns:p14="http://schemas.microsoft.com/office/powerpoint/2010/main" val="621459381"/>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120B-A4EF-F9F3-21A7-F675DC8A1D5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4D57868-00DD-A368-E84D-347A0E2C4FAC}"/>
              </a:ext>
            </a:extLst>
          </p:cNvPr>
          <p:cNvSpPr>
            <a:spLocks noGrp="1"/>
          </p:cNvSpPr>
          <p:nvPr>
            <p:ph idx="1"/>
          </p:nvPr>
        </p:nvSpPr>
        <p:spPr/>
        <p:txBody>
          <a:bodyPr/>
          <a:lstStyle>
            <a:lvl1pPr marL="228600" indent="-228600">
              <a:lnSpc>
                <a:spcPct val="150000"/>
              </a:lnSpc>
              <a:spcBef>
                <a:spcPts val="0"/>
              </a:spcBef>
              <a:buClr>
                <a:schemeClr val="accent4"/>
              </a:buClr>
              <a:buFont typeface="Wingdings" pitchFamily="2" charset="2"/>
              <a:buChar char="§"/>
              <a:defRPr>
                <a:solidFill>
                  <a:schemeClr val="accent2"/>
                </a:solidFill>
              </a:defRPr>
            </a:lvl1pPr>
            <a:lvl2pPr marL="685800" indent="-228600">
              <a:lnSpc>
                <a:spcPct val="150000"/>
              </a:lnSpc>
              <a:spcBef>
                <a:spcPts val="0"/>
              </a:spcBef>
              <a:buClr>
                <a:schemeClr val="accent4"/>
              </a:buClr>
              <a:buFont typeface="Wingdings" pitchFamily="2" charset="2"/>
              <a:buChar char="§"/>
              <a:defRPr>
                <a:solidFill>
                  <a:schemeClr val="accent2"/>
                </a:solidFill>
              </a:defRPr>
            </a:lvl2pPr>
            <a:lvl3pPr marL="1143000" indent="-228600">
              <a:lnSpc>
                <a:spcPct val="150000"/>
              </a:lnSpc>
              <a:spcBef>
                <a:spcPts val="0"/>
              </a:spcBef>
              <a:buClr>
                <a:schemeClr val="accent4"/>
              </a:buClr>
              <a:buFont typeface="Wingdings" pitchFamily="2" charset="2"/>
              <a:buChar char="§"/>
              <a:defRPr>
                <a:solidFill>
                  <a:schemeClr val="accent2"/>
                </a:solidFill>
              </a:defRPr>
            </a:lvl3pPr>
            <a:lvl4pPr marL="1600200" indent="-228600">
              <a:lnSpc>
                <a:spcPct val="150000"/>
              </a:lnSpc>
              <a:spcBef>
                <a:spcPts val="0"/>
              </a:spcBef>
              <a:buClr>
                <a:schemeClr val="accent4"/>
              </a:buClr>
              <a:buFont typeface="Wingdings" pitchFamily="2" charset="2"/>
              <a:buChar char="§"/>
              <a:defRPr>
                <a:solidFill>
                  <a:schemeClr val="accent2"/>
                </a:solidFill>
              </a:defRPr>
            </a:lvl4pPr>
            <a:lvl5pPr marL="2057400" indent="-228600">
              <a:lnSpc>
                <a:spcPct val="150000"/>
              </a:lnSpc>
              <a:spcBef>
                <a:spcPts val="0"/>
              </a:spcBef>
              <a:buClr>
                <a:schemeClr val="accent4"/>
              </a:buClr>
              <a:buFont typeface="Wingdings" pitchFamily="2" charset="2"/>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930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A7E77-4D5B-43E0-54D7-FAB1DBA5CB97}"/>
              </a:ext>
            </a:extLst>
          </p:cNvPr>
          <p:cNvSpPr>
            <a:spLocks noGrp="1"/>
          </p:cNvSpPr>
          <p:nvPr>
            <p:ph type="body" idx="1"/>
          </p:nvPr>
        </p:nvSpPr>
        <p:spPr>
          <a:xfrm>
            <a:off x="831850" y="4589463"/>
            <a:ext cx="10515600" cy="1500187"/>
          </a:xfrm>
        </p:spPr>
        <p:txBody>
          <a:bodyPr/>
          <a:lstStyle>
            <a:lvl1pPr marL="0" indent="0">
              <a:lnSpc>
                <a:spcPct val="150000"/>
              </a:lnSpc>
              <a:buNone/>
              <a:defRPr sz="2400" b="0" i="0">
                <a:solidFill>
                  <a:schemeClr val="accent2"/>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Title 8">
            <a:extLst>
              <a:ext uri="{FF2B5EF4-FFF2-40B4-BE49-F238E27FC236}">
                <a16:creationId xmlns:a16="http://schemas.microsoft.com/office/drawing/2014/main" id="{D2E9587A-1B6F-3996-AB27-8083ADBA2657}"/>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7593686"/>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A1C9-E50B-83DD-0F3A-451EAA4EE4B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FFDF95-0BDA-411D-1E61-99213A598C3C}"/>
              </a:ext>
            </a:extLst>
          </p:cNvPr>
          <p:cNvSpPr>
            <a:spLocks noGrp="1"/>
          </p:cNvSpPr>
          <p:nvPr>
            <p:ph sz="half" idx="1"/>
          </p:nvPr>
        </p:nvSpPr>
        <p:spPr>
          <a:xfrm>
            <a:off x="838200" y="1825625"/>
            <a:ext cx="5181600" cy="4351338"/>
          </a:xfrm>
        </p:spPr>
        <p:txBody>
          <a:bodyPr/>
          <a:lstStyle>
            <a:lvl1pPr>
              <a:lnSpc>
                <a:spcPct val="15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5BFAA8E-DBAE-66E8-BE2D-050B88FF0272}"/>
              </a:ext>
            </a:extLst>
          </p:cNvPr>
          <p:cNvSpPr>
            <a:spLocks noGrp="1"/>
          </p:cNvSpPr>
          <p:nvPr>
            <p:ph sz="half" idx="2"/>
          </p:nvPr>
        </p:nvSpPr>
        <p:spPr>
          <a:xfrm>
            <a:off x="6172200" y="1825625"/>
            <a:ext cx="5181600" cy="4351338"/>
          </a:xfrm>
        </p:spPr>
        <p:txBody>
          <a:bodyPr/>
          <a:lstStyle>
            <a:lvl2pPr>
              <a:lnSpc>
                <a:spcPct val="150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102830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4871-776D-0CE7-3F5A-6BB79BF200AA}"/>
              </a:ext>
            </a:extLst>
          </p:cNvPr>
          <p:cNvSpPr>
            <a:spLocks noGrp="1"/>
          </p:cNvSpPr>
          <p:nvPr>
            <p:ph type="title"/>
          </p:nvPr>
        </p:nvSpPr>
        <p:spPr>
          <a:xfrm>
            <a:off x="839788" y="365125"/>
            <a:ext cx="10515600" cy="1325563"/>
          </a:xfrm>
        </p:spPr>
        <p:txBody>
          <a:bodyPr/>
          <a:lstStyle>
            <a:lvl1pPr>
              <a:defRPr>
                <a:latin typeface="Avenir Next LT Pro" panose="020B0504020202020204" pitchFamily="34"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0D8604-3168-8295-3613-6B113114396F}"/>
              </a:ext>
            </a:extLst>
          </p:cNvPr>
          <p:cNvSpPr>
            <a:spLocks noGrp="1"/>
          </p:cNvSpPr>
          <p:nvPr>
            <p:ph type="body" idx="1"/>
          </p:nvPr>
        </p:nvSpPr>
        <p:spPr>
          <a:xfrm>
            <a:off x="839788" y="1681163"/>
            <a:ext cx="5157787"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88C33-82D1-0482-4C1F-3B577DBC3B25}"/>
              </a:ext>
            </a:extLst>
          </p:cNvPr>
          <p:cNvSpPr>
            <a:spLocks noGrp="1"/>
          </p:cNvSpPr>
          <p:nvPr>
            <p:ph sz="half" idx="2"/>
          </p:nvPr>
        </p:nvSpPr>
        <p:spPr>
          <a:xfrm>
            <a:off x="839788" y="2505075"/>
            <a:ext cx="5157787" cy="3684588"/>
          </a:xfrm>
        </p:spPr>
        <p:txBody>
          <a:bodyPr/>
          <a:lstStyle>
            <a:lvl1pPr>
              <a:lnSpc>
                <a:spcPct val="150000"/>
              </a:lnSpc>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69C1718-3C8B-212C-EF79-3A44F82BE09A}"/>
              </a:ext>
            </a:extLst>
          </p:cNvPr>
          <p:cNvSpPr>
            <a:spLocks noGrp="1"/>
          </p:cNvSpPr>
          <p:nvPr>
            <p:ph type="body" sz="quarter" idx="3"/>
          </p:nvPr>
        </p:nvSpPr>
        <p:spPr>
          <a:xfrm>
            <a:off x="6172200" y="1681163"/>
            <a:ext cx="5183188"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46BA6B-B6A0-A26E-D661-2F6FA5F4A20A}"/>
              </a:ext>
            </a:extLst>
          </p:cNvPr>
          <p:cNvSpPr>
            <a:spLocks noGrp="1"/>
          </p:cNvSpPr>
          <p:nvPr>
            <p:ph sz="quarter" idx="4"/>
          </p:nvPr>
        </p:nvSpPr>
        <p:spPr>
          <a:xfrm>
            <a:off x="6172200" y="2505075"/>
            <a:ext cx="5183188" cy="3684588"/>
          </a:xfrm>
        </p:spPr>
        <p:txBody>
          <a:bodyPr/>
          <a:lstStyle>
            <a:lvl1pPr>
              <a:lnSpc>
                <a:spcPct val="150000"/>
              </a:lnSpc>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592152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E13C-76DB-BDBA-4D66-988C7FE1A3F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1756767"/>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1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120B-A4EF-F9F3-21A7-F675DC8A1D5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D57868-00DD-A368-E84D-347A0E2C4FAC}"/>
              </a:ext>
            </a:extLst>
          </p:cNvPr>
          <p:cNvSpPr>
            <a:spLocks noGrp="1"/>
          </p:cNvSpPr>
          <p:nvPr>
            <p:ph idx="1"/>
          </p:nvPr>
        </p:nvSpPr>
        <p:spPr/>
        <p:txBody>
          <a:bodyPr/>
          <a:lstStyle>
            <a:lvl1pPr marL="228600" indent="-228600">
              <a:lnSpc>
                <a:spcPct val="150000"/>
              </a:lnSpc>
              <a:spcBef>
                <a:spcPts val="0"/>
              </a:spcBef>
              <a:buClr>
                <a:schemeClr val="accent4"/>
              </a:buClr>
              <a:buFont typeface="Wingdings" pitchFamily="2" charset="2"/>
              <a:buChar char="§"/>
              <a:defRPr>
                <a:solidFill>
                  <a:schemeClr val="accent2"/>
                </a:solidFill>
              </a:defRPr>
            </a:lvl1pPr>
            <a:lvl2pPr marL="685800" indent="-228600">
              <a:lnSpc>
                <a:spcPct val="150000"/>
              </a:lnSpc>
              <a:spcBef>
                <a:spcPts val="0"/>
              </a:spcBef>
              <a:buClr>
                <a:schemeClr val="accent4"/>
              </a:buClr>
              <a:buFont typeface="Wingdings" pitchFamily="2" charset="2"/>
              <a:buChar char="§"/>
              <a:defRPr>
                <a:solidFill>
                  <a:schemeClr val="accent2"/>
                </a:solidFill>
              </a:defRPr>
            </a:lvl2pPr>
            <a:lvl3pPr marL="1143000" indent="-228600">
              <a:lnSpc>
                <a:spcPct val="150000"/>
              </a:lnSpc>
              <a:spcBef>
                <a:spcPts val="0"/>
              </a:spcBef>
              <a:buClr>
                <a:schemeClr val="accent4"/>
              </a:buClr>
              <a:buFont typeface="Wingdings" pitchFamily="2" charset="2"/>
              <a:buChar char="§"/>
              <a:defRPr>
                <a:solidFill>
                  <a:schemeClr val="accent2"/>
                </a:solidFill>
              </a:defRPr>
            </a:lvl3pPr>
            <a:lvl4pPr marL="1600200" indent="-228600">
              <a:lnSpc>
                <a:spcPct val="150000"/>
              </a:lnSpc>
              <a:spcBef>
                <a:spcPts val="0"/>
              </a:spcBef>
              <a:buClr>
                <a:schemeClr val="accent4"/>
              </a:buClr>
              <a:buFont typeface="Wingdings" pitchFamily="2" charset="2"/>
              <a:buChar char="§"/>
              <a:defRPr>
                <a:solidFill>
                  <a:schemeClr val="accent2"/>
                </a:solidFill>
              </a:defRPr>
            </a:lvl4pPr>
            <a:lvl5pPr marL="2057400" indent="-228600">
              <a:lnSpc>
                <a:spcPct val="150000"/>
              </a:lnSpc>
              <a:spcBef>
                <a:spcPts val="0"/>
              </a:spcBef>
              <a:buClr>
                <a:schemeClr val="accent4"/>
              </a:buClr>
              <a:buFont typeface="Wingdings" pitchFamily="2" charset="2"/>
              <a:buChar cha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091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B447-BB86-5702-6050-F95D237A4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975079-B56E-65C4-7201-D707CF974D43}"/>
              </a:ext>
            </a:extLst>
          </p:cNvPr>
          <p:cNvSpPr>
            <a:spLocks noGrp="1"/>
          </p:cNvSpPr>
          <p:nvPr>
            <p:ph idx="1"/>
          </p:nvPr>
        </p:nvSpPr>
        <p:spPr>
          <a:xfrm>
            <a:off x="5183188" y="987425"/>
            <a:ext cx="6172200" cy="4873625"/>
          </a:xfrm>
        </p:spPr>
        <p:txBody>
          <a:bodyPr/>
          <a:lstStyle>
            <a:lvl1pPr>
              <a:lnSpc>
                <a:spcPct val="150000"/>
              </a:lnSpc>
              <a:defRPr sz="3200" b="0" i="0">
                <a:latin typeface="Avenir Next LT Pro" panose="020B0504020202020204" pitchFamily="34" charset="77"/>
              </a:defRPr>
            </a:lvl1pPr>
            <a:lvl2pPr>
              <a:lnSpc>
                <a:spcPct val="150000"/>
              </a:lnSpc>
              <a:defRPr sz="2800" b="0" i="0">
                <a:latin typeface="Avenir Next LT Pro" panose="020B0504020202020204" pitchFamily="34" charset="77"/>
              </a:defRPr>
            </a:lvl2pPr>
            <a:lvl3pPr>
              <a:lnSpc>
                <a:spcPct val="150000"/>
              </a:lnSpc>
              <a:defRPr sz="2400" b="0" i="0">
                <a:latin typeface="Avenir Next LT Pro" panose="020B0504020202020204" pitchFamily="34" charset="77"/>
              </a:defRPr>
            </a:lvl3pPr>
            <a:lvl4pPr>
              <a:lnSpc>
                <a:spcPct val="150000"/>
              </a:lnSpc>
              <a:defRPr sz="2000" b="0" i="0">
                <a:latin typeface="Avenir Next LT Pro" panose="020B0504020202020204" pitchFamily="34" charset="77"/>
              </a:defRPr>
            </a:lvl4pPr>
            <a:lvl5pPr>
              <a:lnSpc>
                <a:spcPct val="150000"/>
              </a:lnSpc>
              <a:defRPr sz="2000" b="0" i="0">
                <a:latin typeface="Avenir Next LT Pro" panose="020B0504020202020204" pitchFamily="34"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8396AA-9274-4A64-187A-C333EE2E7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5350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BD4-0FAA-C70B-89F0-91DC3C09B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C46D1B9-FD9A-FCD8-7E19-0D2D12AE5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081B568-2FF4-76AE-C9EF-CD5611F9A449}"/>
              </a:ext>
            </a:extLst>
          </p:cNvPr>
          <p:cNvSpPr>
            <a:spLocks noGrp="1"/>
          </p:cNvSpPr>
          <p:nvPr>
            <p:ph type="body" sz="half" idx="2"/>
          </p:nvPr>
        </p:nvSpPr>
        <p:spPr>
          <a:xfrm>
            <a:off x="839788" y="2057400"/>
            <a:ext cx="3932237" cy="3811588"/>
          </a:xfrm>
        </p:spPr>
        <p:txBody>
          <a:bodyPr/>
          <a:lstStyle>
            <a:lvl1pPr marL="0" indent="0">
              <a:buNone/>
              <a:defRPr sz="1600" b="0" i="0">
                <a:latin typeface="Avenir Next LT Pro" panose="020B05040202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5112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CE5E-CD80-4D7D-513F-C7A88E416B1F}"/>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6FBFEEC-E0E4-4106-8753-9838C05B581B}"/>
              </a:ext>
            </a:extLst>
          </p:cNvPr>
          <p:cNvSpPr>
            <a:spLocks noGrp="1"/>
          </p:cNvSpPr>
          <p:nvPr>
            <p:ph type="body" orient="vert" idx="1"/>
          </p:nvPr>
        </p:nvSpPr>
        <p:spPr/>
        <p:txBody>
          <a:bodyPr vert="eaVert"/>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6502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FFC8-045A-C72D-8E60-D1347F187E1C}"/>
              </a:ext>
            </a:extLst>
          </p:cNvPr>
          <p:cNvSpPr>
            <a:spLocks noGrp="1"/>
          </p:cNvSpPr>
          <p:nvPr>
            <p:ph type="title" hasCustomPrompt="1"/>
          </p:nvPr>
        </p:nvSpPr>
        <p:spPr>
          <a:xfrm>
            <a:off x="4554993" y="2981614"/>
            <a:ext cx="3082011" cy="662782"/>
          </a:xfrm>
        </p:spPr>
        <p:txBody>
          <a:bodyPr/>
          <a:lstStyle>
            <a:lvl1pPr algn="ctr">
              <a:defRPr>
                <a:solidFill>
                  <a:schemeClr val="bg1"/>
                </a:solidFill>
              </a:defRPr>
            </a:lvl1pPr>
          </a:lstStyle>
          <a:p>
            <a:r>
              <a:rPr lang="en-US" dirty="0"/>
              <a:t>Thank you</a:t>
            </a:r>
          </a:p>
        </p:txBody>
      </p:sp>
      <p:sp>
        <p:nvSpPr>
          <p:cNvPr id="4" name="Text Placeholder 3">
            <a:extLst>
              <a:ext uri="{FF2B5EF4-FFF2-40B4-BE49-F238E27FC236}">
                <a16:creationId xmlns:a16="http://schemas.microsoft.com/office/drawing/2014/main" id="{75E8FD28-F5C4-0EC5-10CF-E8C310FBF3FA}"/>
              </a:ext>
            </a:extLst>
          </p:cNvPr>
          <p:cNvSpPr>
            <a:spLocks noGrp="1"/>
          </p:cNvSpPr>
          <p:nvPr>
            <p:ph type="body" sz="quarter" idx="10" hasCustomPrompt="1"/>
          </p:nvPr>
        </p:nvSpPr>
        <p:spPr>
          <a:xfrm>
            <a:off x="4615961" y="3780693"/>
            <a:ext cx="2960077" cy="220021"/>
          </a:xfrm>
        </p:spPr>
        <p:txBody>
          <a:bodyPr>
            <a:normAutofit/>
          </a:bodyPr>
          <a:lstStyle>
            <a:lvl1pPr marL="0" indent="0" algn="ctr">
              <a:buNone/>
              <a:defRPr sz="1600" b="1" i="0" spc="150" baseline="0">
                <a:solidFill>
                  <a:schemeClr val="accent1"/>
                </a:solidFill>
                <a:latin typeface="Avenir Next LT Pro" panose="020B0504020202020204" pitchFamily="34" charset="77"/>
              </a:defRPr>
            </a:lvl1pPr>
            <a:lvl2pPr marL="457200" indent="0" algn="ctr">
              <a:buNone/>
              <a:defRPr sz="1600" b="1" i="0" spc="150" baseline="0">
                <a:solidFill>
                  <a:schemeClr val="accent1"/>
                </a:solidFill>
                <a:latin typeface="Avenir Black" panose="02000503020000020003" pitchFamily="2" charset="0"/>
              </a:defRPr>
            </a:lvl2pPr>
          </a:lstStyle>
          <a:p>
            <a:pPr lvl="0"/>
            <a:r>
              <a:rPr lang="en-US" dirty="0"/>
              <a:t>QUESTIONS?</a:t>
            </a:r>
          </a:p>
        </p:txBody>
      </p:sp>
    </p:spTree>
    <p:extLst>
      <p:ext uri="{BB962C8B-B14F-4D97-AF65-F5344CB8AC3E}">
        <p14:creationId xmlns:p14="http://schemas.microsoft.com/office/powerpoint/2010/main" val="1594327763"/>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AC2EE-D541-3C4F-AA60-C353C287F423}"/>
              </a:ext>
            </a:extLst>
          </p:cNvPr>
          <p:cNvSpPr>
            <a:spLocks noGrp="1"/>
          </p:cNvSpPr>
          <p:nvPr>
            <p:ph type="title"/>
          </p:nvPr>
        </p:nvSpPr>
        <p:spPr>
          <a:xfrm>
            <a:off x="609600" y="228600"/>
            <a:ext cx="10972800" cy="655636"/>
          </a:xfrm>
        </p:spPr>
        <p:txBody>
          <a:bodyPr/>
          <a:lstStyle>
            <a:lvl1pPr>
              <a:defRPr>
                <a:solidFill>
                  <a:srgbClr val="0074C8"/>
                </a:solidFill>
              </a:defRPr>
            </a:lvl1pPr>
          </a:lstStyle>
          <a:p>
            <a:r>
              <a:rPr lang="en-US"/>
              <a:t>Click to edit Master title style</a:t>
            </a:r>
          </a:p>
        </p:txBody>
      </p:sp>
      <p:sp>
        <p:nvSpPr>
          <p:cNvPr id="6" name="Text Placeholder 2">
            <a:extLst>
              <a:ext uri="{FF2B5EF4-FFF2-40B4-BE49-F238E27FC236}">
                <a16:creationId xmlns:a16="http://schemas.microsoft.com/office/drawing/2014/main" id="{8498EFC7-4C56-F848-BD23-F6F14FCD5EDA}"/>
              </a:ext>
            </a:extLst>
          </p:cNvPr>
          <p:cNvSpPr>
            <a:spLocks noGrp="1"/>
          </p:cNvSpPr>
          <p:nvPr>
            <p:ph type="body" sz="half" idx="1"/>
          </p:nvPr>
        </p:nvSpPr>
        <p:spPr>
          <a:xfrm>
            <a:off x="609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01557D8-205F-3447-B8E3-812FE4837F9A}"/>
              </a:ext>
            </a:extLst>
          </p:cNvPr>
          <p:cNvSpPr>
            <a:spLocks noGrp="1"/>
          </p:cNvSpPr>
          <p:nvPr>
            <p:ph sz="half" idx="2"/>
          </p:nvPr>
        </p:nvSpPr>
        <p:spPr>
          <a:xfrm>
            <a:off x="6197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008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ext, and Content">
  <p:cSld name="1_Title, Text, and Content">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609600" y="228600"/>
            <a:ext cx="10972800" cy="65563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solidFill>
                  <a:srgbClr val="0074C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body" idx="1"/>
          </p:nvPr>
        </p:nvSpPr>
        <p:spPr>
          <a:xfrm>
            <a:off x="609600" y="10414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 name="Google Shape;21;p34"/>
          <p:cNvSpPr txBox="1">
            <a:spLocks noGrp="1"/>
          </p:cNvSpPr>
          <p:nvPr>
            <p:ph type="body" idx="2"/>
          </p:nvPr>
        </p:nvSpPr>
        <p:spPr>
          <a:xfrm>
            <a:off x="6197600" y="10414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1530795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96F9-7387-4D54-E450-31A9867AB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29BA52-D944-F655-3919-58BF7532B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A1911-A4E5-8C67-D574-53D2C82007FC}"/>
              </a:ext>
            </a:extLst>
          </p:cNvPr>
          <p:cNvSpPr>
            <a:spLocks noGrp="1"/>
          </p:cNvSpPr>
          <p:nvPr>
            <p:ph type="dt" sz="half" idx="10"/>
          </p:nvPr>
        </p:nvSpPr>
        <p:spPr/>
        <p:txBody>
          <a:bodyPr/>
          <a:lstStyle/>
          <a:p>
            <a:fld id="{ECCB3382-F155-4F7D-9400-C76994461AB7}" type="datetimeFigureOut">
              <a:rPr lang="en-US" smtClean="0"/>
              <a:t>2/12/2026</a:t>
            </a:fld>
            <a:endParaRPr lang="en-US"/>
          </a:p>
        </p:txBody>
      </p:sp>
      <p:sp>
        <p:nvSpPr>
          <p:cNvPr id="5" name="Footer Placeholder 4">
            <a:extLst>
              <a:ext uri="{FF2B5EF4-FFF2-40B4-BE49-F238E27FC236}">
                <a16:creationId xmlns:a16="http://schemas.microsoft.com/office/drawing/2014/main" id="{76C377CB-E5AD-8E69-5ECF-3C58EC745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DA4EA-9B83-EAE2-985E-93C7E0B2BD79}"/>
              </a:ext>
            </a:extLst>
          </p:cNvPr>
          <p:cNvSpPr>
            <a:spLocks noGrp="1"/>
          </p:cNvSpPr>
          <p:nvPr>
            <p:ph type="sldNum" sz="quarter" idx="12"/>
          </p:nvPr>
        </p:nvSpPr>
        <p:spPr/>
        <p:txBody>
          <a:bodyPr/>
          <a:lstStyle/>
          <a:p>
            <a:fld id="{D02B34DC-C749-4505-9EF6-4CFD7ED14A49}" type="slidenum">
              <a:rPr lang="en-US" smtClean="0"/>
              <a:t>‹#›</a:t>
            </a:fld>
            <a:endParaRPr lang="en-US"/>
          </a:p>
        </p:txBody>
      </p:sp>
    </p:spTree>
    <p:extLst>
      <p:ext uri="{BB962C8B-B14F-4D97-AF65-F5344CB8AC3E}">
        <p14:creationId xmlns:p14="http://schemas.microsoft.com/office/powerpoint/2010/main" val="242855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A7E77-4D5B-43E0-54D7-FAB1DBA5CB97}"/>
              </a:ext>
            </a:extLst>
          </p:cNvPr>
          <p:cNvSpPr>
            <a:spLocks noGrp="1"/>
          </p:cNvSpPr>
          <p:nvPr>
            <p:ph type="body" idx="1"/>
          </p:nvPr>
        </p:nvSpPr>
        <p:spPr>
          <a:xfrm>
            <a:off x="831850" y="4589463"/>
            <a:ext cx="10515600" cy="1500187"/>
          </a:xfrm>
        </p:spPr>
        <p:txBody>
          <a:bodyPr/>
          <a:lstStyle>
            <a:lvl1pPr marL="0" indent="0">
              <a:lnSpc>
                <a:spcPct val="150000"/>
              </a:lnSpc>
              <a:buNone/>
              <a:defRPr sz="2400" b="0" i="0">
                <a:solidFill>
                  <a:schemeClr val="accent2"/>
                </a:solidFill>
                <a:latin typeface="Avenir Next LT Pro" panose="020B0504020202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Title 8">
            <a:extLst>
              <a:ext uri="{FF2B5EF4-FFF2-40B4-BE49-F238E27FC236}">
                <a16:creationId xmlns:a16="http://schemas.microsoft.com/office/drawing/2014/main" id="{D2E9587A-1B6F-3996-AB27-8083ADBA265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3711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A1C9-E50B-83DD-0F3A-451EAA4EE4B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7FFDF95-0BDA-411D-1E61-99213A598C3C}"/>
              </a:ext>
            </a:extLst>
          </p:cNvPr>
          <p:cNvSpPr>
            <a:spLocks noGrp="1"/>
          </p:cNvSpPr>
          <p:nvPr>
            <p:ph sz="half" idx="1"/>
          </p:nvPr>
        </p:nvSpPr>
        <p:spPr>
          <a:xfrm>
            <a:off x="838200" y="1825625"/>
            <a:ext cx="5181600" cy="4351338"/>
          </a:xfrm>
        </p:spPr>
        <p:txBody>
          <a:bodyPr/>
          <a:lstStyle>
            <a:lvl1pPr>
              <a:lnSpc>
                <a:spcPct val="15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BFAA8E-DBAE-66E8-BE2D-050B88FF0272}"/>
              </a:ext>
            </a:extLst>
          </p:cNvPr>
          <p:cNvSpPr>
            <a:spLocks noGrp="1"/>
          </p:cNvSpPr>
          <p:nvPr>
            <p:ph sz="half" idx="2"/>
          </p:nvPr>
        </p:nvSpPr>
        <p:spPr>
          <a:xfrm>
            <a:off x="6172200" y="1825625"/>
            <a:ext cx="5181600" cy="4351338"/>
          </a:xfrm>
        </p:spPr>
        <p:txBody>
          <a:bodyPr/>
          <a:lstStyle>
            <a:lvl2pPr>
              <a:lnSpc>
                <a:spcPct val="15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00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4871-776D-0CE7-3F5A-6BB79BF200AA}"/>
              </a:ext>
            </a:extLst>
          </p:cNvPr>
          <p:cNvSpPr>
            <a:spLocks noGrp="1"/>
          </p:cNvSpPr>
          <p:nvPr>
            <p:ph type="title"/>
          </p:nvPr>
        </p:nvSpPr>
        <p:spPr>
          <a:xfrm>
            <a:off x="839788" y="365125"/>
            <a:ext cx="10515600" cy="1325563"/>
          </a:xfrm>
        </p:spPr>
        <p:txBody>
          <a:bodyPr/>
          <a:lstStyle>
            <a:lvl1pPr>
              <a:defRPr>
                <a:latin typeface="Avenir Next LT Pro" panose="020B0504020202020204"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90D8604-3168-8295-3613-6B113114396F}"/>
              </a:ext>
            </a:extLst>
          </p:cNvPr>
          <p:cNvSpPr>
            <a:spLocks noGrp="1"/>
          </p:cNvSpPr>
          <p:nvPr>
            <p:ph type="body" idx="1"/>
          </p:nvPr>
        </p:nvSpPr>
        <p:spPr>
          <a:xfrm>
            <a:off x="839788" y="1681163"/>
            <a:ext cx="5157787"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E288C33-82D1-0482-4C1F-3B577DBC3B25}"/>
              </a:ext>
            </a:extLst>
          </p:cNvPr>
          <p:cNvSpPr>
            <a:spLocks noGrp="1"/>
          </p:cNvSpPr>
          <p:nvPr>
            <p:ph sz="half" idx="2"/>
          </p:nvPr>
        </p:nvSpPr>
        <p:spPr>
          <a:xfrm>
            <a:off x="839788" y="2505075"/>
            <a:ext cx="5157787" cy="3684588"/>
          </a:xfrm>
        </p:spPr>
        <p:txBody>
          <a:bodyPr/>
          <a:lstStyle>
            <a:lvl1pPr>
              <a:lnSpc>
                <a:spcPct val="150000"/>
              </a:lnSpc>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9C1718-3C8B-212C-EF79-3A44F82BE09A}"/>
              </a:ext>
            </a:extLst>
          </p:cNvPr>
          <p:cNvSpPr>
            <a:spLocks noGrp="1"/>
          </p:cNvSpPr>
          <p:nvPr>
            <p:ph type="body" sz="quarter" idx="3"/>
          </p:nvPr>
        </p:nvSpPr>
        <p:spPr>
          <a:xfrm>
            <a:off x="6172200" y="1681163"/>
            <a:ext cx="5183188" cy="823912"/>
          </a:xfrm>
        </p:spPr>
        <p:txBody>
          <a:bodyPr anchor="b">
            <a:noAutofit/>
          </a:bodyPr>
          <a:lstStyle>
            <a:lvl1pPr marL="0" indent="0">
              <a:buNone/>
              <a:defRPr sz="2800" b="1" i="0">
                <a:latin typeface="Avenir Next LT Pro"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246BA6B-B6A0-A26E-D661-2F6FA5F4A20A}"/>
              </a:ext>
            </a:extLst>
          </p:cNvPr>
          <p:cNvSpPr>
            <a:spLocks noGrp="1"/>
          </p:cNvSpPr>
          <p:nvPr>
            <p:ph sz="quarter" idx="4"/>
          </p:nvPr>
        </p:nvSpPr>
        <p:spPr>
          <a:xfrm>
            <a:off x="6172200" y="2505075"/>
            <a:ext cx="5183188" cy="3684588"/>
          </a:xfrm>
        </p:spPr>
        <p:txBody>
          <a:bodyPr/>
          <a:lstStyle>
            <a:lvl1pPr>
              <a:lnSpc>
                <a:spcPct val="150000"/>
              </a:lnSpc>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b="0" i="0">
                <a:latin typeface="Avenir Next LT Pro" panose="020B0504020202020204" pitchFamily="34" charset="77"/>
              </a:defRPr>
            </a:lvl4pPr>
            <a:lvl5pPr>
              <a:defRPr b="0" i="0">
                <a:latin typeface="Avenir Next LT Pro" panose="020B0504020202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22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E13C-76DB-BDBA-4D66-988C7FE1A3F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48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jpe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0AF94-61CB-19C3-1B46-6A3376FC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F45581-E913-8FFF-389E-E22530225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36">
            <a:extLst>
              <a:ext uri="{FF2B5EF4-FFF2-40B4-BE49-F238E27FC236}">
                <a16:creationId xmlns:a16="http://schemas.microsoft.com/office/drawing/2014/main" id="{8E8BDD3C-2C15-3075-9E61-B3850EE1C3DE}"/>
              </a:ext>
            </a:extLst>
          </p:cNvPr>
          <p:cNvSpPr txBox="1">
            <a:spLocks noChangeArrowheads="1"/>
          </p:cNvSpPr>
          <p:nvPr userDrawn="1"/>
        </p:nvSpPr>
        <p:spPr bwMode="auto">
          <a:xfrm>
            <a:off x="11133440" y="6500207"/>
            <a:ext cx="44071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fld id="{AF57D348-581F-4DD2-8FCA-812F48EB842A}" type="slidenum">
              <a:rPr lang="en-US" altLang="en-US" sz="1200" b="1" i="0" baseline="0">
                <a:solidFill>
                  <a:schemeClr val="tx1"/>
                </a:solidFill>
                <a:latin typeface="Avenir Heavy" panose="02000503020000020003" pitchFamily="2" charset="0"/>
              </a:rPr>
              <a:pPr algn="ctr"/>
              <a:t>‹#›</a:t>
            </a:fld>
            <a:endParaRPr lang="en-US" altLang="en-US" sz="1200" b="1" i="0" baseline="0" dirty="0">
              <a:solidFill>
                <a:schemeClr val="tx1"/>
              </a:solidFill>
              <a:latin typeface="Avenir Heavy" panose="02000503020000020003" pitchFamily="2" charset="0"/>
            </a:endParaRPr>
          </a:p>
        </p:txBody>
      </p:sp>
      <p:sp>
        <p:nvSpPr>
          <p:cNvPr id="8" name="TextBox 36">
            <a:extLst>
              <a:ext uri="{FF2B5EF4-FFF2-40B4-BE49-F238E27FC236}">
                <a16:creationId xmlns:a16="http://schemas.microsoft.com/office/drawing/2014/main" id="{582BCF80-63A7-FB36-A95B-C7C712B52F03}"/>
              </a:ext>
            </a:extLst>
          </p:cNvPr>
          <p:cNvSpPr txBox="1">
            <a:spLocks noChangeArrowheads="1"/>
          </p:cNvSpPr>
          <p:nvPr userDrawn="1"/>
        </p:nvSpPr>
        <p:spPr bwMode="auto">
          <a:xfrm>
            <a:off x="838200" y="6529191"/>
            <a:ext cx="36125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l"/>
            <a:r>
              <a:rPr lang="en-US" altLang="en-US" sz="900" b="1" i="0" spc="150" baseline="0" dirty="0">
                <a:solidFill>
                  <a:schemeClr val="bg1"/>
                </a:solidFill>
                <a:latin typeface="Avenir Heavy" panose="02000503020000020003" pitchFamily="2" charset="0"/>
              </a:rPr>
              <a:t>ZOLL MEDICAL CORPORATION</a:t>
            </a:r>
          </a:p>
        </p:txBody>
      </p:sp>
    </p:spTree>
    <p:extLst>
      <p:ext uri="{BB962C8B-B14F-4D97-AF65-F5344CB8AC3E}">
        <p14:creationId xmlns:p14="http://schemas.microsoft.com/office/powerpoint/2010/main" val="17826020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63" r:id="rId14"/>
    <p:sldLayoutId id="2147483664" r:id="rId15"/>
    <p:sldLayoutId id="2147483665" r:id="rId16"/>
    <p:sldLayoutId id="2147483666" r:id="rId17"/>
  </p:sldLayoutIdLst>
  <p:hf hd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accent2"/>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accent2"/>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accent2"/>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0AF94-61CB-19C3-1B46-6A3376FC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45581-E913-8FFF-389E-E22530225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36">
            <a:extLst>
              <a:ext uri="{FF2B5EF4-FFF2-40B4-BE49-F238E27FC236}">
                <a16:creationId xmlns:a16="http://schemas.microsoft.com/office/drawing/2014/main" id="{8E8BDD3C-2C15-3075-9E61-B3850EE1C3DE}"/>
              </a:ext>
            </a:extLst>
          </p:cNvPr>
          <p:cNvSpPr txBox="1">
            <a:spLocks noChangeArrowheads="1"/>
          </p:cNvSpPr>
          <p:nvPr userDrawn="1"/>
        </p:nvSpPr>
        <p:spPr bwMode="auto">
          <a:xfrm>
            <a:off x="11133440" y="6500207"/>
            <a:ext cx="44071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fld id="{AF57D348-581F-4DD2-8FCA-812F48EB842A}" type="slidenum">
              <a:rPr lang="en-US" altLang="en-US" sz="1200" b="1" i="0" baseline="0">
                <a:solidFill>
                  <a:schemeClr val="tx1"/>
                </a:solidFill>
                <a:latin typeface="Avenir Heavy" panose="02000503020000020003" pitchFamily="2" charset="0"/>
              </a:rPr>
              <a:pPr algn="ctr"/>
              <a:t>‹#›</a:t>
            </a:fld>
            <a:endParaRPr lang="en-US" altLang="en-US" sz="1200" b="1" i="0" baseline="0">
              <a:solidFill>
                <a:schemeClr val="tx1"/>
              </a:solidFill>
              <a:latin typeface="Avenir Heavy" panose="02000503020000020003" pitchFamily="2" charset="0"/>
            </a:endParaRPr>
          </a:p>
        </p:txBody>
      </p:sp>
      <p:sp>
        <p:nvSpPr>
          <p:cNvPr id="8" name="TextBox 36">
            <a:extLst>
              <a:ext uri="{FF2B5EF4-FFF2-40B4-BE49-F238E27FC236}">
                <a16:creationId xmlns:a16="http://schemas.microsoft.com/office/drawing/2014/main" id="{582BCF80-63A7-FB36-A95B-C7C712B52F03}"/>
              </a:ext>
            </a:extLst>
          </p:cNvPr>
          <p:cNvSpPr txBox="1">
            <a:spLocks noChangeArrowheads="1"/>
          </p:cNvSpPr>
          <p:nvPr userDrawn="1"/>
        </p:nvSpPr>
        <p:spPr bwMode="auto">
          <a:xfrm>
            <a:off x="838200" y="6529191"/>
            <a:ext cx="36125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l"/>
            <a:r>
              <a:rPr lang="en-US" altLang="en-US" sz="900" b="1" i="0" spc="150" baseline="0">
                <a:solidFill>
                  <a:schemeClr val="bg1"/>
                </a:solidFill>
                <a:latin typeface="Avenir Heavy" panose="02000503020000020003" pitchFamily="2" charset="0"/>
              </a:rPr>
              <a:t>ZOLL MEDICAL CORPORATION</a:t>
            </a:r>
          </a:p>
        </p:txBody>
      </p:sp>
    </p:spTree>
    <p:extLst>
      <p:ext uri="{BB962C8B-B14F-4D97-AF65-F5344CB8AC3E}">
        <p14:creationId xmlns:p14="http://schemas.microsoft.com/office/powerpoint/2010/main" val="16092720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Lst>
  <p:hf hd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accent2"/>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accent2"/>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accent2"/>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0AF94-61CB-19C3-1B46-6A3376FC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8F45581-E913-8FFF-389E-E22530225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36">
            <a:extLst>
              <a:ext uri="{FF2B5EF4-FFF2-40B4-BE49-F238E27FC236}">
                <a16:creationId xmlns:a16="http://schemas.microsoft.com/office/drawing/2014/main" id="{8E8BDD3C-2C15-3075-9E61-B3850EE1C3DE}"/>
              </a:ext>
            </a:extLst>
          </p:cNvPr>
          <p:cNvSpPr txBox="1">
            <a:spLocks noChangeArrowheads="1"/>
          </p:cNvSpPr>
          <p:nvPr/>
        </p:nvSpPr>
        <p:spPr bwMode="auto">
          <a:xfrm>
            <a:off x="11133440" y="6500207"/>
            <a:ext cx="44071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fld id="{AF57D348-581F-4DD2-8FCA-812F48EB842A}" type="slidenum">
              <a:rPr lang="en-US" altLang="en-US" sz="1200" b="1" i="0" baseline="0">
                <a:solidFill>
                  <a:schemeClr val="tx1"/>
                </a:solidFill>
                <a:latin typeface="Avenir Heavy" panose="02000503020000020003" pitchFamily="2" charset="0"/>
              </a:rPr>
              <a:pPr algn="ctr"/>
              <a:t>‹#›</a:t>
            </a:fld>
            <a:endParaRPr lang="en-US" altLang="en-US" sz="1200" b="1" i="0" baseline="0" dirty="0">
              <a:solidFill>
                <a:schemeClr val="tx1"/>
              </a:solidFill>
              <a:latin typeface="Avenir Heavy" panose="02000503020000020003" pitchFamily="2" charset="0"/>
            </a:endParaRPr>
          </a:p>
        </p:txBody>
      </p:sp>
      <p:sp>
        <p:nvSpPr>
          <p:cNvPr id="8" name="TextBox 36">
            <a:extLst>
              <a:ext uri="{FF2B5EF4-FFF2-40B4-BE49-F238E27FC236}">
                <a16:creationId xmlns:a16="http://schemas.microsoft.com/office/drawing/2014/main" id="{582BCF80-63A7-FB36-A95B-C7C712B52F03}"/>
              </a:ext>
            </a:extLst>
          </p:cNvPr>
          <p:cNvSpPr txBox="1">
            <a:spLocks noChangeArrowheads="1"/>
          </p:cNvSpPr>
          <p:nvPr/>
        </p:nvSpPr>
        <p:spPr bwMode="auto">
          <a:xfrm>
            <a:off x="838200" y="6529191"/>
            <a:ext cx="36125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l"/>
            <a:r>
              <a:rPr lang="en-US" altLang="en-US" sz="900" b="1" i="0" spc="150" baseline="0" dirty="0">
                <a:solidFill>
                  <a:schemeClr val="bg1"/>
                </a:solidFill>
                <a:latin typeface="Avenir Heavy" panose="02000503020000020003" pitchFamily="2" charset="0"/>
              </a:rPr>
              <a:t>ZOLL MEDICAL CORPORATION</a:t>
            </a:r>
          </a:p>
        </p:txBody>
      </p:sp>
    </p:spTree>
    <p:extLst>
      <p:ext uri="{BB962C8B-B14F-4D97-AF65-F5344CB8AC3E}">
        <p14:creationId xmlns:p14="http://schemas.microsoft.com/office/powerpoint/2010/main" val="32186754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accent2"/>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accent2"/>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accent2"/>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pos="7296">
          <p15:clr>
            <a:srgbClr val="F26B43"/>
          </p15:clr>
        </p15:guide>
        <p15:guide id="3" pos="384">
          <p15:clr>
            <a:srgbClr val="F26B43"/>
          </p15:clr>
        </p15:guide>
        <p15:guide id="4" orient="horz" pos="4272">
          <p15:clr>
            <a:srgbClr val="F26B43"/>
          </p15:clr>
        </p15:guide>
        <p15:guide id="5" orient="horz" pos="912">
          <p15:clr>
            <a:srgbClr val="F26B43"/>
          </p15:clr>
        </p15:guide>
        <p15:guide id="6" orient="horz" pos="1008">
          <p15:clr>
            <a:srgbClr val="F26B43"/>
          </p15:clr>
        </p15:guide>
        <p15:guide id="7" orient="horz" pos="4032">
          <p15:clr>
            <a:srgbClr val="F26B43"/>
          </p15:clr>
        </p15:guide>
        <p15:guide id="8" pos="7608">
          <p15:clr>
            <a:srgbClr val="F26B43"/>
          </p15:clr>
        </p15:guide>
        <p15:guide id="9" pos="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51.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0.emf"/><Relationship Id="rId5" Type="http://schemas.openxmlformats.org/officeDocument/2006/relationships/oleObject" Target="../embeddings/oleObject3.bin"/><Relationship Id="rId4"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xml"/><Relationship Id="rId1" Type="http://schemas.openxmlformats.org/officeDocument/2006/relationships/tags" Target="../tags/tag7.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5.bin"/><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emf"/><Relationship Id="rId5" Type="http://schemas.openxmlformats.org/officeDocument/2006/relationships/oleObject" Target="../embeddings/oleObject6.bin"/><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27.xml"/><Relationship Id="rId7" Type="http://schemas.openxmlformats.org/officeDocument/2006/relationships/chart" Target="../charts/chart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2.emf"/><Relationship Id="rId5" Type="http://schemas.openxmlformats.org/officeDocument/2006/relationships/oleObject" Target="../embeddings/oleObject7.bin"/><Relationship Id="rId4" Type="http://schemas.openxmlformats.org/officeDocument/2006/relationships/notesSlide" Target="../notesSlides/notesSlide50.xml"/><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52.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tiff"/></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hyperlink" Target="http://doi.org/10.1093/sleep/zsaf085" TargetMode="External"/><Relationship Id="rId5" Type="http://schemas.openxmlformats.org/officeDocument/2006/relationships/hyperlink" Target="https://doi.org/10.1002/ejhf.1312" TargetMode="Externa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38.xml"/><Relationship Id="rId5" Type="http://schemas.openxmlformats.org/officeDocument/2006/relationships/image" Target="../media/image64.png"/><Relationship Id="rId4" Type="http://schemas.openxmlformats.org/officeDocument/2006/relationships/image" Target="../media/image6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0.emf"/><Relationship Id="rId4" Type="http://schemas.openxmlformats.org/officeDocument/2006/relationships/oleObject" Target="../embeddings/oleObject8.bin"/></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0.emf"/><Relationship Id="rId4" Type="http://schemas.openxmlformats.org/officeDocument/2006/relationships/oleObject" Target="../embeddings/oleObject8.bin"/></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0.e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7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0.emf"/><Relationship Id="rId5" Type="http://schemas.openxmlformats.org/officeDocument/2006/relationships/oleObject" Target="../embeddings/oleObject9.bin"/><Relationship Id="rId4" Type="http://schemas.openxmlformats.org/officeDocument/2006/relationships/notesSlide" Target="../notesSlides/notesSlide64.xml"/></Relationships>
</file>

<file path=ppt/slides/_rels/slide8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24.xml"/><Relationship Id="rId7" Type="http://schemas.openxmlformats.org/officeDocument/2006/relationships/oleObject" Target="../embeddings/oleObject9.bin"/><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65.xml"/><Relationship Id="rId5" Type="http://schemas.openxmlformats.org/officeDocument/2006/relationships/slideLayout" Target="../slideLayouts/slideLayout49.xml"/><Relationship Id="rId4" Type="http://schemas.openxmlformats.org/officeDocument/2006/relationships/tags" Target="../tags/tag25.xml"/><Relationship Id="rId9"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7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0.emf"/><Relationship Id="rId5" Type="http://schemas.openxmlformats.org/officeDocument/2006/relationships/oleObject" Target="../embeddings/oleObject9.bin"/><Relationship Id="rId4"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840A-C6A9-C20A-4631-39936089179F}"/>
              </a:ext>
            </a:extLst>
          </p:cNvPr>
          <p:cNvSpPr>
            <a:spLocks noGrp="1"/>
          </p:cNvSpPr>
          <p:nvPr>
            <p:ph type="ctrTitle"/>
          </p:nvPr>
        </p:nvSpPr>
        <p:spPr/>
        <p:txBody>
          <a:bodyPr>
            <a:normAutofit/>
          </a:bodyPr>
          <a:lstStyle/>
          <a:p>
            <a:r>
              <a:rPr lang="en-US" dirty="0"/>
              <a:t>rem</a:t>
            </a:r>
            <a:r>
              <a:rPr lang="en-US" b="0" dirty="0"/>
              <a:t>edē® </a:t>
            </a:r>
            <a:r>
              <a:rPr lang="en-US" dirty="0"/>
              <a:t>System </a:t>
            </a:r>
            <a:endParaRPr lang="en-US" dirty="0">
              <a:solidFill>
                <a:schemeClr val="accent3"/>
              </a:solidFill>
            </a:endParaRPr>
          </a:p>
        </p:txBody>
      </p:sp>
      <p:sp>
        <p:nvSpPr>
          <p:cNvPr id="3" name="Text Placeholder 2">
            <a:extLst>
              <a:ext uri="{FF2B5EF4-FFF2-40B4-BE49-F238E27FC236}">
                <a16:creationId xmlns:a16="http://schemas.microsoft.com/office/drawing/2014/main" id="{DEC0A4B2-862D-654E-530C-B8EA4A2B98EE}"/>
              </a:ext>
            </a:extLst>
          </p:cNvPr>
          <p:cNvSpPr>
            <a:spLocks noGrp="1"/>
          </p:cNvSpPr>
          <p:nvPr>
            <p:ph type="body" sz="quarter" idx="10"/>
          </p:nvPr>
        </p:nvSpPr>
        <p:spPr/>
        <p:txBody>
          <a:bodyPr>
            <a:normAutofit fontScale="92500" lnSpcReduction="10000"/>
          </a:bodyPr>
          <a:lstStyle/>
          <a:p>
            <a:r>
              <a:rPr lang="en-US" dirty="0"/>
              <a:t>Peer-to-Peer Slides</a:t>
            </a:r>
          </a:p>
        </p:txBody>
      </p:sp>
      <p:sp>
        <p:nvSpPr>
          <p:cNvPr id="4" name="TextBox 3">
            <a:extLst>
              <a:ext uri="{FF2B5EF4-FFF2-40B4-BE49-F238E27FC236}">
                <a16:creationId xmlns:a16="http://schemas.microsoft.com/office/drawing/2014/main" id="{454F8678-CF77-FA7A-FC0A-57FCFEE9C53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22202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05EE-641C-5621-3364-A821B365878A}"/>
              </a:ext>
            </a:extLst>
          </p:cNvPr>
          <p:cNvSpPr>
            <a:spLocks noGrp="1"/>
          </p:cNvSpPr>
          <p:nvPr>
            <p:ph type="title"/>
          </p:nvPr>
        </p:nvSpPr>
        <p:spPr/>
        <p:txBody>
          <a:bodyPr>
            <a:normAutofit/>
          </a:bodyPr>
          <a:lstStyle/>
          <a:p>
            <a:r>
              <a:rPr lang="en-US" sz="4000" dirty="0"/>
              <a:t>Definitions of CSA</a:t>
            </a:r>
          </a:p>
        </p:txBody>
      </p:sp>
      <p:sp>
        <p:nvSpPr>
          <p:cNvPr id="3" name="Content Placeholder 2">
            <a:extLst>
              <a:ext uri="{FF2B5EF4-FFF2-40B4-BE49-F238E27FC236}">
                <a16:creationId xmlns:a16="http://schemas.microsoft.com/office/drawing/2014/main" id="{13331662-D956-D24F-945F-8EB63C501D7F}"/>
              </a:ext>
            </a:extLst>
          </p:cNvPr>
          <p:cNvSpPr>
            <a:spLocks noGrp="1"/>
          </p:cNvSpPr>
          <p:nvPr>
            <p:ph idx="1"/>
          </p:nvPr>
        </p:nvSpPr>
        <p:spPr/>
        <p:txBody>
          <a:bodyPr/>
          <a:lstStyle/>
          <a:p>
            <a:r>
              <a:rPr lang="en-US" dirty="0"/>
              <a:t>This is not uniform in the clinical literature</a:t>
            </a:r>
          </a:p>
          <a:p>
            <a:pPr lvl="1"/>
            <a:r>
              <a:rPr lang="en-US" dirty="0"/>
              <a:t>ICSD predominant central sleep apnea</a:t>
            </a:r>
          </a:p>
          <a:p>
            <a:pPr lvl="2"/>
            <a:r>
              <a:rPr lang="en-US" dirty="0"/>
              <a:t>CAI &gt; OAI or</a:t>
            </a:r>
          </a:p>
          <a:p>
            <a:pPr lvl="2"/>
            <a:r>
              <a:rPr lang="en-US" dirty="0"/>
              <a:t>CAHI &gt; OAHI</a:t>
            </a:r>
          </a:p>
          <a:p>
            <a:pPr lvl="1"/>
            <a:r>
              <a:rPr lang="en-US" dirty="0"/>
              <a:t>Moderate to severe CSA (</a:t>
            </a:r>
            <a:r>
              <a:rPr lang="en-US" u="sng" dirty="0"/>
              <a:t>used in TPNS studies</a:t>
            </a:r>
            <a:r>
              <a:rPr lang="en-US" dirty="0"/>
              <a:t>)</a:t>
            </a:r>
          </a:p>
          <a:p>
            <a:pPr lvl="2"/>
            <a:r>
              <a:rPr lang="en-US" dirty="0"/>
              <a:t>CAHI &gt; 15 events per hour or</a:t>
            </a:r>
          </a:p>
          <a:p>
            <a:pPr lvl="2"/>
            <a:r>
              <a:rPr lang="en-US" dirty="0"/>
              <a:t>AHI &gt; 15 and CAI &gt; OAI</a:t>
            </a:r>
          </a:p>
          <a:p>
            <a:pPr lvl="1"/>
            <a:r>
              <a:rPr lang="en-US" dirty="0"/>
              <a:t>What if hypopneas are not classified?</a:t>
            </a:r>
          </a:p>
        </p:txBody>
      </p:sp>
      <p:sp>
        <p:nvSpPr>
          <p:cNvPr id="4" name="TextBox 3">
            <a:extLst>
              <a:ext uri="{FF2B5EF4-FFF2-40B4-BE49-F238E27FC236}">
                <a16:creationId xmlns:a16="http://schemas.microsoft.com/office/drawing/2014/main" id="{F4548057-F61B-0A17-B489-210C9E5B3A22}"/>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60978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AE4CA-3D73-603D-C582-0D0B2F6B7F90}"/>
              </a:ext>
            </a:extLst>
          </p:cNvPr>
          <p:cNvSpPr>
            <a:spLocks noGrp="1"/>
          </p:cNvSpPr>
          <p:nvPr>
            <p:ph type="title"/>
          </p:nvPr>
        </p:nvSpPr>
        <p:spPr/>
        <p:txBody>
          <a:bodyPr>
            <a:normAutofit/>
          </a:bodyPr>
          <a:lstStyle/>
          <a:p>
            <a:r>
              <a:rPr lang="en-ID" sz="4000" dirty="0"/>
              <a:t>CSA Identification Improves with Hypopnea Classification</a:t>
            </a:r>
          </a:p>
        </p:txBody>
      </p:sp>
      <p:sp>
        <p:nvSpPr>
          <p:cNvPr id="10" name="TextBox 9">
            <a:extLst>
              <a:ext uri="{FF2B5EF4-FFF2-40B4-BE49-F238E27FC236}">
                <a16:creationId xmlns:a16="http://schemas.microsoft.com/office/drawing/2014/main" id="{99E9AC00-3DFD-19FA-C02A-64BB6837FC28}"/>
              </a:ext>
            </a:extLst>
          </p:cNvPr>
          <p:cNvSpPr txBox="1"/>
          <p:nvPr/>
        </p:nvSpPr>
        <p:spPr>
          <a:xfrm>
            <a:off x="749301" y="2567225"/>
            <a:ext cx="5257800" cy="172354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54565A"/>
                </a:solidFill>
                <a:effectLst/>
                <a:uLnTx/>
                <a:uFillTx/>
                <a:latin typeface="Avenir Next LT Pro" panose="020B0504020202020204" pitchFamily="34" charset="0"/>
                <a:ea typeface="+mn-ea"/>
                <a:cs typeface="+mn-cs"/>
              </a:rPr>
              <a:t>CSA diagnosis was 4x higher using central hypopneas: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4565A"/>
                </a:solidFill>
                <a:effectLst/>
                <a:uLnTx/>
                <a:uFillTx/>
                <a:latin typeface="Avenir Next LT Pro" panose="020B0504020202020204" pitchFamily="34" charset="0"/>
                <a:ea typeface="+mn-ea"/>
                <a:cs typeface="+mn-cs"/>
              </a:rPr>
              <a:t>Only 4.59% of patients were defined as CSA when ignoring hypopnea class, compared to 19.69% when accounting for hypopnea classification.</a:t>
            </a:r>
            <a:endParaRPr kumimoji="0" lang="en-ID" sz="1800" b="0" i="0" u="none" strike="noStrike" kern="1200" cap="none" spc="0" normalizeH="0" baseline="0" noProof="0" dirty="0">
              <a:ln>
                <a:noFill/>
              </a:ln>
              <a:solidFill>
                <a:srgbClr val="54565A"/>
              </a:solidFill>
              <a:effectLst/>
              <a:uLnTx/>
              <a:uFillTx/>
              <a:latin typeface="Avenir Next LT Pro" panose="020B0504020202020204" pitchFamily="34" charset="0"/>
              <a:ea typeface="+mn-ea"/>
              <a:cs typeface="+mn-cs"/>
            </a:endParaRPr>
          </a:p>
        </p:txBody>
      </p:sp>
      <p:graphicFrame>
        <p:nvGraphicFramePr>
          <p:cNvPr id="13" name="Chart 12">
            <a:extLst>
              <a:ext uri="{FF2B5EF4-FFF2-40B4-BE49-F238E27FC236}">
                <a16:creationId xmlns:a16="http://schemas.microsoft.com/office/drawing/2014/main" id="{DF666C48-A8E1-88C8-52F1-2DDFA875F92F}"/>
              </a:ext>
            </a:extLst>
          </p:cNvPr>
          <p:cNvGraphicFramePr>
            <a:graphicFrameLocks/>
          </p:cNvGraphicFramePr>
          <p:nvPr/>
        </p:nvGraphicFramePr>
        <p:xfrm>
          <a:off x="6184900" y="2505074"/>
          <a:ext cx="5168900" cy="355282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B459ADC4-8C96-4C2B-5A79-1A19139F54A3}"/>
              </a:ext>
            </a:extLst>
          </p:cNvPr>
          <p:cNvSpPr/>
          <p:nvPr/>
        </p:nvSpPr>
        <p:spPr>
          <a:xfrm>
            <a:off x="742950" y="4686300"/>
            <a:ext cx="5257800" cy="1543692"/>
          </a:xfrm>
          <a:prstGeom prst="rect">
            <a:avLst/>
          </a:prstGeom>
          <a:gradFill flip="none" rotWithShape="1">
            <a:gsLst>
              <a:gs pos="0">
                <a:schemeClr val="bg1">
                  <a:alpha val="0"/>
                </a:schemeClr>
              </a:gs>
              <a:gs pos="70000">
                <a:schemeClr val="bg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7CCA2D-78C8-E9EA-08D8-AD732FCDBA94}"/>
              </a:ext>
            </a:extLst>
          </p:cNvPr>
          <p:cNvSpPr txBox="1"/>
          <p:nvPr/>
        </p:nvSpPr>
        <p:spPr>
          <a:xfrm>
            <a:off x="838200" y="6160329"/>
            <a:ext cx="2893421" cy="153888"/>
          </a:xfrm>
          <a:prstGeom prst="rect">
            <a:avLst/>
          </a:prstGeom>
          <a:noFill/>
        </p:spPr>
        <p:txBody>
          <a:bodyPr wrap="none" lIns="0" tIns="0" rIns="0" bIns="0" anchor="ctr">
            <a:spAutoFit/>
          </a:bodyPr>
          <a:lstStyle>
            <a:defPPr>
              <a:defRPr lang="en-US"/>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chemeClr val="accent2"/>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A"/>
                </a:solidFill>
                <a:effectLst/>
                <a:uLnTx/>
                <a:uFillTx/>
                <a:latin typeface="Avenir Next LT Pro" panose="020B0504020202020204" pitchFamily="34" charset="0"/>
              </a:rPr>
              <a:t>Pepin JL, et al. Sleep Medicine 2024;124:426-433</a:t>
            </a:r>
          </a:p>
        </p:txBody>
      </p:sp>
      <p:sp>
        <p:nvSpPr>
          <p:cNvPr id="3" name="TextBox 2">
            <a:extLst>
              <a:ext uri="{FF2B5EF4-FFF2-40B4-BE49-F238E27FC236}">
                <a16:creationId xmlns:a16="http://schemas.microsoft.com/office/drawing/2014/main" id="{35341012-E15E-DDF8-F8D9-5CEB59E37B2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45097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653F-F123-DF50-A80C-BAC3FAB26F47}"/>
              </a:ext>
            </a:extLst>
          </p:cNvPr>
          <p:cNvSpPr>
            <a:spLocks noGrp="1"/>
          </p:cNvSpPr>
          <p:nvPr>
            <p:ph type="title"/>
          </p:nvPr>
        </p:nvSpPr>
        <p:spPr/>
        <p:txBody>
          <a:bodyPr>
            <a:normAutofit/>
          </a:bodyPr>
          <a:lstStyle/>
          <a:p>
            <a:r>
              <a:rPr lang="en-US" sz="4000" dirty="0"/>
              <a:t>Identification of CSA by Sleep Study</a:t>
            </a:r>
          </a:p>
        </p:txBody>
      </p:sp>
      <p:sp>
        <p:nvSpPr>
          <p:cNvPr id="3" name="Content Placeholder 2">
            <a:extLst>
              <a:ext uri="{FF2B5EF4-FFF2-40B4-BE49-F238E27FC236}">
                <a16:creationId xmlns:a16="http://schemas.microsoft.com/office/drawing/2014/main" id="{A84A6F4E-D51F-1E0D-4A7E-34509E808768}"/>
              </a:ext>
            </a:extLst>
          </p:cNvPr>
          <p:cNvSpPr>
            <a:spLocks noGrp="1"/>
          </p:cNvSpPr>
          <p:nvPr>
            <p:ph idx="1"/>
          </p:nvPr>
        </p:nvSpPr>
        <p:spPr/>
        <p:txBody>
          <a:bodyPr>
            <a:normAutofit fontScale="77500" lnSpcReduction="20000"/>
          </a:bodyPr>
          <a:lstStyle/>
          <a:p>
            <a:r>
              <a:rPr lang="en-US" dirty="0"/>
              <a:t>In-laboratory PSG remains the gold standard</a:t>
            </a:r>
          </a:p>
          <a:p>
            <a:pPr lvl="1"/>
            <a:r>
              <a:rPr lang="en-US" dirty="0"/>
              <a:t>Hypopneas are important </a:t>
            </a:r>
          </a:p>
          <a:p>
            <a:pPr lvl="1"/>
            <a:r>
              <a:rPr lang="en-US" dirty="0"/>
              <a:t>If any central apneas – look closely at the hypopneas</a:t>
            </a:r>
          </a:p>
          <a:p>
            <a:r>
              <a:rPr lang="en-US" dirty="0"/>
              <a:t>Home studies</a:t>
            </a:r>
          </a:p>
          <a:p>
            <a:pPr lvl="1"/>
            <a:r>
              <a:rPr lang="en-US" dirty="0"/>
              <a:t>Flow-based HSAT</a:t>
            </a:r>
          </a:p>
          <a:p>
            <a:pPr lvl="2"/>
            <a:r>
              <a:rPr lang="en-US" dirty="0"/>
              <a:t>Typically, not certified for central events, but may be only study for a patient</a:t>
            </a:r>
          </a:p>
          <a:p>
            <a:pPr lvl="2"/>
            <a:r>
              <a:rPr lang="en-US" dirty="0"/>
              <a:t>Document any central events </a:t>
            </a:r>
          </a:p>
          <a:p>
            <a:pPr lvl="3"/>
            <a:r>
              <a:rPr lang="en-US" dirty="0"/>
              <a:t>May predict CPAP/BPAP failures</a:t>
            </a:r>
          </a:p>
          <a:p>
            <a:pPr lvl="3"/>
            <a:r>
              <a:rPr lang="en-US" dirty="0"/>
              <a:t>Prevents inappropriate therapies for CSA </a:t>
            </a:r>
          </a:p>
          <a:p>
            <a:pPr lvl="1"/>
            <a:r>
              <a:rPr lang="en-US" dirty="0"/>
              <a:t>PAT-based HSAT</a:t>
            </a:r>
          </a:p>
          <a:p>
            <a:pPr lvl="2"/>
            <a:r>
              <a:rPr lang="en-US" dirty="0"/>
              <a:t>Often can identify patients with some central events</a:t>
            </a:r>
          </a:p>
          <a:p>
            <a:pPr lvl="2"/>
            <a:r>
              <a:rPr lang="en-US" dirty="0"/>
              <a:t>Still recommend PSG for confirmation</a:t>
            </a:r>
          </a:p>
        </p:txBody>
      </p:sp>
      <p:sp>
        <p:nvSpPr>
          <p:cNvPr id="4" name="TextBox 3">
            <a:extLst>
              <a:ext uri="{FF2B5EF4-FFF2-40B4-BE49-F238E27FC236}">
                <a16:creationId xmlns:a16="http://schemas.microsoft.com/office/drawing/2014/main" id="{7753DCA2-7A33-7FE5-4178-2F771BAB921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2659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6C765E2-43A0-497F-B02A-FA103BB0217F}"/>
              </a:ext>
            </a:extLst>
          </p:cNvPr>
          <p:cNvSpPr>
            <a:spLocks noGrp="1"/>
          </p:cNvSpPr>
          <p:nvPr>
            <p:ph type="title"/>
          </p:nvPr>
        </p:nvSpPr>
        <p:spPr>
          <a:xfrm>
            <a:off x="609600" y="235527"/>
            <a:ext cx="11330152" cy="1149927"/>
          </a:xfrm>
        </p:spPr>
        <p:txBody>
          <a:bodyPr>
            <a:noAutofit/>
          </a:bodyPr>
          <a:lstStyle/>
          <a:p>
            <a:r>
              <a:rPr lang="en-US" sz="4000" b="1" dirty="0">
                <a:latin typeface="Avenir Next LT Pro" panose="020B0504020202020204" pitchFamily="34" charset="0"/>
              </a:rPr>
              <a:t>Each Central Sleep Apnea Episode Results in </a:t>
            </a:r>
            <a:br>
              <a:rPr lang="en-US" sz="4000" b="1" dirty="0">
                <a:latin typeface="Avenir Next LT Pro" panose="020B0504020202020204" pitchFamily="34" charset="0"/>
              </a:rPr>
            </a:br>
            <a:r>
              <a:rPr lang="en-US" sz="3200" b="1" i="1" dirty="0">
                <a:latin typeface="Avenir Next LT Pro" panose="020B0504020202020204" pitchFamily="34" charset="0"/>
              </a:rPr>
              <a:t>Significant Downstream Effects</a:t>
            </a:r>
            <a:endParaRPr lang="en-US" sz="4000" b="1" i="1" dirty="0">
              <a:latin typeface="Avenir Next LT Pro" panose="020B0504020202020204" pitchFamily="34" charset="0"/>
            </a:endParaRPr>
          </a:p>
        </p:txBody>
      </p:sp>
      <p:graphicFrame>
        <p:nvGraphicFramePr>
          <p:cNvPr id="6" name="Content Placeholder 3">
            <a:extLst>
              <a:ext uri="{FF2B5EF4-FFF2-40B4-BE49-F238E27FC236}">
                <a16:creationId xmlns:a16="http://schemas.microsoft.com/office/drawing/2014/main" id="{4F0B845A-C7AF-45FD-AEF8-C1ABD9E14C9E}"/>
              </a:ext>
            </a:extLst>
          </p:cNvPr>
          <p:cNvGraphicFramePr>
            <a:graphicFrameLocks/>
          </p:cNvGraphicFramePr>
          <p:nvPr/>
        </p:nvGraphicFramePr>
        <p:xfrm>
          <a:off x="872360" y="1229710"/>
          <a:ext cx="10174012" cy="4992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F854FAC-45AD-41B5-B4AD-88AD04308B37}"/>
              </a:ext>
            </a:extLst>
          </p:cNvPr>
          <p:cNvSpPr txBox="1"/>
          <p:nvPr/>
        </p:nvSpPr>
        <p:spPr>
          <a:xfrm>
            <a:off x="1145628" y="6083623"/>
            <a:ext cx="54387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rPr>
              <a:t>Courtesy S Javaheri, with permission</a:t>
            </a:r>
          </a:p>
        </p:txBody>
      </p:sp>
      <p:sp>
        <p:nvSpPr>
          <p:cNvPr id="2" name="TextBox 1">
            <a:extLst>
              <a:ext uri="{FF2B5EF4-FFF2-40B4-BE49-F238E27FC236}">
                <a16:creationId xmlns:a16="http://schemas.microsoft.com/office/drawing/2014/main" id="{4BF8DD55-3B64-A3B6-D547-56C767A0577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849687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F82362-8D82-990B-6E77-E4F8F76E696B}"/>
              </a:ext>
            </a:extLst>
          </p:cNvPr>
          <p:cNvPicPr>
            <a:picLocks noChangeAspect="1"/>
          </p:cNvPicPr>
          <p:nvPr/>
        </p:nvPicPr>
        <p:blipFill>
          <a:blip r:embed="rId3"/>
          <a:stretch>
            <a:fillRect/>
          </a:stretch>
        </p:blipFill>
        <p:spPr>
          <a:xfrm>
            <a:off x="3313836" y="2409825"/>
            <a:ext cx="5950919" cy="3951458"/>
          </a:xfrm>
          <a:prstGeom prst="rect">
            <a:avLst/>
          </a:prstGeom>
        </p:spPr>
      </p:pic>
      <p:sp>
        <p:nvSpPr>
          <p:cNvPr id="2" name="Title 1">
            <a:extLst>
              <a:ext uri="{FF2B5EF4-FFF2-40B4-BE49-F238E27FC236}">
                <a16:creationId xmlns:a16="http://schemas.microsoft.com/office/drawing/2014/main" id="{C4870E55-098D-554A-BC28-CC94006345B7}"/>
              </a:ext>
            </a:extLst>
          </p:cNvPr>
          <p:cNvSpPr>
            <a:spLocks noGrp="1"/>
          </p:cNvSpPr>
          <p:nvPr>
            <p:ph type="title"/>
          </p:nvPr>
        </p:nvSpPr>
        <p:spPr>
          <a:xfrm>
            <a:off x="838199" y="365125"/>
            <a:ext cx="11134725" cy="1325563"/>
          </a:xfrm>
        </p:spPr>
        <p:txBody>
          <a:bodyPr anchor="t">
            <a:noAutofit/>
          </a:bodyPr>
          <a:lstStyle/>
          <a:p>
            <a:pPr lvl="0" eaLnBrk="1" fontAlgn="auto" hangingPunct="1">
              <a:lnSpc>
                <a:spcPct val="90000"/>
              </a:lnSpc>
              <a:spcAft>
                <a:spcPts val="0"/>
              </a:spcAft>
              <a:defRPr/>
            </a:pPr>
            <a:r>
              <a:rPr lang="en-US" sz="3200" dirty="0"/>
              <a:t>CSA has a unique relationship with cardiovascular patients and can accelerate cardiac disease progression</a:t>
            </a:r>
            <a:endParaRPr lang="en-US" sz="3200" kern="1200" dirty="0">
              <a:solidFill>
                <a:schemeClr val="accent1"/>
              </a:solidFill>
              <a:latin typeface="Century Gothic" panose="020B0502020202020204" pitchFamily="34" charset="0"/>
            </a:endParaRPr>
          </a:p>
        </p:txBody>
      </p:sp>
      <p:sp>
        <p:nvSpPr>
          <p:cNvPr id="52" name="TextBox 51">
            <a:extLst>
              <a:ext uri="{FF2B5EF4-FFF2-40B4-BE49-F238E27FC236}">
                <a16:creationId xmlns:a16="http://schemas.microsoft.com/office/drawing/2014/main" id="{80727946-5B17-CB45-B197-CC628B225127}"/>
              </a:ext>
            </a:extLst>
          </p:cNvPr>
          <p:cNvSpPr txBox="1"/>
          <p:nvPr/>
        </p:nvSpPr>
        <p:spPr>
          <a:xfrm>
            <a:off x="5336646" y="6611779"/>
            <a:ext cx="151870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81C7"/>
                </a:solidFill>
                <a:effectLst/>
                <a:uLnTx/>
                <a:uFillTx/>
                <a:latin typeface="Century Gothic" panose="020B0502020202020204" pitchFamily="34" charset="0"/>
                <a:ea typeface="+mn-ea"/>
                <a:cs typeface="+mn-cs"/>
              </a:rPr>
              <a:t>MKT1674, Rev P</a:t>
            </a:r>
          </a:p>
        </p:txBody>
      </p:sp>
      <p:sp>
        <p:nvSpPr>
          <p:cNvPr id="6" name="Rectangle 5">
            <a:extLst>
              <a:ext uri="{FF2B5EF4-FFF2-40B4-BE49-F238E27FC236}">
                <a16:creationId xmlns:a16="http://schemas.microsoft.com/office/drawing/2014/main" id="{16273C98-CD31-DA46-9291-64C4387B75B9}"/>
              </a:ext>
            </a:extLst>
          </p:cNvPr>
          <p:cNvSpPr/>
          <p:nvPr/>
        </p:nvSpPr>
        <p:spPr>
          <a:xfrm>
            <a:off x="1930790" y="1669545"/>
            <a:ext cx="833042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3F4C"/>
              </a:buClr>
              <a:buSzTx/>
              <a:buFontTx/>
              <a:buNone/>
              <a:tabLst/>
              <a:defRPr/>
            </a:pPr>
            <a:r>
              <a:rPr kumimoji="0" lang="en-US" sz="2400" b="1" i="0" u="none" strike="noStrike" kern="1200" cap="none" spc="100" normalizeH="0" baseline="0" noProof="0">
                <a:ln>
                  <a:noFill/>
                </a:ln>
                <a:solidFill>
                  <a:srgbClr val="54565A"/>
                </a:solidFill>
                <a:effectLst/>
                <a:uLnTx/>
                <a:uFillTx/>
                <a:latin typeface="Aptos" panose="02110004020202020204"/>
                <a:ea typeface="+mn-ea"/>
                <a:cs typeface="+mn-cs"/>
              </a:rPr>
              <a:t>Reciprocal Interaction between CSA and Cardiovascular Disease</a:t>
            </a:r>
          </a:p>
        </p:txBody>
      </p:sp>
      <p:sp>
        <p:nvSpPr>
          <p:cNvPr id="91" name="TextBox 90">
            <a:extLst>
              <a:ext uri="{FF2B5EF4-FFF2-40B4-BE49-F238E27FC236}">
                <a16:creationId xmlns:a16="http://schemas.microsoft.com/office/drawing/2014/main" id="{797A398F-E612-B54B-BBFA-A5F59A47A95E}"/>
              </a:ext>
            </a:extLst>
          </p:cNvPr>
          <p:cNvSpPr txBox="1"/>
          <p:nvPr/>
        </p:nvSpPr>
        <p:spPr>
          <a:xfrm>
            <a:off x="476951" y="6130451"/>
            <a:ext cx="42403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0"/>
              </a:rPr>
              <a:t>Adapted from </a:t>
            </a:r>
            <a:r>
              <a:rPr kumimoji="0" lang="en-US" sz="1000" b="0" i="0" u="none" strike="noStrike" kern="1200" cap="none" spc="0" normalizeH="0" baseline="0" noProof="0" dirty="0" err="1">
                <a:ln>
                  <a:noFill/>
                </a:ln>
                <a:solidFill>
                  <a:srgbClr val="54565A"/>
                </a:solidFill>
                <a:effectLst/>
                <a:uLnTx/>
                <a:uFillTx/>
                <a:latin typeface="Avenir Next LT Pro" panose="020B0504020202020204" pitchFamily="34" charset="0"/>
              </a:rPr>
              <a:t>Bekfani</a:t>
            </a: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0"/>
              </a:rPr>
              <a:t> and Abraham, </a:t>
            </a:r>
            <a:r>
              <a:rPr kumimoji="0" lang="en-US" sz="1000" b="0" i="0" u="none" strike="noStrike" kern="1200" cap="none" spc="0" normalizeH="0" baseline="0" noProof="0" dirty="0" err="1">
                <a:ln>
                  <a:noFill/>
                </a:ln>
                <a:solidFill>
                  <a:srgbClr val="54565A"/>
                </a:solidFill>
                <a:effectLst/>
                <a:uLnTx/>
                <a:uFillTx/>
                <a:latin typeface="Avenir Next LT Pro" panose="020B0504020202020204" pitchFamily="34" charset="0"/>
              </a:rPr>
              <a:t>Europace</a:t>
            </a: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0"/>
              </a:rPr>
              <a:t> 2016; 18:1123-24</a:t>
            </a:r>
          </a:p>
        </p:txBody>
      </p:sp>
      <p:sp>
        <p:nvSpPr>
          <p:cNvPr id="3" name="TextBox 2">
            <a:extLst>
              <a:ext uri="{FF2B5EF4-FFF2-40B4-BE49-F238E27FC236}">
                <a16:creationId xmlns:a16="http://schemas.microsoft.com/office/drawing/2014/main" id="{AD826AF1-E9F9-979B-0948-6D7197B5EFE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682508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1C72F-A11B-20B6-E866-E9C4C0FC4F8B}"/>
              </a:ext>
            </a:extLst>
          </p:cNvPr>
          <p:cNvSpPr>
            <a:spLocks noGrp="1"/>
          </p:cNvSpPr>
          <p:nvPr>
            <p:ph type="title"/>
          </p:nvPr>
        </p:nvSpPr>
        <p:spPr/>
        <p:txBody>
          <a:bodyPr>
            <a:normAutofit/>
          </a:bodyPr>
          <a:lstStyle/>
          <a:p>
            <a:r>
              <a:rPr lang="en-US" sz="4000" dirty="0"/>
              <a:t>CSA Increases Cardiovascular Risk</a:t>
            </a:r>
          </a:p>
        </p:txBody>
      </p:sp>
      <p:sp>
        <p:nvSpPr>
          <p:cNvPr id="3" name="Content Placeholder 2">
            <a:extLst>
              <a:ext uri="{FF2B5EF4-FFF2-40B4-BE49-F238E27FC236}">
                <a16:creationId xmlns:a16="http://schemas.microsoft.com/office/drawing/2014/main" id="{C5206808-7005-BCB0-E8F5-D6BFC962C81D}"/>
              </a:ext>
            </a:extLst>
          </p:cNvPr>
          <p:cNvSpPr>
            <a:spLocks noGrp="1"/>
          </p:cNvSpPr>
          <p:nvPr>
            <p:ph idx="1"/>
          </p:nvPr>
        </p:nvSpPr>
        <p:spPr/>
        <p:txBody>
          <a:bodyPr/>
          <a:lstStyle/>
          <a:p>
            <a:r>
              <a:rPr lang="en-US" dirty="0"/>
              <a:t>Central sleep apnea increases the risk for:</a:t>
            </a:r>
          </a:p>
          <a:p>
            <a:pPr lvl="1"/>
            <a:r>
              <a:rPr lang="en-US" dirty="0"/>
              <a:t>Heart Failure (Sleep Heart Health Study)</a:t>
            </a:r>
          </a:p>
          <a:p>
            <a:pPr lvl="1"/>
            <a:r>
              <a:rPr lang="en-US" dirty="0"/>
              <a:t>Atrial Fibrillation (</a:t>
            </a:r>
            <a:r>
              <a:rPr lang="en-US" dirty="0" err="1"/>
              <a:t>MrOs</a:t>
            </a:r>
            <a:r>
              <a:rPr lang="en-US" dirty="0"/>
              <a:t> Study)</a:t>
            </a:r>
          </a:p>
          <a:p>
            <a:pPr lvl="1"/>
            <a:r>
              <a:rPr lang="en-US" dirty="0"/>
              <a:t>Cerebrovascular accident</a:t>
            </a:r>
          </a:p>
          <a:p>
            <a:pPr lvl="1"/>
            <a:endParaRPr lang="en-US" dirty="0"/>
          </a:p>
        </p:txBody>
      </p:sp>
      <p:sp>
        <p:nvSpPr>
          <p:cNvPr id="4" name="TextBox 3">
            <a:extLst>
              <a:ext uri="{FF2B5EF4-FFF2-40B4-BE49-F238E27FC236}">
                <a16:creationId xmlns:a16="http://schemas.microsoft.com/office/drawing/2014/main" id="{42356323-6555-A1E3-AC98-AE764AF50899}"/>
              </a:ext>
            </a:extLst>
          </p:cNvPr>
          <p:cNvSpPr txBox="1"/>
          <p:nvPr/>
        </p:nvSpPr>
        <p:spPr>
          <a:xfrm>
            <a:off x="594360" y="5925685"/>
            <a:ext cx="590702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rPr>
              <a:t>Javaheri S. SLEEP, 2025, 48, 1–20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rPr>
              <a:t>https://doi.org/10.1093/sleep/zsae307</a:t>
            </a:r>
            <a:endParaRPr kumimoji="0" lang="en-US" sz="105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endParaRPr>
          </a:p>
        </p:txBody>
      </p:sp>
      <p:sp>
        <p:nvSpPr>
          <p:cNvPr id="5" name="TextBox 4">
            <a:extLst>
              <a:ext uri="{FF2B5EF4-FFF2-40B4-BE49-F238E27FC236}">
                <a16:creationId xmlns:a16="http://schemas.microsoft.com/office/drawing/2014/main" id="{BD24516D-CA9F-3DB8-40D2-F01252D8C07E}"/>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71651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0717F65-6EC0-46C0-B8F0-6875A3177E04}"/>
              </a:ext>
            </a:extLst>
          </p:cNvPr>
          <p:cNvSpPr>
            <a:spLocks noGrp="1"/>
          </p:cNvSpPr>
          <p:nvPr>
            <p:ph type="title"/>
          </p:nvPr>
        </p:nvSpPr>
        <p:spPr>
          <a:xfrm>
            <a:off x="836612" y="323503"/>
            <a:ext cx="10845214" cy="1073044"/>
          </a:xfrm>
          <a:solidFill>
            <a:schemeClr val="bg1"/>
          </a:solidFill>
        </p:spPr>
        <p:txBody>
          <a:bodyPr>
            <a:noAutofit/>
          </a:bodyPr>
          <a:lstStyle/>
          <a:p>
            <a:r>
              <a:rPr lang="en-US" sz="4000" b="1" dirty="0">
                <a:latin typeface="Avenir Next LT Pro" panose="020B0504020202020204" pitchFamily="34" charset="0"/>
              </a:rPr>
              <a:t>Central Sleep Apnea Predicts Appropriate ICD Therapies</a:t>
            </a:r>
          </a:p>
        </p:txBody>
      </p:sp>
      <p:sp>
        <p:nvSpPr>
          <p:cNvPr id="15" name="Content Placeholder 14">
            <a:extLst>
              <a:ext uri="{FF2B5EF4-FFF2-40B4-BE49-F238E27FC236}">
                <a16:creationId xmlns:a16="http://schemas.microsoft.com/office/drawing/2014/main" id="{4F478A7B-1434-49CA-B994-F0A3423878F3}"/>
              </a:ext>
            </a:extLst>
          </p:cNvPr>
          <p:cNvSpPr>
            <a:spLocks noGrp="1"/>
          </p:cNvSpPr>
          <p:nvPr>
            <p:ph idx="1"/>
          </p:nvPr>
        </p:nvSpPr>
        <p:spPr/>
        <p:txBody>
          <a:bodyPr>
            <a:normAutofit/>
          </a:bodyPr>
          <a:lstStyle/>
          <a:p>
            <a:endParaRPr lang="en-US" dirty="0"/>
          </a:p>
          <a:p>
            <a:endParaRPr lang="en-US" dirty="0"/>
          </a:p>
          <a:p>
            <a:endParaRPr lang="en-US" dirty="0"/>
          </a:p>
        </p:txBody>
      </p:sp>
      <p:sp>
        <p:nvSpPr>
          <p:cNvPr id="3" name="Text Placeholder 2">
            <a:extLst>
              <a:ext uri="{FF2B5EF4-FFF2-40B4-BE49-F238E27FC236}">
                <a16:creationId xmlns:a16="http://schemas.microsoft.com/office/drawing/2014/main" id="{F02906D6-7E34-C0B7-E0DE-13D87D7A00AA}"/>
              </a:ext>
            </a:extLst>
          </p:cNvPr>
          <p:cNvSpPr>
            <a:spLocks noGrp="1"/>
          </p:cNvSpPr>
          <p:nvPr>
            <p:ph type="body" sz="half" idx="2"/>
          </p:nvPr>
        </p:nvSpPr>
        <p:spPr>
          <a:xfrm>
            <a:off x="839788" y="2057400"/>
            <a:ext cx="4466503" cy="3811588"/>
          </a:xfrm>
        </p:spPr>
        <p:txBody>
          <a:bodyPr>
            <a:normAutofit/>
          </a:bodyPr>
          <a:lstStyle/>
          <a:p>
            <a:r>
              <a:rPr lang="en-US" sz="2000" dirty="0"/>
              <a:t>Kaplan–Meier plot on appropriate cardioverter-defibrillator therapies</a:t>
            </a:r>
          </a:p>
          <a:p>
            <a:endParaRPr lang="en-US" sz="2000" dirty="0"/>
          </a:p>
          <a:p>
            <a:r>
              <a:rPr lang="en-US" sz="2000" dirty="0"/>
              <a:t>CSA is typically a worse prognosis than OSA</a:t>
            </a:r>
          </a:p>
        </p:txBody>
      </p:sp>
      <p:sp>
        <p:nvSpPr>
          <p:cNvPr id="5" name="Slide Number Placeholder 4">
            <a:extLst>
              <a:ext uri="{FF2B5EF4-FFF2-40B4-BE49-F238E27FC236}">
                <a16:creationId xmlns:a16="http://schemas.microsoft.com/office/drawing/2014/main" id="{14698B7E-3E94-4DA5-B1B7-1F82D3A9DBB0}"/>
              </a:ext>
            </a:extLst>
          </p:cNvPr>
          <p:cNvSpPr>
            <a:spLocks noGrp="1"/>
          </p:cNvSpPr>
          <p:nvPr>
            <p:ph type="sldNum" sz="quarter" idx="4294967295"/>
          </p:nvPr>
        </p:nvSpPr>
        <p:spPr>
          <a:xfrm>
            <a:off x="10880725" y="6459538"/>
            <a:ext cx="131127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101FCCDC-8C37-4757-A6F5-E1F16F310161}" type="slidenum">
              <a:rPr lang="en-US" smtClean="0"/>
              <a:pPr>
                <a:spcAft>
                  <a:spcPts val="600"/>
                </a:spcAft>
              </a:pPr>
              <a:t>16</a:t>
            </a:fld>
            <a:endParaRPr lang="en-US"/>
          </a:p>
        </p:txBody>
      </p:sp>
      <p:pic>
        <p:nvPicPr>
          <p:cNvPr id="7" name="Content Placeholder 6">
            <a:extLst>
              <a:ext uri="{FF2B5EF4-FFF2-40B4-BE49-F238E27FC236}">
                <a16:creationId xmlns:a16="http://schemas.microsoft.com/office/drawing/2014/main" id="{19D4672C-F76A-4A90-ABB1-B3211D19B634}"/>
              </a:ext>
            </a:extLst>
          </p:cNvPr>
          <p:cNvPicPr>
            <a:picLocks noChangeAspect="1"/>
          </p:cNvPicPr>
          <p:nvPr/>
        </p:nvPicPr>
        <p:blipFill rotWithShape="1">
          <a:blip r:embed="rId3"/>
          <a:srcRect l="6612" r="8225"/>
          <a:stretch/>
        </p:blipFill>
        <p:spPr>
          <a:xfrm>
            <a:off x="5116775" y="1250302"/>
            <a:ext cx="6607413" cy="5081836"/>
          </a:xfrm>
          <a:prstGeom prst="rect">
            <a:avLst/>
          </a:prstGeom>
        </p:spPr>
      </p:pic>
      <p:sp>
        <p:nvSpPr>
          <p:cNvPr id="2" name="TextBox 1">
            <a:extLst>
              <a:ext uri="{FF2B5EF4-FFF2-40B4-BE49-F238E27FC236}">
                <a16:creationId xmlns:a16="http://schemas.microsoft.com/office/drawing/2014/main" id="{392AA89F-DCBC-C857-C88C-1478F2508E2F}"/>
              </a:ext>
            </a:extLst>
          </p:cNvPr>
          <p:cNvSpPr txBox="1"/>
          <p:nvPr/>
        </p:nvSpPr>
        <p:spPr>
          <a:xfrm>
            <a:off x="700644" y="5868988"/>
            <a:ext cx="5395356" cy="276999"/>
          </a:xfrm>
          <a:prstGeom prst="rect">
            <a:avLst/>
          </a:prstGeom>
          <a:noFill/>
        </p:spPr>
        <p:txBody>
          <a:bodyPr wrap="square" rtlCol="0">
            <a:spAutoFit/>
          </a:bodyPr>
          <a:lstStyle/>
          <a:p>
            <a:pPr algn="l"/>
            <a:r>
              <a:rPr lang="en-US" sz="1200" dirty="0">
                <a:solidFill>
                  <a:schemeClr val="accent2"/>
                </a:solidFill>
                <a:latin typeface="Avenir Next LT Pro" panose="020B0504020202020204" pitchFamily="34" charset="77"/>
              </a:rPr>
              <a:t>Bitter et al. </a:t>
            </a:r>
            <a:r>
              <a:rPr lang="en-US" sz="1200" dirty="0" err="1">
                <a:solidFill>
                  <a:schemeClr val="accent2"/>
                </a:solidFill>
                <a:latin typeface="Avenir Next LT Pro" panose="020B0504020202020204" pitchFamily="34" charset="77"/>
              </a:rPr>
              <a:t>Eur</a:t>
            </a:r>
            <a:r>
              <a:rPr lang="en-US" sz="1200" dirty="0">
                <a:solidFill>
                  <a:schemeClr val="accent2"/>
                </a:solidFill>
                <a:latin typeface="Avenir Next LT Pro" panose="020B0504020202020204" pitchFamily="34" charset="77"/>
              </a:rPr>
              <a:t> Heart J 2011;32:61-74.</a:t>
            </a:r>
          </a:p>
        </p:txBody>
      </p:sp>
      <p:sp>
        <p:nvSpPr>
          <p:cNvPr id="4" name="TextBox 3">
            <a:extLst>
              <a:ext uri="{FF2B5EF4-FFF2-40B4-BE49-F238E27FC236}">
                <a16:creationId xmlns:a16="http://schemas.microsoft.com/office/drawing/2014/main" id="{86A826D0-CE44-FA91-F053-7344A8FEF374}"/>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01391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589518" y="268151"/>
            <a:ext cx="10515600" cy="1325563"/>
          </a:xfrm>
          <a:prstGeom prst="rect">
            <a:avLst/>
          </a:prstGeom>
          <a:noFill/>
          <a:ln>
            <a:noFill/>
          </a:ln>
        </p:spPr>
        <p:txBody>
          <a:bodyPr spcFirstLastPara="1" wrap="square" lIns="91425" tIns="45700" rIns="91425" bIns="45700" anchor="t" anchorCtr="0">
            <a:noAutofit/>
          </a:bodyPr>
          <a:lstStyle/>
          <a:p>
            <a:pPr lvl="0"/>
            <a:r>
              <a:rPr lang="en-US" sz="3200" dirty="0"/>
              <a:t>The addition of sleep apnea to heart failure significantly increases mortality and hospitalizations</a:t>
            </a:r>
            <a:endParaRPr sz="3200" dirty="0"/>
          </a:p>
        </p:txBody>
      </p:sp>
      <p:grpSp>
        <p:nvGrpSpPr>
          <p:cNvPr id="10" name="Group 9">
            <a:extLst>
              <a:ext uri="{FF2B5EF4-FFF2-40B4-BE49-F238E27FC236}">
                <a16:creationId xmlns:a16="http://schemas.microsoft.com/office/drawing/2014/main" id="{F299A2A4-0E5D-AD48-A850-B59351DEF493}"/>
              </a:ext>
            </a:extLst>
          </p:cNvPr>
          <p:cNvGrpSpPr/>
          <p:nvPr/>
        </p:nvGrpSpPr>
        <p:grpSpPr>
          <a:xfrm>
            <a:off x="1709531" y="5132719"/>
            <a:ext cx="5737536" cy="868511"/>
            <a:chOff x="1709531" y="5826158"/>
            <a:chExt cx="5737536" cy="868511"/>
          </a:xfrm>
        </p:grpSpPr>
        <p:sp>
          <p:nvSpPr>
            <p:cNvPr id="3" name="TextBox 2">
              <a:extLst>
                <a:ext uri="{FF2B5EF4-FFF2-40B4-BE49-F238E27FC236}">
                  <a16:creationId xmlns:a16="http://schemas.microsoft.com/office/drawing/2014/main" id="{5947AC97-1D26-2743-9222-916475BE85AA}"/>
                </a:ext>
              </a:extLst>
            </p:cNvPr>
            <p:cNvSpPr txBox="1"/>
            <p:nvPr/>
          </p:nvSpPr>
          <p:spPr>
            <a:xfrm>
              <a:off x="1709531" y="5826158"/>
              <a:ext cx="101983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Number at risk</a:t>
              </a:r>
            </a:p>
          </p:txBody>
        </p:sp>
        <p:sp>
          <p:nvSpPr>
            <p:cNvPr id="11" name="TextBox 10">
              <a:extLst>
                <a:ext uri="{FF2B5EF4-FFF2-40B4-BE49-F238E27FC236}">
                  <a16:creationId xmlns:a16="http://schemas.microsoft.com/office/drawing/2014/main" id="{32BB134D-9BD2-B447-8D7D-1FC3FC7E8B18}"/>
                </a:ext>
              </a:extLst>
            </p:cNvPr>
            <p:cNvSpPr txBox="1"/>
            <p:nvPr/>
          </p:nvSpPr>
          <p:spPr>
            <a:xfrm>
              <a:off x="2214477" y="6094505"/>
              <a:ext cx="647934" cy="60016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CSA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OSA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nm SDB</a:t>
              </a:r>
            </a:p>
          </p:txBody>
        </p:sp>
        <p:sp>
          <p:nvSpPr>
            <p:cNvPr id="12" name="TextBox 11">
              <a:extLst>
                <a:ext uri="{FF2B5EF4-FFF2-40B4-BE49-F238E27FC236}">
                  <a16:creationId xmlns:a16="http://schemas.microsoft.com/office/drawing/2014/main" id="{578EDAC2-C40C-2046-961D-A1C8593B3095}"/>
                </a:ext>
              </a:extLst>
            </p:cNvPr>
            <p:cNvSpPr txBox="1"/>
            <p:nvPr/>
          </p:nvSpPr>
          <p:spPr>
            <a:xfrm>
              <a:off x="2857978"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338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513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245</a:t>
              </a:r>
            </a:p>
          </p:txBody>
        </p:sp>
        <p:sp>
          <p:nvSpPr>
            <p:cNvPr id="13" name="TextBox 12">
              <a:extLst>
                <a:ext uri="{FF2B5EF4-FFF2-40B4-BE49-F238E27FC236}">
                  <a16:creationId xmlns:a16="http://schemas.microsoft.com/office/drawing/2014/main" id="{37F774A8-E16E-2F41-9501-91A1CFD8733F}"/>
                </a:ext>
              </a:extLst>
            </p:cNvPr>
            <p:cNvSpPr txBox="1"/>
            <p:nvPr/>
          </p:nvSpPr>
          <p:spPr>
            <a:xfrm>
              <a:off x="3552774"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231</a:t>
              </a:r>
            </a:p>
          </p:txBody>
        </p:sp>
        <p:sp>
          <p:nvSpPr>
            <p:cNvPr id="14" name="TextBox 13">
              <a:extLst>
                <a:ext uri="{FF2B5EF4-FFF2-40B4-BE49-F238E27FC236}">
                  <a16:creationId xmlns:a16="http://schemas.microsoft.com/office/drawing/2014/main" id="{B4DA4C6B-F387-394E-97F5-5F716E01A788}"/>
                </a:ext>
              </a:extLst>
            </p:cNvPr>
            <p:cNvSpPr txBox="1"/>
            <p:nvPr/>
          </p:nvSpPr>
          <p:spPr>
            <a:xfrm>
              <a:off x="4247571"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425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224</a:t>
              </a:r>
            </a:p>
          </p:txBody>
        </p:sp>
        <p:sp>
          <p:nvSpPr>
            <p:cNvPr id="15" name="TextBox 14">
              <a:extLst>
                <a:ext uri="{FF2B5EF4-FFF2-40B4-BE49-F238E27FC236}">
                  <a16:creationId xmlns:a16="http://schemas.microsoft.com/office/drawing/2014/main" id="{EACF97CD-7F5C-7142-9DB2-7BB961FF459C}"/>
                </a:ext>
              </a:extLst>
            </p:cNvPr>
            <p:cNvSpPr txBox="1"/>
            <p:nvPr/>
          </p:nvSpPr>
          <p:spPr>
            <a:xfrm>
              <a:off x="4942368"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404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217</a:t>
              </a:r>
            </a:p>
          </p:txBody>
        </p:sp>
        <p:sp>
          <p:nvSpPr>
            <p:cNvPr id="16" name="TextBox 15">
              <a:extLst>
                <a:ext uri="{FF2B5EF4-FFF2-40B4-BE49-F238E27FC236}">
                  <a16:creationId xmlns:a16="http://schemas.microsoft.com/office/drawing/2014/main" id="{034A7831-7E5E-2A48-9217-1595C7AF151D}"/>
                </a:ext>
              </a:extLst>
            </p:cNvPr>
            <p:cNvSpPr txBox="1"/>
            <p:nvPr/>
          </p:nvSpPr>
          <p:spPr>
            <a:xfrm>
              <a:off x="5637165"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343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195</a:t>
              </a:r>
            </a:p>
          </p:txBody>
        </p:sp>
        <p:sp>
          <p:nvSpPr>
            <p:cNvPr id="17" name="TextBox 16">
              <a:extLst>
                <a:ext uri="{FF2B5EF4-FFF2-40B4-BE49-F238E27FC236}">
                  <a16:creationId xmlns:a16="http://schemas.microsoft.com/office/drawing/2014/main" id="{EE242D50-16C7-E546-BC82-FDDF55E2EC85}"/>
                </a:ext>
              </a:extLst>
            </p:cNvPr>
            <p:cNvSpPr txBox="1"/>
            <p:nvPr/>
          </p:nvSpPr>
          <p:spPr>
            <a:xfrm>
              <a:off x="6331962"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173</a:t>
              </a:r>
            </a:p>
          </p:txBody>
        </p:sp>
        <p:sp>
          <p:nvSpPr>
            <p:cNvPr id="18" name="TextBox 17">
              <a:extLst>
                <a:ext uri="{FF2B5EF4-FFF2-40B4-BE49-F238E27FC236}">
                  <a16:creationId xmlns:a16="http://schemas.microsoft.com/office/drawing/2014/main" id="{35986C9E-97FA-8B4E-BB8A-1F89049F098A}"/>
                </a:ext>
              </a:extLst>
            </p:cNvPr>
            <p:cNvSpPr txBox="1"/>
            <p:nvPr/>
          </p:nvSpPr>
          <p:spPr>
            <a:xfrm>
              <a:off x="7026760" y="6094505"/>
              <a:ext cx="420307"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161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A"/>
                  </a:solidFill>
                  <a:effectLst/>
                  <a:uLnTx/>
                  <a:uFillTx/>
                  <a:latin typeface="Aptos Display" panose="02110004020202020204"/>
                  <a:ea typeface="+mn-ea"/>
                  <a:cs typeface="+mn-cs"/>
                </a:rPr>
                <a:t>143</a:t>
              </a:r>
            </a:p>
          </p:txBody>
        </p:sp>
      </p:grpSp>
      <p:grpSp>
        <p:nvGrpSpPr>
          <p:cNvPr id="19" name="Group 18">
            <a:extLst>
              <a:ext uri="{FF2B5EF4-FFF2-40B4-BE49-F238E27FC236}">
                <a16:creationId xmlns:a16="http://schemas.microsoft.com/office/drawing/2014/main" id="{52D78CC9-7D58-724A-80EF-C3F2C27268EA}"/>
              </a:ext>
            </a:extLst>
          </p:cNvPr>
          <p:cNvGrpSpPr/>
          <p:nvPr/>
        </p:nvGrpSpPr>
        <p:grpSpPr>
          <a:xfrm>
            <a:off x="2163181" y="2317448"/>
            <a:ext cx="5113326" cy="3007221"/>
            <a:chOff x="2333741" y="2306651"/>
            <a:chExt cx="5113326" cy="3007221"/>
          </a:xfrm>
        </p:grpSpPr>
        <p:pic>
          <p:nvPicPr>
            <p:cNvPr id="9" name="Picture 6" descr="Cover">
              <a:extLst>
                <a:ext uri="{FF2B5EF4-FFF2-40B4-BE49-F238E27FC236}">
                  <a16:creationId xmlns:a16="http://schemas.microsoft.com/office/drawing/2014/main" id="{C6373A26-55A8-904D-A25E-2C99DEAD38B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95351" y="2306651"/>
              <a:ext cx="4851716" cy="266229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BD35EF9-534C-CD4A-AF24-AEFF9C5E9F7B}"/>
                </a:ext>
              </a:extLst>
            </p:cNvPr>
            <p:cNvSpPr txBox="1"/>
            <p:nvPr/>
          </p:nvSpPr>
          <p:spPr>
            <a:xfrm rot="16200000">
              <a:off x="1901731" y="3519621"/>
              <a:ext cx="112562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65A"/>
                  </a:solidFill>
                  <a:effectLst/>
                  <a:uLnTx/>
                  <a:uFillTx/>
                  <a:latin typeface="Aptos Display" panose="02110004020202020204"/>
                  <a:ea typeface="+mn-ea"/>
                  <a:cs typeface="+mn-cs"/>
                </a:rPr>
                <a:t>Patient Survival</a:t>
              </a:r>
            </a:p>
          </p:txBody>
        </p:sp>
        <p:sp>
          <p:nvSpPr>
            <p:cNvPr id="21" name="TextBox 20">
              <a:extLst>
                <a:ext uri="{FF2B5EF4-FFF2-40B4-BE49-F238E27FC236}">
                  <a16:creationId xmlns:a16="http://schemas.microsoft.com/office/drawing/2014/main" id="{08C22DE1-60F4-E842-A41F-79EAE1744B3E}"/>
                </a:ext>
              </a:extLst>
            </p:cNvPr>
            <p:cNvSpPr txBox="1"/>
            <p:nvPr/>
          </p:nvSpPr>
          <p:spPr>
            <a:xfrm>
              <a:off x="4414122" y="5052262"/>
              <a:ext cx="157286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65A"/>
                  </a:solidFill>
                  <a:effectLst/>
                  <a:uLnTx/>
                  <a:uFillTx/>
                  <a:latin typeface="Aptos Display" panose="02110004020202020204"/>
                  <a:ea typeface="+mn-ea"/>
                  <a:cs typeface="+mn-cs"/>
                </a:rPr>
                <a:t>Months Post Discharge</a:t>
              </a:r>
            </a:p>
          </p:txBody>
        </p:sp>
      </p:grpSp>
      <p:sp>
        <p:nvSpPr>
          <p:cNvPr id="22" name="TextBox 21">
            <a:extLst>
              <a:ext uri="{FF2B5EF4-FFF2-40B4-BE49-F238E27FC236}">
                <a16:creationId xmlns:a16="http://schemas.microsoft.com/office/drawing/2014/main" id="{F7D43A13-47E7-154A-AB84-A760315A82E1}"/>
              </a:ext>
            </a:extLst>
          </p:cNvPr>
          <p:cNvSpPr txBox="1"/>
          <p:nvPr/>
        </p:nvSpPr>
        <p:spPr>
          <a:xfrm>
            <a:off x="1412881" y="1579698"/>
            <a:ext cx="69114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565A"/>
                </a:solidFill>
                <a:effectLst/>
                <a:uLnTx/>
                <a:uFillTx/>
                <a:latin typeface="Century Gothic" panose="020B0502020202020204" pitchFamily="34" charset="0"/>
                <a:ea typeface="+mn-ea"/>
                <a:cs typeface="+mn-cs"/>
              </a:rPr>
              <a:t>Survival – Heart failure (LVEF&lt; 45%) with CSA patients vs. heart failure with normal breathing in NIH sponsored study</a:t>
            </a:r>
            <a:endParaRPr kumimoji="0" lang="en-US" sz="1400" b="0" i="0" u="none" strike="noStrike" kern="1200" cap="none" spc="0" normalizeH="0" baseline="0" noProof="0">
              <a:ln>
                <a:noFill/>
              </a:ln>
              <a:solidFill>
                <a:srgbClr val="54565A"/>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664B262F-A4A2-8449-821E-C3C74317E77D}"/>
              </a:ext>
            </a:extLst>
          </p:cNvPr>
          <p:cNvSpPr/>
          <p:nvPr/>
        </p:nvSpPr>
        <p:spPr>
          <a:xfrm>
            <a:off x="8324298" y="2317765"/>
            <a:ext cx="3379749" cy="1291281"/>
          </a:xfrm>
          <a:prstGeom prst="rect">
            <a:avLst/>
          </a:prstGeom>
          <a:gradFill>
            <a:gsLst>
              <a:gs pos="0">
                <a:srgbClr val="3A74BD"/>
              </a:gs>
              <a:gs pos="100000">
                <a:srgbClr val="478FE6"/>
              </a:gs>
            </a:gsLst>
          </a:gradFill>
          <a:effectLst/>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ptos" panose="02110004020202020204"/>
                <a:ea typeface="+mn-ea"/>
                <a:cs typeface="+mn-cs"/>
              </a:rPr>
              <a:t>Untreated sleep apnea in HF patents is associated with a 2-fold increase in risk of death</a:t>
            </a:r>
          </a:p>
        </p:txBody>
      </p:sp>
      <p:graphicFrame>
        <p:nvGraphicFramePr>
          <p:cNvPr id="24" name="Table 23">
            <a:extLst>
              <a:ext uri="{FF2B5EF4-FFF2-40B4-BE49-F238E27FC236}">
                <a16:creationId xmlns:a16="http://schemas.microsoft.com/office/drawing/2014/main" id="{0BFE9B14-1FF4-4846-A19E-4937B7C99E0F}"/>
              </a:ext>
            </a:extLst>
          </p:cNvPr>
          <p:cNvGraphicFramePr>
            <a:graphicFrameLocks noGrp="1"/>
          </p:cNvGraphicFramePr>
          <p:nvPr/>
        </p:nvGraphicFramePr>
        <p:xfrm>
          <a:off x="8324298" y="3934414"/>
          <a:ext cx="3379748" cy="1603787"/>
        </p:xfrm>
        <a:graphic>
          <a:graphicData uri="http://schemas.openxmlformats.org/drawingml/2006/table">
            <a:tbl>
              <a:tblPr/>
              <a:tblGrid>
                <a:gridCol w="1684384">
                  <a:extLst>
                    <a:ext uri="{9D8B030D-6E8A-4147-A177-3AD203B41FA5}">
                      <a16:colId xmlns:a16="http://schemas.microsoft.com/office/drawing/2014/main" val="3354708161"/>
                    </a:ext>
                  </a:extLst>
                </a:gridCol>
                <a:gridCol w="1695364">
                  <a:extLst>
                    <a:ext uri="{9D8B030D-6E8A-4147-A177-3AD203B41FA5}">
                      <a16:colId xmlns:a16="http://schemas.microsoft.com/office/drawing/2014/main" val="3810015123"/>
                    </a:ext>
                  </a:extLst>
                </a:gridCol>
              </a:tblGrid>
              <a:tr h="485344">
                <a:tc gridSpan="2">
                  <a:txBody>
                    <a:bodyPr/>
                    <a:lstStyle/>
                    <a:p>
                      <a:pPr algn="ctr" fontAlgn="base"/>
                      <a:r>
                        <a:rPr lang="en-US" sz="1400" b="1">
                          <a:solidFill>
                            <a:schemeClr val="bg1"/>
                          </a:solidFill>
                          <a:effectLst/>
                          <a:latin typeface="Century Gothic" panose="020B0502020202020204" pitchFamily="34" charset="0"/>
                        </a:rPr>
                        <a:t>Hazard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053" cap="flat" cmpd="sng" algn="ctr">
                      <a:solidFill>
                        <a:srgbClr val="CFD5E4"/>
                      </a:solidFill>
                      <a:prstDash val="solid"/>
                      <a:round/>
                      <a:headEnd type="none" w="med" len="med"/>
                      <a:tailEnd type="none" w="med" len="med"/>
                    </a:lnB>
                    <a:solidFill>
                      <a:srgbClr val="29425E"/>
                    </a:solidFill>
                  </a:tcPr>
                </a:tc>
                <a:tc hMerge="1">
                  <a:txBody>
                    <a:bodyPr/>
                    <a:lstStyle/>
                    <a:p>
                      <a:endParaRPr lang="en-US"/>
                    </a:p>
                  </a:txBody>
                  <a:tcPr/>
                </a:tc>
                <a:extLst>
                  <a:ext uri="{0D108BD9-81ED-4DB2-BD59-A6C34878D82A}">
                    <a16:rowId xmlns:a16="http://schemas.microsoft.com/office/drawing/2014/main" val="222784313"/>
                  </a:ext>
                </a:extLst>
              </a:tr>
              <a:tr h="539773">
                <a:tc>
                  <a:txBody>
                    <a:bodyPr/>
                    <a:lstStyle/>
                    <a:p>
                      <a:pPr algn="ctr" fontAlgn="base"/>
                      <a:r>
                        <a:rPr lang="en-US" sz="1200" b="1">
                          <a:solidFill>
                            <a:schemeClr val="accent2"/>
                          </a:solidFill>
                          <a:effectLst/>
                          <a:latin typeface="Century Gothic" panose="020B0502020202020204" pitchFamily="34" charset="0"/>
                        </a:rPr>
                        <a:t>CSA vs. no</a:t>
                      </a:r>
                      <a:r>
                        <a:rPr lang="en-US" sz="1200" b="1" baseline="0">
                          <a:solidFill>
                            <a:schemeClr val="accent2"/>
                          </a:solidFill>
                          <a:effectLst/>
                          <a:latin typeface="Century Gothic" panose="020B0502020202020204" pitchFamily="34" charset="0"/>
                        </a:rPr>
                        <a:t> or minimal </a:t>
                      </a:r>
                      <a:r>
                        <a:rPr lang="en-US" sz="1200" b="1">
                          <a:solidFill>
                            <a:schemeClr val="accent2"/>
                          </a:solidFill>
                          <a:effectLst/>
                          <a:latin typeface="Century Gothic" panose="020B0502020202020204" pitchFamily="34" charset="0"/>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base"/>
                      <a:r>
                        <a:rPr lang="en-US" sz="1200" b="1">
                          <a:solidFill>
                            <a:schemeClr val="accent2"/>
                          </a:solidFill>
                          <a:effectLst/>
                          <a:latin typeface="Century Gothic" panose="020B0502020202020204" pitchFamily="34" charset="0"/>
                        </a:rPr>
                        <a:t>OSA vs. no</a:t>
                      </a:r>
                      <a:r>
                        <a:rPr lang="en-US" sz="1200" b="1" baseline="0">
                          <a:solidFill>
                            <a:schemeClr val="accent2"/>
                          </a:solidFill>
                          <a:effectLst/>
                          <a:latin typeface="Century Gothic" panose="020B0502020202020204" pitchFamily="34" charset="0"/>
                        </a:rPr>
                        <a:t> or minimal </a:t>
                      </a:r>
                      <a:r>
                        <a:rPr lang="en-US" sz="1200" b="1">
                          <a:solidFill>
                            <a:schemeClr val="accent2"/>
                          </a:solidFill>
                          <a:effectLst/>
                          <a:latin typeface="Century Gothic" panose="020B0502020202020204" pitchFamily="34" charset="0"/>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853940471"/>
                  </a:ext>
                </a:extLst>
              </a:tr>
              <a:tr h="578670">
                <a:tc>
                  <a:txBody>
                    <a:bodyPr/>
                    <a:lstStyle/>
                    <a:p>
                      <a:pPr algn="ctr" fontAlgn="base"/>
                      <a:r>
                        <a:rPr lang="en-US" sz="1200" b="1">
                          <a:solidFill>
                            <a:schemeClr val="accent2"/>
                          </a:solidFill>
                          <a:effectLst/>
                          <a:latin typeface="Century Gothic" panose="020B0502020202020204" pitchFamily="34" charset="0"/>
                        </a:rPr>
                        <a:t>2.17 </a:t>
                      </a:r>
                      <a:r>
                        <a:rPr lang="en-US" sz="1200" b="1" i="1">
                          <a:solidFill>
                            <a:schemeClr val="accent2"/>
                          </a:solidFill>
                          <a:effectLst/>
                          <a:latin typeface="Century Gothic" panose="020B0502020202020204" pitchFamily="34" charset="0"/>
                        </a:rPr>
                        <a:t>p</a:t>
                      </a:r>
                      <a:r>
                        <a:rPr lang="en-US" sz="1200" b="1">
                          <a:solidFill>
                            <a:schemeClr val="accent2"/>
                          </a:solidFill>
                          <a:effectLst/>
                          <a:latin typeface="Century Gothic" panose="020B0502020202020204" pitchFamily="34" charset="0"/>
                        </a:rPr>
                        <a:t> &lt; 0.001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ase"/>
                      <a:r>
                        <a:rPr lang="en-US" sz="1200" b="1">
                          <a:solidFill>
                            <a:schemeClr val="accent2"/>
                          </a:solidFill>
                          <a:effectLst/>
                          <a:latin typeface="Century Gothic" panose="020B0502020202020204" pitchFamily="34" charset="0"/>
                        </a:rPr>
                        <a:t>2.00 </a:t>
                      </a:r>
                      <a:r>
                        <a:rPr lang="en-US" sz="1200" b="1" i="1">
                          <a:solidFill>
                            <a:schemeClr val="accent2"/>
                          </a:solidFill>
                          <a:effectLst/>
                          <a:latin typeface="Century Gothic" panose="020B0502020202020204" pitchFamily="34" charset="0"/>
                        </a:rPr>
                        <a:t>p</a:t>
                      </a:r>
                      <a:r>
                        <a:rPr lang="en-US" sz="1200" b="1">
                          <a:solidFill>
                            <a:schemeClr val="accent2"/>
                          </a:solidFill>
                          <a:effectLst/>
                          <a:latin typeface="Century Gothic" panose="020B0502020202020204" pitchFamily="34" charset="0"/>
                        </a:rPr>
                        <a:t> &lt; 0.001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074544456"/>
                  </a:ext>
                </a:extLst>
              </a:tr>
            </a:tbl>
          </a:graphicData>
        </a:graphic>
      </p:graphicFrame>
      <p:pic>
        <p:nvPicPr>
          <p:cNvPr id="25" name="Picture 2">
            <a:extLst>
              <a:ext uri="{FF2B5EF4-FFF2-40B4-BE49-F238E27FC236}">
                <a16:creationId xmlns:a16="http://schemas.microsoft.com/office/drawing/2014/main" id="{35889673-1478-8949-A47A-5979C693929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8745" y="1520357"/>
            <a:ext cx="929847" cy="69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47E8676-5FD7-574E-3341-3E50FBAE43B1}"/>
              </a:ext>
            </a:extLst>
          </p:cNvPr>
          <p:cNvSpPr txBox="1"/>
          <p:nvPr/>
        </p:nvSpPr>
        <p:spPr>
          <a:xfrm>
            <a:off x="656268" y="6135038"/>
            <a:ext cx="85558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solidFill>
                <a:effectLst/>
                <a:uLnTx/>
                <a:uFillTx/>
                <a:latin typeface="Avenir Next LT Pro" panose="020B0504020202020204" pitchFamily="34" charset="0"/>
              </a:rPr>
              <a:t>Kayat, R et al. Sleep disordered breathing and post-discharge mortality in patients with acute heart failure, European Heart Journal 2015;36 1463–1469.</a:t>
            </a:r>
            <a:endParaRPr kumimoji="0" lang="en-US" sz="1100" b="0" i="0" u="none" strike="noStrike" kern="1200" cap="none" spc="0" normalizeH="0" baseline="0" noProof="0" dirty="0">
              <a:ln>
                <a:noFill/>
              </a:ln>
              <a:solidFill>
                <a:srgbClr val="54565A"/>
              </a:solidFill>
              <a:effectLst/>
              <a:uLnTx/>
              <a:uFillTx/>
              <a:latin typeface="Avenir Next LT Pro" panose="020B0504020202020204" pitchFamily="34" charset="0"/>
            </a:endParaRPr>
          </a:p>
        </p:txBody>
      </p:sp>
      <p:pic>
        <p:nvPicPr>
          <p:cNvPr id="8" name="Picture 7">
            <a:extLst>
              <a:ext uri="{FF2B5EF4-FFF2-40B4-BE49-F238E27FC236}">
                <a16:creationId xmlns:a16="http://schemas.microsoft.com/office/drawing/2014/main" id="{4AB7A5BE-807A-DF6A-1E64-286F5964D800}"/>
              </a:ext>
            </a:extLst>
          </p:cNvPr>
          <p:cNvPicPr>
            <a:picLocks noChangeAspect="1"/>
          </p:cNvPicPr>
          <p:nvPr/>
        </p:nvPicPr>
        <p:blipFill>
          <a:blip r:embed="rId5"/>
          <a:stretch>
            <a:fillRect/>
          </a:stretch>
        </p:blipFill>
        <p:spPr>
          <a:xfrm>
            <a:off x="4457724" y="2423412"/>
            <a:ext cx="3579156" cy="336246"/>
          </a:xfrm>
          <a:prstGeom prst="rect">
            <a:avLst/>
          </a:prstGeom>
        </p:spPr>
      </p:pic>
      <p:sp>
        <p:nvSpPr>
          <p:cNvPr id="2" name="TextBox 1">
            <a:extLst>
              <a:ext uri="{FF2B5EF4-FFF2-40B4-BE49-F238E27FC236}">
                <a16:creationId xmlns:a16="http://schemas.microsoft.com/office/drawing/2014/main" id="{077AEA41-66F0-7DA9-36BF-8D38D6E976C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41916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21" name="Title 20"/>
          <p:cNvSpPr>
            <a:spLocks noGrp="1"/>
          </p:cNvSpPr>
          <p:nvPr>
            <p:ph type="title"/>
          </p:nvPr>
        </p:nvSpPr>
        <p:spPr>
          <a:xfrm>
            <a:off x="838200" y="169088"/>
            <a:ext cx="10515600" cy="1082595"/>
          </a:xfrm>
        </p:spPr>
        <p:txBody>
          <a:bodyPr>
            <a:normAutofit/>
          </a:bodyPr>
          <a:lstStyle/>
          <a:p>
            <a:r>
              <a:rPr lang="en-US" sz="3600" b="1" dirty="0">
                <a:latin typeface="Avenir Next LT Pro" panose="020B0504020202020204" pitchFamily="34" charset="0"/>
              </a:rPr>
              <a:t>Central Sleep Apnea Increases the Risk of Heart Failure Readmission</a:t>
            </a:r>
          </a:p>
        </p:txBody>
      </p:sp>
      <p:sp>
        <p:nvSpPr>
          <p:cNvPr id="7" name="Slide Number Placeholder 6">
            <a:extLst>
              <a:ext uri="{FF2B5EF4-FFF2-40B4-BE49-F238E27FC236}">
                <a16:creationId xmlns:a16="http://schemas.microsoft.com/office/drawing/2014/main" id="{6AE7CEFB-FACF-4CF4-8593-40BEDB4FF82F}"/>
              </a:ext>
            </a:extLst>
          </p:cNvPr>
          <p:cNvSpPr>
            <a:spLocks noGrp="1"/>
          </p:cNvSpPr>
          <p:nvPr>
            <p:ph type="sldNum" sz="quarter" idx="4294967295"/>
          </p:nvPr>
        </p:nvSpPr>
        <p:spPr>
          <a:xfrm>
            <a:off x="10880725" y="6459538"/>
            <a:ext cx="1311275"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E0187-46F1-1547-A62C-EF06226854A1}" type="slidenum">
              <a:rPr kumimoji="0" lang="en-US" sz="105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36" name="TextBox 35"/>
          <p:cNvSpPr txBox="1"/>
          <p:nvPr/>
        </p:nvSpPr>
        <p:spPr>
          <a:xfrm>
            <a:off x="2419923" y="1182644"/>
            <a:ext cx="6382291"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alibri" panose="020F0502020204030204"/>
                <a:ea typeface="+mn-ea"/>
                <a:cs typeface="+mn-cs"/>
              </a:rPr>
              <a:t>Heart failure readmissions within 6 months  – CSA population vs. patients free of sleep disordered breathing (SDB) in NIH sponsored 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rPr>
              <a:t>Percent of patients</a:t>
            </a:r>
          </a:p>
        </p:txBody>
      </p:sp>
      <p:sp>
        <p:nvSpPr>
          <p:cNvPr id="40" name="TextBox 39"/>
          <p:cNvSpPr txBox="1"/>
          <p:nvPr/>
        </p:nvSpPr>
        <p:spPr>
          <a:xfrm>
            <a:off x="598666" y="6244094"/>
            <a:ext cx="2922300" cy="230832"/>
          </a:xfrm>
          <a:prstGeom prst="rect">
            <a:avLst/>
          </a:prstGeom>
          <a:noFill/>
        </p:spPr>
        <p:txBody>
          <a:bodyPr wrap="square" rtlCol="0">
            <a:spAutoFit/>
          </a:bodyPr>
          <a:lstStyle>
            <a:defPPr>
              <a:defRPr lang="en-US"/>
            </a:defPPr>
            <a:lvl1pPr defTabSz="457200">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63E"/>
                </a:solidFill>
                <a:effectLst/>
                <a:uLnTx/>
                <a:uFillTx/>
                <a:latin typeface="Avenir Next LT Pro" panose="020B0504020202020204" pitchFamily="34" charset="0"/>
              </a:rPr>
              <a:t>Khayat et al.  J Card Fail 2012;18:534-540</a:t>
            </a:r>
          </a:p>
        </p:txBody>
      </p:sp>
      <p:grpSp>
        <p:nvGrpSpPr>
          <p:cNvPr id="20" name="Group 19"/>
          <p:cNvGrpSpPr/>
          <p:nvPr/>
        </p:nvGrpSpPr>
        <p:grpSpPr>
          <a:xfrm>
            <a:off x="1941145" y="2111282"/>
            <a:ext cx="5570113" cy="3397986"/>
            <a:chOff x="2013507" y="2011376"/>
            <a:chExt cx="4969699" cy="3042515"/>
          </a:xfrm>
        </p:grpSpPr>
        <p:grpSp>
          <p:nvGrpSpPr>
            <p:cNvPr id="10" name="Group 9"/>
            <p:cNvGrpSpPr/>
            <p:nvPr/>
          </p:nvGrpSpPr>
          <p:grpSpPr>
            <a:xfrm>
              <a:off x="2013507" y="2011376"/>
              <a:ext cx="4969699" cy="3042515"/>
              <a:chOff x="2013507" y="1930096"/>
              <a:chExt cx="4969699" cy="3042515"/>
            </a:xfrm>
          </p:grpSpPr>
          <p:pic>
            <p:nvPicPr>
              <p:cNvPr id="22" name="Picture 2"/>
              <p:cNvPicPr>
                <a:picLocks noChangeAspect="1" noChangeArrowheads="1"/>
              </p:cNvPicPr>
              <p:nvPr/>
            </p:nvPicPr>
            <p:blipFill>
              <a:blip r:embed="rId7"/>
              <a:stretch>
                <a:fillRect/>
              </a:stretch>
            </p:blipFill>
            <p:spPr bwMode="auto">
              <a:xfrm>
                <a:off x="2013507" y="1930096"/>
                <a:ext cx="4969699" cy="3042515"/>
              </a:xfrm>
              <a:prstGeom prst="rect">
                <a:avLst/>
              </a:prstGeom>
              <a:noFill/>
              <a:ln w="9525">
                <a:noFill/>
                <a:miter lim="800000"/>
                <a:headEnd/>
                <a:tailEnd/>
              </a:ln>
            </p:spPr>
          </p:pic>
          <p:grpSp>
            <p:nvGrpSpPr>
              <p:cNvPr id="8" name="Group 7"/>
              <p:cNvGrpSpPr/>
              <p:nvPr/>
            </p:nvGrpSpPr>
            <p:grpSpPr>
              <a:xfrm>
                <a:off x="3641814" y="2040690"/>
                <a:ext cx="3090456" cy="544010"/>
                <a:chOff x="4020756" y="2106593"/>
                <a:chExt cx="3090456" cy="544010"/>
              </a:xfrm>
            </p:grpSpPr>
            <p:pic>
              <p:nvPicPr>
                <p:cNvPr id="12" name="Picture 2"/>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020756" y="2106593"/>
                  <a:ext cx="197017" cy="544010"/>
                </a:xfrm>
                <a:prstGeom prst="rect">
                  <a:avLst/>
                </a:prstGeom>
                <a:noFill/>
                <a:ln w="9525">
                  <a:noFill/>
                  <a:miter lim="800000"/>
                  <a:headEnd/>
                  <a:tailEnd/>
                </a:ln>
              </p:spPr>
            </p:pic>
            <p:sp>
              <p:nvSpPr>
                <p:cNvPr id="5" name="TextBox 4"/>
                <p:cNvSpPr txBox="1"/>
                <p:nvPr/>
              </p:nvSpPr>
              <p:spPr>
                <a:xfrm>
                  <a:off x="4171950" y="2116988"/>
                  <a:ext cx="21673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Central Sleep Apnea (n=165)</a:t>
                  </a:r>
                </a:p>
              </p:txBody>
            </p:sp>
            <p:sp>
              <p:nvSpPr>
                <p:cNvPr id="14" name="TextBox 13"/>
                <p:cNvSpPr txBox="1"/>
                <p:nvPr/>
              </p:nvSpPr>
              <p:spPr>
                <a:xfrm>
                  <a:off x="4171950" y="2369935"/>
                  <a:ext cx="29392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63E"/>
                      </a:solidFill>
                      <a:effectLst/>
                      <a:uLnTx/>
                      <a:uFillTx/>
                      <a:latin typeface="Calibri" panose="020F0502020204030204"/>
                      <a:ea typeface="+mn-ea"/>
                      <a:cs typeface="+mn-cs"/>
                    </a:rPr>
                    <a:t>No Sleep Disordered Breathing (n=139)</a:t>
                  </a:r>
                </a:p>
              </p:txBody>
            </p:sp>
          </p:grpSp>
          <p:sp>
            <p:nvSpPr>
              <p:cNvPr id="9" name="Rectangle 8"/>
              <p:cNvSpPr/>
              <p:nvPr/>
            </p:nvSpPr>
            <p:spPr>
              <a:xfrm>
                <a:off x="4621427" y="2584700"/>
                <a:ext cx="1674082" cy="751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Left Brace 12"/>
            <p:cNvSpPr/>
            <p:nvPr/>
          </p:nvSpPr>
          <p:spPr>
            <a:xfrm rot="5400000">
              <a:off x="5178213" y="1639630"/>
              <a:ext cx="202366" cy="3201941"/>
            </a:xfrm>
            <a:prstGeom prst="leftBrace">
              <a:avLst>
                <a:gd name="adj1" fmla="val 8333"/>
                <a:gd name="adj2" fmla="val 51029"/>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63E"/>
                </a:solidFill>
                <a:effectLst/>
                <a:uLnTx/>
                <a:uFillTx/>
                <a:latin typeface="Calibri" panose="020F0502020204030204"/>
                <a:ea typeface="+mn-ea"/>
                <a:cs typeface="+mn-cs"/>
              </a:endParaRPr>
            </a:p>
          </p:txBody>
        </p:sp>
        <p:sp>
          <p:nvSpPr>
            <p:cNvPr id="23" name="Left Brace 22"/>
            <p:cNvSpPr/>
            <p:nvPr/>
          </p:nvSpPr>
          <p:spPr>
            <a:xfrm rot="5400000">
              <a:off x="5590542" y="2725445"/>
              <a:ext cx="171280" cy="2362278"/>
            </a:xfrm>
            <a:prstGeom prst="leftBrace">
              <a:avLst>
                <a:gd name="adj1" fmla="val 8333"/>
                <a:gd name="adj2" fmla="val 51029"/>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63E"/>
                </a:solidFill>
                <a:effectLst/>
                <a:uLnTx/>
                <a:uFillTx/>
                <a:latin typeface="Calibri" panose="020F0502020204030204"/>
                <a:ea typeface="+mn-ea"/>
                <a:cs typeface="+mn-cs"/>
              </a:endParaRPr>
            </a:p>
          </p:txBody>
        </p:sp>
        <p:sp>
          <p:nvSpPr>
            <p:cNvPr id="19" name="TextBox 18"/>
            <p:cNvSpPr txBox="1"/>
            <p:nvPr/>
          </p:nvSpPr>
          <p:spPr>
            <a:xfrm>
              <a:off x="4066232" y="2773601"/>
              <a:ext cx="24263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&gt;50% of CSA Patients</a:t>
              </a:r>
            </a:p>
          </p:txBody>
        </p:sp>
        <p:sp>
          <p:nvSpPr>
            <p:cNvPr id="26" name="TextBox 25"/>
            <p:cNvSpPr txBox="1"/>
            <p:nvPr/>
          </p:nvSpPr>
          <p:spPr>
            <a:xfrm>
              <a:off x="4556878" y="3399218"/>
              <a:ext cx="24263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63E"/>
                  </a:solidFill>
                  <a:effectLst/>
                  <a:uLnTx/>
                  <a:uFillTx/>
                  <a:latin typeface="Calibri" panose="020F0502020204030204"/>
                  <a:ea typeface="+mn-ea"/>
                  <a:cs typeface="+mn-cs"/>
                </a:rPr>
                <a:t>&gt;25% of CSA Patients</a:t>
              </a:r>
            </a:p>
          </p:txBody>
        </p:sp>
      </p:grpSp>
      <p:sp>
        <p:nvSpPr>
          <p:cNvPr id="27" name="Rectangle 1"/>
          <p:cNvSpPr>
            <a:spLocks noChangeArrowheads="1"/>
          </p:cNvSpPr>
          <p:nvPr/>
        </p:nvSpPr>
        <p:spPr bwMode="auto">
          <a:xfrm>
            <a:off x="12751063" y="2123276"/>
            <a:ext cx="65" cy="99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19006" rIns="0" bIns="21900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altLang="en-US" sz="1800" b="0" i="0" u="none" strike="noStrike" kern="1200" cap="none" spc="0" normalizeH="0" baseline="0" noProof="0">
              <a:ln>
                <a:noFill/>
              </a:ln>
              <a:solidFill>
                <a:srgbClr val="33363E"/>
              </a:solidFill>
              <a:effectLst/>
              <a:uLnTx/>
              <a:uFillTx/>
              <a:latin typeface="Arial" panose="020B0604020202020204" pitchFamily="34" charset="0"/>
              <a:ea typeface="+mn-ea"/>
              <a:cs typeface="+mn-cs"/>
            </a:endParaRPr>
          </a:p>
        </p:txBody>
      </p:sp>
      <p:graphicFrame>
        <p:nvGraphicFramePr>
          <p:cNvPr id="30" name="Table 29"/>
          <p:cNvGraphicFramePr>
            <a:graphicFrameLocks noGrp="1"/>
          </p:cNvGraphicFramePr>
          <p:nvPr/>
        </p:nvGraphicFramePr>
        <p:xfrm>
          <a:off x="8025514" y="3215351"/>
          <a:ext cx="1755237" cy="822960"/>
        </p:xfrm>
        <a:graphic>
          <a:graphicData uri="http://schemas.openxmlformats.org/drawingml/2006/table">
            <a:tbl>
              <a:tblPr/>
              <a:tblGrid>
                <a:gridCol w="1755237">
                  <a:extLst>
                    <a:ext uri="{9D8B030D-6E8A-4147-A177-3AD203B41FA5}">
                      <a16:colId xmlns:a16="http://schemas.microsoft.com/office/drawing/2014/main" val="3354708161"/>
                    </a:ext>
                  </a:extLst>
                </a:gridCol>
              </a:tblGrid>
              <a:tr h="203105">
                <a:tc>
                  <a:txBody>
                    <a:bodyPr/>
                    <a:lstStyle/>
                    <a:p>
                      <a:pPr algn="ctr" fontAlgn="base"/>
                      <a:r>
                        <a:rPr lang="en-US" sz="1400" b="1" dirty="0">
                          <a:solidFill>
                            <a:schemeClr val="bg1"/>
                          </a:solidFill>
                          <a:effectLst/>
                          <a:latin typeface="inherit"/>
                        </a:rPr>
                        <a:t>Hazard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053" cap="flat" cmpd="sng" algn="ctr">
                      <a:solidFill>
                        <a:srgbClr val="CFD5E4"/>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22784313"/>
                  </a:ext>
                </a:extLst>
              </a:tr>
              <a:tr h="172639">
                <a:tc>
                  <a:txBody>
                    <a:bodyPr/>
                    <a:lstStyle/>
                    <a:p>
                      <a:pPr algn="l" fontAlgn="base"/>
                      <a:r>
                        <a:rPr lang="en-US" sz="1100" b="1" dirty="0">
                          <a:effectLst/>
                          <a:latin typeface="inherit"/>
                        </a:rPr>
                        <a:t>CSA vs. no</a:t>
                      </a:r>
                      <a:r>
                        <a:rPr lang="en-US" sz="1100" b="1" baseline="0" dirty="0">
                          <a:effectLst/>
                          <a:latin typeface="inherit"/>
                        </a:rPr>
                        <a:t> </a:t>
                      </a:r>
                      <a:r>
                        <a:rPr lang="en-US" sz="1100" b="1" dirty="0">
                          <a:effectLst/>
                          <a:latin typeface="inherit"/>
                        </a:rPr>
                        <a:t>SDB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053" cap="flat" cmpd="sng" algn="ctr">
                      <a:solidFill>
                        <a:srgbClr val="CFD5E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5F9"/>
                    </a:solidFill>
                  </a:tcPr>
                </a:tc>
                <a:extLst>
                  <a:ext uri="{0D108BD9-81ED-4DB2-BD59-A6C34878D82A}">
                    <a16:rowId xmlns:a16="http://schemas.microsoft.com/office/drawing/2014/main" val="2853940471"/>
                  </a:ext>
                </a:extLst>
              </a:tr>
              <a:tr h="182795">
                <a:tc>
                  <a:txBody>
                    <a:bodyPr/>
                    <a:lstStyle/>
                    <a:p>
                      <a:pPr algn="l" fontAlgn="base"/>
                      <a:r>
                        <a:rPr lang="en-US" sz="1100" b="1" dirty="0">
                          <a:effectLst/>
                          <a:latin typeface="inherit"/>
                        </a:rPr>
                        <a:t>1.63, </a:t>
                      </a:r>
                      <a:r>
                        <a:rPr lang="en-US" sz="1100" b="1" i="1" dirty="0">
                          <a:effectLst/>
                          <a:latin typeface="inherit"/>
                        </a:rPr>
                        <a:t>p</a:t>
                      </a:r>
                      <a:r>
                        <a:rPr lang="en-US" sz="1100" b="1" dirty="0">
                          <a:effectLst/>
                          <a:latin typeface="inherit"/>
                        </a:rPr>
                        <a:t> =</a:t>
                      </a:r>
                      <a:r>
                        <a:rPr lang="en-US" sz="1100" b="1" baseline="0" dirty="0">
                          <a:effectLst/>
                          <a:latin typeface="inherit"/>
                        </a:rPr>
                        <a:t> </a:t>
                      </a:r>
                      <a:r>
                        <a:rPr lang="en-US" sz="1100" b="1" dirty="0">
                          <a:effectLst/>
                          <a:latin typeface="inherit"/>
                        </a:rPr>
                        <a:t>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4544456"/>
                  </a:ext>
                </a:extLst>
              </a:tr>
            </a:tbl>
          </a:graphicData>
        </a:graphic>
      </p:graphicFrame>
      <p:sp>
        <p:nvSpPr>
          <p:cNvPr id="31" name="Rectangle 30"/>
          <p:cNvSpPr/>
          <p:nvPr/>
        </p:nvSpPr>
        <p:spPr>
          <a:xfrm>
            <a:off x="1710674" y="5574331"/>
            <a:ext cx="8553307" cy="695202"/>
          </a:xfrm>
          <a:prstGeom prst="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50% of HF patients with CSA were readmitted to the hospital at 6 months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Over 25% of heart failure patients with CSA had 2 or more hospital readmissions within 6 months</a:t>
            </a:r>
          </a:p>
        </p:txBody>
      </p:sp>
      <p:pic>
        <p:nvPicPr>
          <p:cNvPr id="24"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476222" y="1150034"/>
            <a:ext cx="929847" cy="69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8D3F0DA6-8107-165D-791E-B849DB0FA3F4}"/>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348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B94C7-843C-5113-6965-0C47225BD5FB}"/>
              </a:ext>
            </a:extLst>
          </p:cNvPr>
          <p:cNvSpPr>
            <a:spLocks noGrp="1"/>
          </p:cNvSpPr>
          <p:nvPr>
            <p:ph type="title"/>
          </p:nvPr>
        </p:nvSpPr>
        <p:spPr>
          <a:xfrm>
            <a:off x="515222" y="149368"/>
            <a:ext cx="11241771" cy="812775"/>
          </a:xfrm>
        </p:spPr>
        <p:txBody>
          <a:bodyPr>
            <a:noAutofit/>
          </a:bodyPr>
          <a:lstStyle/>
          <a:p>
            <a:r>
              <a:rPr lang="en-US" sz="3200" b="1" dirty="0">
                <a:latin typeface="Avenir Next LT Pro" panose="020B0504020202020204" pitchFamily="34" charset="0"/>
              </a:rPr>
              <a:t>CSA has very few treatment options compared to OSA</a:t>
            </a:r>
          </a:p>
        </p:txBody>
      </p:sp>
      <p:sp>
        <p:nvSpPr>
          <p:cNvPr id="11" name="Content Placeholder 1">
            <a:extLst>
              <a:ext uri="{FF2B5EF4-FFF2-40B4-BE49-F238E27FC236}">
                <a16:creationId xmlns:a16="http://schemas.microsoft.com/office/drawing/2014/main" id="{07337C34-BCBF-FB43-24AC-B57E0D3EEAE1}"/>
              </a:ext>
            </a:extLst>
          </p:cNvPr>
          <p:cNvSpPr txBox="1">
            <a:spLocks/>
          </p:cNvSpPr>
          <p:nvPr/>
        </p:nvSpPr>
        <p:spPr bwMode="auto">
          <a:xfrm>
            <a:off x="435885" y="6112026"/>
            <a:ext cx="4742078" cy="34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200" kern="0" dirty="0">
                <a:solidFill>
                  <a:schemeClr val="accent2">
                    <a:lumMod val="50000"/>
                  </a:schemeClr>
                </a:solidFill>
                <a:latin typeface="Avenir Next LT Pro" panose="020B0504020202020204" pitchFamily="34" charset="0"/>
              </a:rPr>
              <a:t>https://aasm.org/resources/clinicalguidelines/osa_adults.pdf</a:t>
            </a:r>
          </a:p>
        </p:txBody>
      </p:sp>
      <p:cxnSp>
        <p:nvCxnSpPr>
          <p:cNvPr id="21" name="Straight Connector 20">
            <a:extLst>
              <a:ext uri="{FF2B5EF4-FFF2-40B4-BE49-F238E27FC236}">
                <a16:creationId xmlns:a16="http://schemas.microsoft.com/office/drawing/2014/main" id="{4A91E968-E8D6-2DB9-F7D0-8DA6633B0A40}"/>
              </a:ext>
            </a:extLst>
          </p:cNvPr>
          <p:cNvCxnSpPr>
            <a:cxnSpLocks/>
            <a:stCxn id="35" idx="7"/>
            <a:endCxn id="40" idx="3"/>
          </p:cNvCxnSpPr>
          <p:nvPr/>
        </p:nvCxnSpPr>
        <p:spPr>
          <a:xfrm flipH="1" flipV="1">
            <a:off x="3084012" y="4407112"/>
            <a:ext cx="6391775" cy="1907083"/>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F833DB5-46CA-A3AE-A0CE-1BAD30757B1E}"/>
              </a:ext>
            </a:extLst>
          </p:cNvPr>
          <p:cNvSpPr/>
          <p:nvPr/>
        </p:nvSpPr>
        <p:spPr>
          <a:xfrm>
            <a:off x="9352709" y="6075300"/>
            <a:ext cx="328474" cy="4044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A078426-7523-8A7B-DAAA-EA5E3A212A6D}"/>
              </a:ext>
            </a:extLst>
          </p:cNvPr>
          <p:cNvGrpSpPr/>
          <p:nvPr/>
        </p:nvGrpSpPr>
        <p:grpSpPr>
          <a:xfrm flipH="1">
            <a:off x="387658" y="3496858"/>
            <a:ext cx="11369336" cy="2928411"/>
            <a:chOff x="417251" y="3399205"/>
            <a:chExt cx="11369336" cy="3085290"/>
          </a:xfrm>
        </p:grpSpPr>
        <p:sp>
          <p:nvSpPr>
            <p:cNvPr id="31" name="Rectangle: Rounded Corners 30">
              <a:extLst>
                <a:ext uri="{FF2B5EF4-FFF2-40B4-BE49-F238E27FC236}">
                  <a16:creationId xmlns:a16="http://schemas.microsoft.com/office/drawing/2014/main" id="{ABBF3F0F-0BEC-60F3-D330-EC327F27D4C5}"/>
                </a:ext>
              </a:extLst>
            </p:cNvPr>
            <p:cNvSpPr/>
            <p:nvPr/>
          </p:nvSpPr>
          <p:spPr>
            <a:xfrm>
              <a:off x="417251" y="5660505"/>
              <a:ext cx="4880614" cy="455272"/>
            </a:xfrm>
            <a:prstGeom prst="roundRect">
              <a:avLst>
                <a:gd name="adj" fmla="val 50000"/>
              </a:avLst>
            </a:prstGeom>
            <a:solidFill>
              <a:schemeClr val="tx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D0D7CC-9C75-5989-6546-1503F3265F35}"/>
                </a:ext>
              </a:extLst>
            </p:cNvPr>
            <p:cNvSpPr/>
            <p:nvPr/>
          </p:nvSpPr>
          <p:spPr>
            <a:xfrm>
              <a:off x="417251" y="5505400"/>
              <a:ext cx="4880614" cy="255080"/>
            </a:xfrm>
            <a:prstGeom prst="rect">
              <a:avLst/>
            </a:prstGeom>
            <a:solidFill>
              <a:schemeClr val="tx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02152D2-DAFC-DC4F-4379-B06D39B2171E}"/>
                </a:ext>
              </a:extLst>
            </p:cNvPr>
            <p:cNvSpPr/>
            <p:nvPr/>
          </p:nvSpPr>
          <p:spPr>
            <a:xfrm>
              <a:off x="2581433" y="6347392"/>
              <a:ext cx="137103" cy="1371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60E9A60-9697-8C09-2162-FB3D8C1C82C1}"/>
                </a:ext>
              </a:extLst>
            </p:cNvPr>
            <p:cNvSpPr/>
            <p:nvPr/>
          </p:nvSpPr>
          <p:spPr>
            <a:xfrm>
              <a:off x="6905973" y="3554310"/>
              <a:ext cx="4880614" cy="455272"/>
            </a:xfrm>
            <a:prstGeom prst="roundRect">
              <a:avLst>
                <a:gd name="adj" fmla="val 50000"/>
              </a:avLst>
            </a:prstGeom>
            <a:solidFill>
              <a:schemeClr val="tx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E45DBA-F49A-90BE-FF60-CB5C9B1F7949}"/>
                </a:ext>
              </a:extLst>
            </p:cNvPr>
            <p:cNvSpPr/>
            <p:nvPr/>
          </p:nvSpPr>
          <p:spPr>
            <a:xfrm>
              <a:off x="6905973" y="3399205"/>
              <a:ext cx="4880614" cy="249015"/>
            </a:xfrm>
            <a:prstGeom prst="rect">
              <a:avLst/>
            </a:prstGeom>
            <a:solidFill>
              <a:schemeClr val="tx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572F0D0-F373-8A8F-F83D-11B228618A7F}"/>
                </a:ext>
              </a:extLst>
            </p:cNvPr>
            <p:cNvSpPr/>
            <p:nvPr/>
          </p:nvSpPr>
          <p:spPr>
            <a:xfrm>
              <a:off x="6905973" y="3645407"/>
              <a:ext cx="4880614" cy="68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6289CC3-74D8-0A68-F38B-10F9E8025FFD}"/>
                </a:ext>
              </a:extLst>
            </p:cNvPr>
            <p:cNvSpPr/>
            <p:nvPr/>
          </p:nvSpPr>
          <p:spPr>
            <a:xfrm>
              <a:off x="8974470" y="4009582"/>
              <a:ext cx="328474" cy="4261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B46AE1B-C3BC-E9CD-25B6-49384A5B4CEA}"/>
                </a:ext>
              </a:extLst>
            </p:cNvPr>
            <p:cNvSpPr/>
            <p:nvPr/>
          </p:nvSpPr>
          <p:spPr>
            <a:xfrm>
              <a:off x="9070155" y="4241197"/>
              <a:ext cx="137103" cy="1371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45E3F63-6A94-9E50-900A-D232612CA9EF}"/>
                </a:ext>
              </a:extLst>
            </p:cNvPr>
            <p:cNvSpPr/>
            <p:nvPr/>
          </p:nvSpPr>
          <p:spPr>
            <a:xfrm>
              <a:off x="417251" y="5760480"/>
              <a:ext cx="4880614" cy="68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2B76A99F-3AA0-0D4B-B31B-CE11420E5C80}"/>
                </a:ext>
              </a:extLst>
            </p:cNvPr>
            <p:cNvSpPr/>
            <p:nvPr/>
          </p:nvSpPr>
          <p:spPr>
            <a:xfrm>
              <a:off x="5373994" y="5111516"/>
              <a:ext cx="1416892" cy="1197639"/>
            </a:xfrm>
            <a:prstGeom prst="triangle">
              <a:avLst/>
            </a:prstGeom>
            <a:solidFill>
              <a:schemeClr val="tx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6F299-BDE6-63D1-E91F-B7C5F8EA88B8}"/>
                </a:ext>
              </a:extLst>
            </p:cNvPr>
            <p:cNvSpPr/>
            <p:nvPr/>
          </p:nvSpPr>
          <p:spPr>
            <a:xfrm>
              <a:off x="6013888" y="5248077"/>
              <a:ext cx="137103" cy="1371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1EAF24C1-7939-FE22-77AA-4B99AB29EAAF}"/>
              </a:ext>
            </a:extLst>
          </p:cNvPr>
          <p:cNvSpPr/>
          <p:nvPr/>
        </p:nvSpPr>
        <p:spPr>
          <a:xfrm>
            <a:off x="364153" y="1693134"/>
            <a:ext cx="1242864" cy="5294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PAP</a:t>
            </a:r>
          </a:p>
        </p:txBody>
      </p:sp>
      <p:sp>
        <p:nvSpPr>
          <p:cNvPr id="50" name="Rectangle 49">
            <a:extLst>
              <a:ext uri="{FF2B5EF4-FFF2-40B4-BE49-F238E27FC236}">
                <a16:creationId xmlns:a16="http://schemas.microsoft.com/office/drawing/2014/main" id="{C9D94398-BD0D-CD8A-46F2-FE8425FFEA3F}"/>
              </a:ext>
            </a:extLst>
          </p:cNvPr>
          <p:cNvSpPr/>
          <p:nvPr/>
        </p:nvSpPr>
        <p:spPr>
          <a:xfrm>
            <a:off x="364153" y="2310460"/>
            <a:ext cx="1242864" cy="5294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TPNS</a:t>
            </a:r>
          </a:p>
        </p:txBody>
      </p:sp>
      <p:sp>
        <p:nvSpPr>
          <p:cNvPr id="53" name="Content Placeholder 1">
            <a:extLst>
              <a:ext uri="{FF2B5EF4-FFF2-40B4-BE49-F238E27FC236}">
                <a16:creationId xmlns:a16="http://schemas.microsoft.com/office/drawing/2014/main" id="{16C2ADD0-A58A-2A0B-8E49-1A5081B59A09}"/>
              </a:ext>
            </a:extLst>
          </p:cNvPr>
          <p:cNvSpPr txBox="1">
            <a:spLocks/>
          </p:cNvSpPr>
          <p:nvPr/>
        </p:nvSpPr>
        <p:spPr bwMode="auto">
          <a:xfrm>
            <a:off x="1702701" y="2333181"/>
            <a:ext cx="4052639" cy="47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b="1" kern="0" dirty="0">
                <a:latin typeface="+mn-lt"/>
              </a:rPr>
              <a:t>Transvenous Phrenic Nerve Stimulation </a:t>
            </a:r>
            <a:r>
              <a:rPr lang="en-US" sz="1300" kern="0" dirty="0">
                <a:latin typeface="+mn-lt"/>
              </a:rPr>
              <a:t>(</a:t>
            </a:r>
            <a:r>
              <a:rPr lang="en-US" sz="1300" b="1" kern="0" dirty="0">
                <a:latin typeface="+mn-lt"/>
              </a:rPr>
              <a:t>rem</a:t>
            </a:r>
            <a:r>
              <a:rPr lang="en-US" sz="1300" kern="0" dirty="0">
                <a:latin typeface="+mn-lt"/>
              </a:rPr>
              <a:t>edē)</a:t>
            </a:r>
          </a:p>
        </p:txBody>
      </p:sp>
      <p:sp>
        <p:nvSpPr>
          <p:cNvPr id="58" name="Content Placeholder 1">
            <a:extLst>
              <a:ext uri="{FF2B5EF4-FFF2-40B4-BE49-F238E27FC236}">
                <a16:creationId xmlns:a16="http://schemas.microsoft.com/office/drawing/2014/main" id="{5F50FEA5-12ED-9078-B95B-A7B2FA500235}"/>
              </a:ext>
            </a:extLst>
          </p:cNvPr>
          <p:cNvSpPr txBox="1">
            <a:spLocks/>
          </p:cNvSpPr>
          <p:nvPr/>
        </p:nvSpPr>
        <p:spPr bwMode="auto">
          <a:xfrm>
            <a:off x="1702702" y="1713420"/>
            <a:ext cx="3514389" cy="5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dirty="0">
                <a:latin typeface="+mn-lt"/>
              </a:rPr>
              <a:t>Some modes &amp; models are appropriate (CPAP, BPAP, ASV</a:t>
            </a:r>
          </a:p>
        </p:txBody>
      </p:sp>
      <p:sp>
        <p:nvSpPr>
          <p:cNvPr id="18" name="Content Placeholder 1">
            <a:extLst>
              <a:ext uri="{FF2B5EF4-FFF2-40B4-BE49-F238E27FC236}">
                <a16:creationId xmlns:a16="http://schemas.microsoft.com/office/drawing/2014/main" id="{37B10F7F-3023-FD38-0513-86359C6D9816}"/>
              </a:ext>
            </a:extLst>
          </p:cNvPr>
          <p:cNvSpPr txBox="1">
            <a:spLocks/>
          </p:cNvSpPr>
          <p:nvPr/>
        </p:nvSpPr>
        <p:spPr bwMode="auto">
          <a:xfrm>
            <a:off x="364153" y="1143701"/>
            <a:ext cx="5048247" cy="5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2800" b="1">
                <a:latin typeface="+mn-lt"/>
              </a:rPr>
              <a:t>CSA Treatment Options</a:t>
            </a:r>
          </a:p>
        </p:txBody>
      </p:sp>
      <p:grpSp>
        <p:nvGrpSpPr>
          <p:cNvPr id="16" name="Group 15">
            <a:extLst>
              <a:ext uri="{FF2B5EF4-FFF2-40B4-BE49-F238E27FC236}">
                <a16:creationId xmlns:a16="http://schemas.microsoft.com/office/drawing/2014/main" id="{F223D8CE-80D6-6FB5-F03F-8DE670862CD0}"/>
              </a:ext>
            </a:extLst>
          </p:cNvPr>
          <p:cNvGrpSpPr/>
          <p:nvPr/>
        </p:nvGrpSpPr>
        <p:grpSpPr>
          <a:xfrm>
            <a:off x="6856708" y="1680837"/>
            <a:ext cx="5335292" cy="3775245"/>
            <a:chOff x="304800" y="1002882"/>
            <a:chExt cx="7959601" cy="4776401"/>
          </a:xfrm>
        </p:grpSpPr>
        <p:sp>
          <p:nvSpPr>
            <p:cNvPr id="4" name="Rectangle 3">
              <a:extLst>
                <a:ext uri="{FF2B5EF4-FFF2-40B4-BE49-F238E27FC236}">
                  <a16:creationId xmlns:a16="http://schemas.microsoft.com/office/drawing/2014/main" id="{60541C63-6F77-CA35-A775-C320C0E9B0EE}"/>
                </a:ext>
              </a:extLst>
            </p:cNvPr>
            <p:cNvSpPr/>
            <p:nvPr/>
          </p:nvSpPr>
          <p:spPr>
            <a:xfrm>
              <a:off x="304800" y="1002882"/>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PAP</a:t>
              </a:r>
            </a:p>
          </p:txBody>
        </p:sp>
        <p:sp>
          <p:nvSpPr>
            <p:cNvPr id="5" name="Rectangle 4">
              <a:extLst>
                <a:ext uri="{FF2B5EF4-FFF2-40B4-BE49-F238E27FC236}">
                  <a16:creationId xmlns:a16="http://schemas.microsoft.com/office/drawing/2014/main" id="{F9C11C05-3B35-69A7-3466-B84AADDC1E06}"/>
                </a:ext>
              </a:extLst>
            </p:cNvPr>
            <p:cNvSpPr/>
            <p:nvPr/>
          </p:nvSpPr>
          <p:spPr>
            <a:xfrm>
              <a:off x="304800" y="1794645"/>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Behavioral</a:t>
              </a:r>
            </a:p>
          </p:txBody>
        </p:sp>
        <p:sp>
          <p:nvSpPr>
            <p:cNvPr id="6" name="Rectangle 5">
              <a:extLst>
                <a:ext uri="{FF2B5EF4-FFF2-40B4-BE49-F238E27FC236}">
                  <a16:creationId xmlns:a16="http://schemas.microsoft.com/office/drawing/2014/main" id="{47FC35F3-5B64-DD3C-F264-735EBF81AE26}"/>
                </a:ext>
              </a:extLst>
            </p:cNvPr>
            <p:cNvSpPr/>
            <p:nvPr/>
          </p:nvSpPr>
          <p:spPr>
            <a:xfrm>
              <a:off x="304800" y="2610121"/>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Oral appliances</a:t>
              </a:r>
            </a:p>
          </p:txBody>
        </p:sp>
        <p:sp>
          <p:nvSpPr>
            <p:cNvPr id="7" name="Rectangle 6">
              <a:extLst>
                <a:ext uri="{FF2B5EF4-FFF2-40B4-BE49-F238E27FC236}">
                  <a16:creationId xmlns:a16="http://schemas.microsoft.com/office/drawing/2014/main" id="{3EBB2FCB-9C5F-C099-C7CD-EB7B5B31AAFE}"/>
                </a:ext>
              </a:extLst>
            </p:cNvPr>
            <p:cNvSpPr/>
            <p:nvPr/>
          </p:nvSpPr>
          <p:spPr>
            <a:xfrm>
              <a:off x="304800" y="3425597"/>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Surgical</a:t>
              </a:r>
            </a:p>
          </p:txBody>
        </p:sp>
        <p:sp>
          <p:nvSpPr>
            <p:cNvPr id="8" name="Rectangle 7">
              <a:extLst>
                <a:ext uri="{FF2B5EF4-FFF2-40B4-BE49-F238E27FC236}">
                  <a16:creationId xmlns:a16="http://schemas.microsoft.com/office/drawing/2014/main" id="{CF6212B2-9005-A7A0-62FB-A7422F3DD9E4}"/>
                </a:ext>
              </a:extLst>
            </p:cNvPr>
            <p:cNvSpPr/>
            <p:nvPr/>
          </p:nvSpPr>
          <p:spPr>
            <a:xfrm>
              <a:off x="304800" y="4249514"/>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Adjunctive</a:t>
              </a:r>
            </a:p>
          </p:txBody>
        </p:sp>
        <p:sp>
          <p:nvSpPr>
            <p:cNvPr id="9" name="Rectangle 8">
              <a:extLst>
                <a:ext uri="{FF2B5EF4-FFF2-40B4-BE49-F238E27FC236}">
                  <a16:creationId xmlns:a16="http://schemas.microsoft.com/office/drawing/2014/main" id="{09BF7895-AAFC-1712-EDB0-8B6269A0F604}"/>
                </a:ext>
              </a:extLst>
            </p:cNvPr>
            <p:cNvSpPr/>
            <p:nvPr/>
          </p:nvSpPr>
          <p:spPr>
            <a:xfrm>
              <a:off x="304800" y="5073431"/>
              <a:ext cx="1854200" cy="669804"/>
            </a:xfrm>
            <a:prstGeom prst="rect">
              <a:avLst/>
            </a:prstGeom>
            <a:solidFill>
              <a:srgbClr val="008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Other</a:t>
              </a:r>
            </a:p>
          </p:txBody>
        </p:sp>
        <p:sp>
          <p:nvSpPr>
            <p:cNvPr id="10" name="Content Placeholder 1">
              <a:extLst>
                <a:ext uri="{FF2B5EF4-FFF2-40B4-BE49-F238E27FC236}">
                  <a16:creationId xmlns:a16="http://schemas.microsoft.com/office/drawing/2014/main" id="{423256CC-4055-C229-20C9-7AE5D00A403F}"/>
                </a:ext>
              </a:extLst>
            </p:cNvPr>
            <p:cNvSpPr txBox="1">
              <a:spLocks/>
            </p:cNvSpPr>
            <p:nvPr/>
          </p:nvSpPr>
          <p:spPr bwMode="auto">
            <a:xfrm>
              <a:off x="2301751" y="3379880"/>
              <a:ext cx="5683250" cy="84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Nasal, Oral, Oropharyngeal, Nasopharyngeal, Hypopharyngeal, Laryngeal, Global Airway</a:t>
              </a:r>
            </a:p>
          </p:txBody>
        </p:sp>
        <p:sp>
          <p:nvSpPr>
            <p:cNvPr id="12" name="Content Placeholder 1">
              <a:extLst>
                <a:ext uri="{FF2B5EF4-FFF2-40B4-BE49-F238E27FC236}">
                  <a16:creationId xmlns:a16="http://schemas.microsoft.com/office/drawing/2014/main" id="{45536EB1-4DCD-A933-1B05-856D03ED3E36}"/>
                </a:ext>
              </a:extLst>
            </p:cNvPr>
            <p:cNvSpPr txBox="1">
              <a:spLocks/>
            </p:cNvSpPr>
            <p:nvPr/>
          </p:nvSpPr>
          <p:spPr bwMode="auto">
            <a:xfrm>
              <a:off x="2301751" y="2551859"/>
              <a:ext cx="5587673" cy="8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Mandibular repositioning appliances, tongue retaining devices, etc.</a:t>
              </a:r>
            </a:p>
          </p:txBody>
        </p:sp>
        <p:sp>
          <p:nvSpPr>
            <p:cNvPr id="13" name="Content Placeholder 1">
              <a:extLst>
                <a:ext uri="{FF2B5EF4-FFF2-40B4-BE49-F238E27FC236}">
                  <a16:creationId xmlns:a16="http://schemas.microsoft.com/office/drawing/2014/main" id="{20AF8667-327D-BF6E-EBFC-C9728D485F2F}"/>
                </a:ext>
              </a:extLst>
            </p:cNvPr>
            <p:cNvSpPr txBox="1">
              <a:spLocks/>
            </p:cNvSpPr>
            <p:nvPr/>
          </p:nvSpPr>
          <p:spPr bwMode="auto">
            <a:xfrm>
              <a:off x="2301751" y="5284873"/>
              <a:ext cx="5962650" cy="4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Hypoglossal Nerve Stimulation</a:t>
              </a:r>
            </a:p>
          </p:txBody>
        </p:sp>
        <p:sp>
          <p:nvSpPr>
            <p:cNvPr id="14" name="Content Placeholder 1">
              <a:extLst>
                <a:ext uri="{FF2B5EF4-FFF2-40B4-BE49-F238E27FC236}">
                  <a16:creationId xmlns:a16="http://schemas.microsoft.com/office/drawing/2014/main" id="{E51389A4-B743-0A07-C791-E9294AA058DE}"/>
                </a:ext>
              </a:extLst>
            </p:cNvPr>
            <p:cNvSpPr txBox="1">
              <a:spLocks/>
            </p:cNvSpPr>
            <p:nvPr/>
          </p:nvSpPr>
          <p:spPr bwMode="auto">
            <a:xfrm>
              <a:off x="2301751" y="4436439"/>
              <a:ext cx="5683250" cy="49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Bariatric Surgery, Pharmacologic, Oxygen</a:t>
              </a:r>
            </a:p>
          </p:txBody>
        </p:sp>
        <p:sp>
          <p:nvSpPr>
            <p:cNvPr id="15" name="Content Placeholder 1">
              <a:extLst>
                <a:ext uri="{FF2B5EF4-FFF2-40B4-BE49-F238E27FC236}">
                  <a16:creationId xmlns:a16="http://schemas.microsoft.com/office/drawing/2014/main" id="{2C6F0037-1842-9FDD-9C25-C6AFF2297FDB}"/>
                </a:ext>
              </a:extLst>
            </p:cNvPr>
            <p:cNvSpPr txBox="1">
              <a:spLocks/>
            </p:cNvSpPr>
            <p:nvPr/>
          </p:nvSpPr>
          <p:spPr bwMode="auto">
            <a:xfrm>
              <a:off x="2301751" y="1775473"/>
              <a:ext cx="4692649" cy="70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Weight loss, avoidance of alcohol and sedatives, positional</a:t>
              </a:r>
            </a:p>
          </p:txBody>
        </p:sp>
        <p:sp>
          <p:nvSpPr>
            <p:cNvPr id="17" name="Content Placeholder 1">
              <a:extLst>
                <a:ext uri="{FF2B5EF4-FFF2-40B4-BE49-F238E27FC236}">
                  <a16:creationId xmlns:a16="http://schemas.microsoft.com/office/drawing/2014/main" id="{79F907BA-8740-D40B-869E-1CBF8DD10C7A}"/>
                </a:ext>
              </a:extLst>
            </p:cNvPr>
            <p:cNvSpPr txBox="1">
              <a:spLocks/>
            </p:cNvSpPr>
            <p:nvPr/>
          </p:nvSpPr>
          <p:spPr bwMode="auto">
            <a:xfrm>
              <a:off x="2301751" y="1148171"/>
              <a:ext cx="4692649" cy="38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a:latin typeface="+mn-lt"/>
                </a:rPr>
                <a:t>Many modes, models, and fits</a:t>
              </a:r>
            </a:p>
          </p:txBody>
        </p:sp>
      </p:grpSp>
      <p:sp>
        <p:nvSpPr>
          <p:cNvPr id="20" name="Content Placeholder 1">
            <a:extLst>
              <a:ext uri="{FF2B5EF4-FFF2-40B4-BE49-F238E27FC236}">
                <a16:creationId xmlns:a16="http://schemas.microsoft.com/office/drawing/2014/main" id="{262063D9-0CD2-3DC8-5FED-3225D616A8F3}"/>
              </a:ext>
            </a:extLst>
          </p:cNvPr>
          <p:cNvSpPr txBox="1">
            <a:spLocks/>
          </p:cNvSpPr>
          <p:nvPr/>
        </p:nvSpPr>
        <p:spPr bwMode="auto">
          <a:xfrm>
            <a:off x="6856708" y="1154096"/>
            <a:ext cx="5048247" cy="5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2800" b="1">
                <a:latin typeface="+mn-lt"/>
              </a:rPr>
              <a:t>OSA Treatment Options</a:t>
            </a:r>
          </a:p>
        </p:txBody>
      </p:sp>
      <p:sp>
        <p:nvSpPr>
          <p:cNvPr id="24" name="Rectangle 23">
            <a:extLst>
              <a:ext uri="{FF2B5EF4-FFF2-40B4-BE49-F238E27FC236}">
                <a16:creationId xmlns:a16="http://schemas.microsoft.com/office/drawing/2014/main" id="{306D5DB2-C16C-772A-0896-D1DA044D01E7}"/>
              </a:ext>
            </a:extLst>
          </p:cNvPr>
          <p:cNvSpPr/>
          <p:nvPr/>
        </p:nvSpPr>
        <p:spPr>
          <a:xfrm>
            <a:off x="364153" y="2922713"/>
            <a:ext cx="1242864" cy="5294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a:t>Other</a:t>
            </a:r>
          </a:p>
        </p:txBody>
      </p:sp>
      <p:sp>
        <p:nvSpPr>
          <p:cNvPr id="26" name="Content Placeholder 1">
            <a:extLst>
              <a:ext uri="{FF2B5EF4-FFF2-40B4-BE49-F238E27FC236}">
                <a16:creationId xmlns:a16="http://schemas.microsoft.com/office/drawing/2014/main" id="{DDFC2799-ABA0-C5DB-C66D-977E811C6F38}"/>
              </a:ext>
            </a:extLst>
          </p:cNvPr>
          <p:cNvSpPr txBox="1">
            <a:spLocks/>
          </p:cNvSpPr>
          <p:nvPr/>
        </p:nvSpPr>
        <p:spPr bwMode="auto">
          <a:xfrm>
            <a:off x="1702702" y="2945434"/>
            <a:ext cx="3809462" cy="47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None/>
            </a:pPr>
            <a:r>
              <a:rPr lang="en-US" sz="1300" kern="0">
                <a:latin typeface="+mn-lt"/>
              </a:rPr>
              <a:t>Pharmacologic, oxygen</a:t>
            </a:r>
          </a:p>
        </p:txBody>
      </p:sp>
      <p:sp>
        <p:nvSpPr>
          <p:cNvPr id="22" name="TextBox 21">
            <a:extLst>
              <a:ext uri="{FF2B5EF4-FFF2-40B4-BE49-F238E27FC236}">
                <a16:creationId xmlns:a16="http://schemas.microsoft.com/office/drawing/2014/main" id="{399E4E4A-3C8D-FF3D-05FB-3FA7B1E62F4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73196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D209-1C4C-E18B-CCAC-3BFBCF549558}"/>
              </a:ext>
            </a:extLst>
          </p:cNvPr>
          <p:cNvSpPr>
            <a:spLocks noGrp="1"/>
          </p:cNvSpPr>
          <p:nvPr>
            <p:ph type="ctrTitle"/>
          </p:nvPr>
        </p:nvSpPr>
        <p:spPr>
          <a:xfrm>
            <a:off x="3689269" y="2412671"/>
            <a:ext cx="7381502" cy="1375557"/>
          </a:xfrm>
        </p:spPr>
        <p:txBody>
          <a:bodyPr>
            <a:normAutofit/>
          </a:bodyPr>
          <a:lstStyle/>
          <a:p>
            <a:r>
              <a:rPr lang="en-US" sz="3600" dirty="0"/>
              <a:t>Central Sleep Apnea Overview and Pathophysiology</a:t>
            </a:r>
          </a:p>
        </p:txBody>
      </p:sp>
      <p:sp>
        <p:nvSpPr>
          <p:cNvPr id="3" name="Text Placeholder 2">
            <a:extLst>
              <a:ext uri="{FF2B5EF4-FFF2-40B4-BE49-F238E27FC236}">
                <a16:creationId xmlns:a16="http://schemas.microsoft.com/office/drawing/2014/main" id="{4BE1498D-F5C3-AAA5-CDBF-622B6DED6A63}"/>
              </a:ext>
            </a:extLst>
          </p:cNvPr>
          <p:cNvSpPr>
            <a:spLocks noGrp="1"/>
          </p:cNvSpPr>
          <p:nvPr>
            <p:ph type="body" sz="quarter" idx="10"/>
          </p:nvPr>
        </p:nvSpPr>
        <p:spPr/>
        <p:txBody>
          <a:bodyPr>
            <a:normAutofit fontScale="92500" lnSpcReduction="10000"/>
          </a:bodyPr>
          <a:lstStyle/>
          <a:p>
            <a:endParaRPr lang="en-US"/>
          </a:p>
        </p:txBody>
      </p:sp>
      <p:sp>
        <p:nvSpPr>
          <p:cNvPr id="4" name="TextBox 3">
            <a:extLst>
              <a:ext uri="{FF2B5EF4-FFF2-40B4-BE49-F238E27FC236}">
                <a16:creationId xmlns:a16="http://schemas.microsoft.com/office/drawing/2014/main" id="{46833693-EADE-C576-BCDF-D8664BCBF032}"/>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9264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6F408-D4F7-A46D-6B96-743BE64A20E2}"/>
            </a:ext>
          </a:extLst>
        </p:cNvPr>
        <p:cNvGrpSpPr/>
        <p:nvPr/>
      </p:nvGrpSpPr>
      <p:grpSpPr>
        <a:xfrm>
          <a:off x="0" y="0"/>
          <a:ext cx="0" cy="0"/>
          <a:chOff x="0" y="0"/>
          <a:chExt cx="0" cy="0"/>
        </a:xfrm>
      </p:grpSpPr>
      <p:sp>
        <p:nvSpPr>
          <p:cNvPr id="3" name="Content Placeholder 4">
            <a:extLst>
              <a:ext uri="{FF2B5EF4-FFF2-40B4-BE49-F238E27FC236}">
                <a16:creationId xmlns:a16="http://schemas.microsoft.com/office/drawing/2014/main" id="{1BFAFB05-FD76-8C66-1575-E66C01D8131C}"/>
              </a:ext>
            </a:extLst>
          </p:cNvPr>
          <p:cNvSpPr txBox="1">
            <a:spLocks/>
          </p:cNvSpPr>
          <p:nvPr/>
        </p:nvSpPr>
        <p:spPr>
          <a:xfrm>
            <a:off x="1300869" y="1026060"/>
            <a:ext cx="9590259" cy="240294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accent2"/>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accent2"/>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accent2"/>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3600" b="1" i="0" u="none" strike="noStrike" kern="1200" cap="none" spc="0" normalizeH="0" baseline="0" noProof="0" dirty="0">
                <a:ln>
                  <a:noFill/>
                </a:ln>
                <a:solidFill>
                  <a:srgbClr val="0B416A"/>
                </a:solidFill>
                <a:effectLst/>
                <a:uLnTx/>
                <a:uFillTx/>
                <a:latin typeface="Avenir Next LT Pro" panose="020B0504020202020204" pitchFamily="34" charset="77"/>
                <a:ea typeface="+mn-ea"/>
                <a:cs typeface="+mn-cs"/>
              </a:rPr>
              <a:t>Transvenous phrenic nerve stimulation recommended as a treatment option in the 2025 AASM CSA guidelines</a:t>
            </a:r>
          </a:p>
        </p:txBody>
      </p:sp>
      <p:pic>
        <p:nvPicPr>
          <p:cNvPr id="6" name="Picture 5">
            <a:extLst>
              <a:ext uri="{FF2B5EF4-FFF2-40B4-BE49-F238E27FC236}">
                <a16:creationId xmlns:a16="http://schemas.microsoft.com/office/drawing/2014/main" id="{38DBCB15-AC64-1F36-3249-932F0DFB1203}"/>
              </a:ext>
            </a:extLst>
          </p:cNvPr>
          <p:cNvPicPr>
            <a:picLocks noChangeAspect="1"/>
          </p:cNvPicPr>
          <p:nvPr/>
        </p:nvPicPr>
        <p:blipFill>
          <a:blip r:embed="rId3"/>
          <a:stretch>
            <a:fillRect/>
          </a:stretch>
        </p:blipFill>
        <p:spPr>
          <a:xfrm>
            <a:off x="4344593" y="3742345"/>
            <a:ext cx="3502813" cy="2265153"/>
          </a:xfrm>
          <a:prstGeom prst="rect">
            <a:avLst/>
          </a:prstGeom>
        </p:spPr>
      </p:pic>
      <p:sp>
        <p:nvSpPr>
          <p:cNvPr id="2" name="TextBox 1">
            <a:extLst>
              <a:ext uri="{FF2B5EF4-FFF2-40B4-BE49-F238E27FC236}">
                <a16:creationId xmlns:a16="http://schemas.microsoft.com/office/drawing/2014/main" id="{2861345D-7BE6-6F6A-ACCE-3E44548961CA}"/>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81393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A22B-47BB-262E-3EC8-C67F3EB0B3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47D53F-9430-86D5-EA5F-50809B69E032}"/>
              </a:ext>
            </a:extLst>
          </p:cNvPr>
          <p:cNvSpPr txBox="1"/>
          <p:nvPr/>
        </p:nvSpPr>
        <p:spPr>
          <a:xfrm>
            <a:off x="481956" y="249750"/>
            <a:ext cx="1105888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1C7"/>
                </a:solidFill>
                <a:effectLst/>
                <a:uLnTx/>
                <a:uFillTx/>
                <a:latin typeface="Avenir Next LT Pro" panose="020B0504020202020204" pitchFamily="34" charset="77"/>
                <a:ea typeface="ＭＳ Ｐゴシック" pitchFamily="-106" charset="-128"/>
                <a:cs typeface="+mn-cs"/>
              </a:rPr>
              <a:t>AASM updated recommendations for adults with Central Sleep Apnea</a:t>
            </a:r>
            <a:endParaRPr kumimoji="0" lang="en-US" sz="2800" b="1" i="0" u="none" strike="noStrike" kern="1200" cap="none" spc="0" normalizeH="0" baseline="30000" noProof="0" dirty="0">
              <a:ln>
                <a:noFill/>
              </a:ln>
              <a:solidFill>
                <a:srgbClr val="0081C7"/>
              </a:solidFill>
              <a:effectLst/>
              <a:uLnTx/>
              <a:uFillTx/>
              <a:latin typeface="Avenir Next LT Pro" panose="020B0504020202020204" pitchFamily="34" charset="77"/>
              <a:ea typeface="ＭＳ Ｐゴシック" pitchFamily="-106" charset="-128"/>
              <a:cs typeface="+mn-cs"/>
            </a:endParaRPr>
          </a:p>
        </p:txBody>
      </p:sp>
      <p:grpSp>
        <p:nvGrpSpPr>
          <p:cNvPr id="9" name="Group 8">
            <a:extLst>
              <a:ext uri="{FF2B5EF4-FFF2-40B4-BE49-F238E27FC236}">
                <a16:creationId xmlns:a16="http://schemas.microsoft.com/office/drawing/2014/main" id="{214887D5-1AE6-0356-3417-7ADCBEA89B0B}"/>
              </a:ext>
            </a:extLst>
          </p:cNvPr>
          <p:cNvGrpSpPr/>
          <p:nvPr/>
        </p:nvGrpSpPr>
        <p:grpSpPr>
          <a:xfrm>
            <a:off x="491951" y="1027044"/>
            <a:ext cx="11522250" cy="5104152"/>
            <a:chOff x="491951" y="1027044"/>
            <a:chExt cx="11522250" cy="5104152"/>
          </a:xfrm>
        </p:grpSpPr>
        <p:sp>
          <p:nvSpPr>
            <p:cNvPr id="212" name="Rectangle 211">
              <a:extLst>
                <a:ext uri="{FF2B5EF4-FFF2-40B4-BE49-F238E27FC236}">
                  <a16:creationId xmlns:a16="http://schemas.microsoft.com/office/drawing/2014/main" id="{A51B125B-09F9-4332-4F7D-B9B421A87A42}"/>
                </a:ext>
              </a:extLst>
            </p:cNvPr>
            <p:cNvSpPr/>
            <p:nvPr/>
          </p:nvSpPr>
          <p:spPr>
            <a:xfrm>
              <a:off x="1739850" y="1952694"/>
              <a:ext cx="8977023" cy="314119"/>
            </a:xfrm>
            <a:prstGeom prst="rect">
              <a:avLst/>
            </a:prstGeom>
            <a:solidFill>
              <a:srgbClr val="FFFF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8E264EAC-E193-7057-14C1-54686B62CFB2}"/>
                </a:ext>
              </a:extLst>
            </p:cNvPr>
            <p:cNvSpPr txBox="1"/>
            <p:nvPr/>
          </p:nvSpPr>
          <p:spPr>
            <a:xfrm>
              <a:off x="1441573" y="5115533"/>
              <a:ext cx="10572628"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1 Does not include central sleep apnea due to high altitude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2 Excluded hospitalizations, sleep quality, and mortality, for which no intervention met the Clinical Significance Threshold or could not be assessed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3 Primary CSA and CSA due to heart failure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4 Primary CSA, CSA due to HF, CSA due to medication or substance use, treatment-emergent CSA , and CSA due to a medical condition or disorder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5 Primary CSA, CSA due to medication or substance use, treatment-emergent CSA, and CSA due to a medical condition or disorder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6 CSA due to heart failure</a:t>
              </a:r>
            </a:p>
          </p:txBody>
        </p:sp>
        <p:sp>
          <p:nvSpPr>
            <p:cNvPr id="207" name="Rectangle 206">
              <a:extLst>
                <a:ext uri="{FF2B5EF4-FFF2-40B4-BE49-F238E27FC236}">
                  <a16:creationId xmlns:a16="http://schemas.microsoft.com/office/drawing/2014/main" id="{EC4EF02B-62FE-BF49-97D5-0FF18D3CB739}"/>
                </a:ext>
              </a:extLst>
            </p:cNvPr>
            <p:cNvSpPr/>
            <p:nvPr/>
          </p:nvSpPr>
          <p:spPr>
            <a:xfrm>
              <a:off x="1739850" y="2324974"/>
              <a:ext cx="8977023" cy="494413"/>
            </a:xfrm>
            <a:prstGeom prst="rect">
              <a:avLst/>
            </a:prstGeom>
            <a:solidFill>
              <a:schemeClr val="accent3">
                <a:lumMod val="20000"/>
                <a:lumOff val="8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08" name="Rectangle 207">
              <a:extLst>
                <a:ext uri="{FF2B5EF4-FFF2-40B4-BE49-F238E27FC236}">
                  <a16:creationId xmlns:a16="http://schemas.microsoft.com/office/drawing/2014/main" id="{A0ED98D4-B917-DFE0-509D-63768F32520A}"/>
                </a:ext>
              </a:extLst>
            </p:cNvPr>
            <p:cNvSpPr/>
            <p:nvPr/>
          </p:nvSpPr>
          <p:spPr>
            <a:xfrm>
              <a:off x="1739850" y="3295666"/>
              <a:ext cx="8977023" cy="494413"/>
            </a:xfrm>
            <a:prstGeom prst="rect">
              <a:avLst/>
            </a:prstGeom>
            <a:solidFill>
              <a:schemeClr val="accent3">
                <a:lumMod val="20000"/>
                <a:lumOff val="8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09" name="Rectangle 208">
              <a:extLst>
                <a:ext uri="{FF2B5EF4-FFF2-40B4-BE49-F238E27FC236}">
                  <a16:creationId xmlns:a16="http://schemas.microsoft.com/office/drawing/2014/main" id="{BF575BF8-B47D-DC3B-38AC-2FA5914C59CC}"/>
                </a:ext>
              </a:extLst>
            </p:cNvPr>
            <p:cNvSpPr/>
            <p:nvPr/>
          </p:nvSpPr>
          <p:spPr>
            <a:xfrm>
              <a:off x="1739850" y="4218959"/>
              <a:ext cx="8977023" cy="494413"/>
            </a:xfrm>
            <a:prstGeom prst="rect">
              <a:avLst/>
            </a:prstGeom>
            <a:solidFill>
              <a:schemeClr val="accent3">
                <a:lumMod val="20000"/>
                <a:lumOff val="8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10" name="Rectangle 209">
              <a:extLst>
                <a:ext uri="{FF2B5EF4-FFF2-40B4-BE49-F238E27FC236}">
                  <a16:creationId xmlns:a16="http://schemas.microsoft.com/office/drawing/2014/main" id="{59724582-33C6-1EBD-C6BD-D706AEBB4629}"/>
                </a:ext>
              </a:extLst>
            </p:cNvPr>
            <p:cNvSpPr/>
            <p:nvPr/>
          </p:nvSpPr>
          <p:spPr>
            <a:xfrm>
              <a:off x="1739850" y="1304885"/>
              <a:ext cx="8977023" cy="494413"/>
            </a:xfrm>
            <a:prstGeom prst="rect">
              <a:avLst/>
            </a:prstGeom>
            <a:solidFill>
              <a:schemeClr val="accent3">
                <a:lumMod val="20000"/>
                <a:lumOff val="8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487B489-7AAD-07A0-C0B4-E223EC8CB474}"/>
                </a:ext>
              </a:extLst>
            </p:cNvPr>
            <p:cNvSpPr txBox="1"/>
            <p:nvPr/>
          </p:nvSpPr>
          <p:spPr>
            <a:xfrm>
              <a:off x="3883135" y="1325010"/>
              <a:ext cx="2005763" cy="3446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Strength of Recommendation </a:t>
              </a:r>
            </a:p>
          </p:txBody>
        </p:sp>
        <p:sp>
          <p:nvSpPr>
            <p:cNvPr id="8" name="TextBox 7">
              <a:extLst>
                <a:ext uri="{FF2B5EF4-FFF2-40B4-BE49-F238E27FC236}">
                  <a16:creationId xmlns:a16="http://schemas.microsoft.com/office/drawing/2014/main" id="{56BD79F4-BFC9-6FDA-6E2A-DEA392BA87CD}"/>
                </a:ext>
              </a:extLst>
            </p:cNvPr>
            <p:cNvSpPr txBox="1"/>
            <p:nvPr/>
          </p:nvSpPr>
          <p:spPr>
            <a:xfrm>
              <a:off x="8660137" y="1326439"/>
              <a:ext cx="128180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Cardiovascular Disease</a:t>
              </a:r>
            </a:p>
          </p:txBody>
        </p:sp>
        <p:sp>
          <p:nvSpPr>
            <p:cNvPr id="7" name="TextBox 6">
              <a:extLst>
                <a:ext uri="{FF2B5EF4-FFF2-40B4-BE49-F238E27FC236}">
                  <a16:creationId xmlns:a16="http://schemas.microsoft.com/office/drawing/2014/main" id="{D4F51A11-B7CF-BADA-D9AD-9B14EBE2174F}"/>
                </a:ext>
              </a:extLst>
            </p:cNvPr>
            <p:cNvSpPr txBox="1"/>
            <p:nvPr/>
          </p:nvSpPr>
          <p:spPr>
            <a:xfrm>
              <a:off x="5654177" y="1325010"/>
              <a:ext cx="1506959" cy="3446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Excessive Sleepiness</a:t>
              </a:r>
            </a:p>
          </p:txBody>
        </p:sp>
        <p:sp>
          <p:nvSpPr>
            <p:cNvPr id="18" name="TextBox 17">
              <a:extLst>
                <a:ext uri="{FF2B5EF4-FFF2-40B4-BE49-F238E27FC236}">
                  <a16:creationId xmlns:a16="http://schemas.microsoft.com/office/drawing/2014/main" id="{47A6F7A4-FB7B-3FDC-6F59-2B162FEE6C5B}"/>
                </a:ext>
              </a:extLst>
            </p:cNvPr>
            <p:cNvSpPr txBox="1"/>
            <p:nvPr/>
          </p:nvSpPr>
          <p:spPr>
            <a:xfrm>
              <a:off x="7153178" y="1415402"/>
              <a:ext cx="1506959" cy="3446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Disease Severity</a:t>
              </a:r>
            </a:p>
          </p:txBody>
        </p:sp>
        <p:sp>
          <p:nvSpPr>
            <p:cNvPr id="4" name="TextBox 3">
              <a:extLst>
                <a:ext uri="{FF2B5EF4-FFF2-40B4-BE49-F238E27FC236}">
                  <a16:creationId xmlns:a16="http://schemas.microsoft.com/office/drawing/2014/main" id="{48E2E149-EEBC-B64B-60F4-69C4C4964138}"/>
                </a:ext>
              </a:extLst>
            </p:cNvPr>
            <p:cNvSpPr txBox="1"/>
            <p:nvPr/>
          </p:nvSpPr>
          <p:spPr>
            <a:xfrm>
              <a:off x="1883212" y="1325010"/>
              <a:ext cx="2082425" cy="206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Intervention</a:t>
              </a:r>
            </a:p>
          </p:txBody>
        </p:sp>
        <p:sp>
          <p:nvSpPr>
            <p:cNvPr id="80" name="TextBox 79">
              <a:extLst>
                <a:ext uri="{FF2B5EF4-FFF2-40B4-BE49-F238E27FC236}">
                  <a16:creationId xmlns:a16="http://schemas.microsoft.com/office/drawing/2014/main" id="{4E4A56E2-0DCB-6719-84C6-49F2EB8C5897}"/>
                </a:ext>
              </a:extLst>
            </p:cNvPr>
            <p:cNvSpPr txBox="1"/>
            <p:nvPr/>
          </p:nvSpPr>
          <p:spPr>
            <a:xfrm>
              <a:off x="5888898" y="1027044"/>
              <a:ext cx="4595577" cy="259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Critical Outcomes Meeting Clinical Significance Threshold</a:t>
              </a:r>
              <a:r>
                <a:rPr kumimoji="0" lang="en-US" sz="1200" b="1"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2</a:t>
              </a:r>
            </a:p>
          </p:txBody>
        </p:sp>
        <p:sp>
          <p:nvSpPr>
            <p:cNvPr id="12" name="TextBox 11">
              <a:extLst>
                <a:ext uri="{FF2B5EF4-FFF2-40B4-BE49-F238E27FC236}">
                  <a16:creationId xmlns:a16="http://schemas.microsoft.com/office/drawing/2014/main" id="{FFDDC35B-C95A-E050-144E-48E197B3A94B}"/>
                </a:ext>
              </a:extLst>
            </p:cNvPr>
            <p:cNvSpPr txBox="1"/>
            <p:nvPr/>
          </p:nvSpPr>
          <p:spPr>
            <a:xfrm>
              <a:off x="3883135" y="2447158"/>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sp>
          <p:nvSpPr>
            <p:cNvPr id="11" name="TextBox 10">
              <a:extLst>
                <a:ext uri="{FF2B5EF4-FFF2-40B4-BE49-F238E27FC236}">
                  <a16:creationId xmlns:a16="http://schemas.microsoft.com/office/drawing/2014/main" id="{6624AF84-5EBA-A98E-071B-9902083DA051}"/>
                </a:ext>
              </a:extLst>
            </p:cNvPr>
            <p:cNvSpPr txBox="1"/>
            <p:nvPr/>
          </p:nvSpPr>
          <p:spPr>
            <a:xfrm>
              <a:off x="1883212" y="2447158"/>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CPAP</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4</a:t>
              </a:r>
              <a:endPar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endParaRPr>
            </a:p>
          </p:txBody>
        </p:sp>
        <p:sp>
          <p:nvSpPr>
            <p:cNvPr id="23" name="TextBox 22">
              <a:extLst>
                <a:ext uri="{FF2B5EF4-FFF2-40B4-BE49-F238E27FC236}">
                  <a16:creationId xmlns:a16="http://schemas.microsoft.com/office/drawing/2014/main" id="{B2E8CF1B-6CDE-331E-0934-448C84C7B466}"/>
                </a:ext>
              </a:extLst>
            </p:cNvPr>
            <p:cNvSpPr txBox="1"/>
            <p:nvPr/>
          </p:nvSpPr>
          <p:spPr>
            <a:xfrm>
              <a:off x="3883135" y="2916361"/>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sp>
          <p:nvSpPr>
            <p:cNvPr id="22" name="TextBox 21">
              <a:extLst>
                <a:ext uri="{FF2B5EF4-FFF2-40B4-BE49-F238E27FC236}">
                  <a16:creationId xmlns:a16="http://schemas.microsoft.com/office/drawing/2014/main" id="{E77CCA73-EFE3-4244-A84F-6F3E66117C66}"/>
                </a:ext>
              </a:extLst>
            </p:cNvPr>
            <p:cNvSpPr txBox="1"/>
            <p:nvPr/>
          </p:nvSpPr>
          <p:spPr>
            <a:xfrm>
              <a:off x="1883212" y="2916361"/>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BPAP w/ backup rate</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5</a:t>
              </a:r>
              <a:endPar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endParaRPr>
            </a:p>
          </p:txBody>
        </p:sp>
        <p:sp>
          <p:nvSpPr>
            <p:cNvPr id="32" name="TextBox 31">
              <a:extLst>
                <a:ext uri="{FF2B5EF4-FFF2-40B4-BE49-F238E27FC236}">
                  <a16:creationId xmlns:a16="http://schemas.microsoft.com/office/drawing/2014/main" id="{30111617-FD2E-DB9E-ABDD-DEF250A97ADD}"/>
                </a:ext>
              </a:extLst>
            </p:cNvPr>
            <p:cNvSpPr txBox="1"/>
            <p:nvPr/>
          </p:nvSpPr>
          <p:spPr>
            <a:xfrm>
              <a:off x="3883135" y="3385563"/>
              <a:ext cx="200576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a:t>
              </a:r>
              <a:r>
                <a:rPr kumimoji="0" lang="en-US" sz="1200" b="0" i="0" u="sng"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against</a:t>
              </a:r>
            </a:p>
          </p:txBody>
        </p:sp>
        <p:sp>
          <p:nvSpPr>
            <p:cNvPr id="31" name="TextBox 30">
              <a:extLst>
                <a:ext uri="{FF2B5EF4-FFF2-40B4-BE49-F238E27FC236}">
                  <a16:creationId xmlns:a16="http://schemas.microsoft.com/office/drawing/2014/main" id="{0DA45531-81CA-1E66-D3AD-5C438A4CE661}"/>
                </a:ext>
              </a:extLst>
            </p:cNvPr>
            <p:cNvSpPr txBox="1"/>
            <p:nvPr/>
          </p:nvSpPr>
          <p:spPr>
            <a:xfrm>
              <a:off x="1883212" y="3385563"/>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BPAP w/o backup rate</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4</a:t>
              </a:r>
              <a:endPar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endParaRPr>
            </a:p>
          </p:txBody>
        </p:sp>
        <p:sp>
          <p:nvSpPr>
            <p:cNvPr id="42" name="TextBox 41">
              <a:extLst>
                <a:ext uri="{FF2B5EF4-FFF2-40B4-BE49-F238E27FC236}">
                  <a16:creationId xmlns:a16="http://schemas.microsoft.com/office/drawing/2014/main" id="{66DC6265-18EB-380C-F5E0-038D9599596D}"/>
                </a:ext>
              </a:extLst>
            </p:cNvPr>
            <p:cNvSpPr txBox="1"/>
            <p:nvPr/>
          </p:nvSpPr>
          <p:spPr>
            <a:xfrm>
              <a:off x="3883135" y="3854765"/>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sp>
          <p:nvSpPr>
            <p:cNvPr id="41" name="TextBox 40">
              <a:extLst>
                <a:ext uri="{FF2B5EF4-FFF2-40B4-BE49-F238E27FC236}">
                  <a16:creationId xmlns:a16="http://schemas.microsoft.com/office/drawing/2014/main" id="{067C57EA-4B6E-0D91-2B28-32ECC99183E3}"/>
                </a:ext>
              </a:extLst>
            </p:cNvPr>
            <p:cNvSpPr txBox="1"/>
            <p:nvPr/>
          </p:nvSpPr>
          <p:spPr>
            <a:xfrm>
              <a:off x="1883212" y="3854765"/>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ASV</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4</a:t>
              </a:r>
              <a:endPar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endParaRPr>
            </a:p>
          </p:txBody>
        </p:sp>
        <p:sp>
          <p:nvSpPr>
            <p:cNvPr id="52" name="TextBox 51">
              <a:extLst>
                <a:ext uri="{FF2B5EF4-FFF2-40B4-BE49-F238E27FC236}">
                  <a16:creationId xmlns:a16="http://schemas.microsoft.com/office/drawing/2014/main" id="{EBDF6C3E-3C80-39AA-641F-4A503CBD4367}"/>
                </a:ext>
              </a:extLst>
            </p:cNvPr>
            <p:cNvSpPr txBox="1"/>
            <p:nvPr/>
          </p:nvSpPr>
          <p:spPr>
            <a:xfrm>
              <a:off x="3883135" y="4323967"/>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sp>
          <p:nvSpPr>
            <p:cNvPr id="51" name="TextBox 50">
              <a:extLst>
                <a:ext uri="{FF2B5EF4-FFF2-40B4-BE49-F238E27FC236}">
                  <a16:creationId xmlns:a16="http://schemas.microsoft.com/office/drawing/2014/main" id="{AE7608E7-8758-8473-F185-E60773B1042B}"/>
                </a:ext>
              </a:extLst>
            </p:cNvPr>
            <p:cNvSpPr txBox="1"/>
            <p:nvPr/>
          </p:nvSpPr>
          <p:spPr>
            <a:xfrm>
              <a:off x="1883212" y="4323967"/>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Low-flow oxygen</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6</a:t>
              </a:r>
            </a:p>
          </p:txBody>
        </p:sp>
        <p:sp>
          <p:nvSpPr>
            <p:cNvPr id="62" name="TextBox 61">
              <a:extLst>
                <a:ext uri="{FF2B5EF4-FFF2-40B4-BE49-F238E27FC236}">
                  <a16:creationId xmlns:a16="http://schemas.microsoft.com/office/drawing/2014/main" id="{F11C1A49-1DC5-355A-9C81-CE528B184BE2}"/>
                </a:ext>
              </a:extLst>
            </p:cNvPr>
            <p:cNvSpPr txBox="1"/>
            <p:nvPr/>
          </p:nvSpPr>
          <p:spPr>
            <a:xfrm>
              <a:off x="3883135" y="4793168"/>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sp>
          <p:nvSpPr>
            <p:cNvPr id="61" name="TextBox 60">
              <a:extLst>
                <a:ext uri="{FF2B5EF4-FFF2-40B4-BE49-F238E27FC236}">
                  <a16:creationId xmlns:a16="http://schemas.microsoft.com/office/drawing/2014/main" id="{6DB08F29-B322-240C-56AF-FC8813EB739A}"/>
                </a:ext>
              </a:extLst>
            </p:cNvPr>
            <p:cNvSpPr txBox="1"/>
            <p:nvPr/>
          </p:nvSpPr>
          <p:spPr>
            <a:xfrm>
              <a:off x="1883212" y="4793167"/>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Acetazolamide</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4</a:t>
              </a:r>
            </a:p>
          </p:txBody>
        </p:sp>
        <p:sp>
          <p:nvSpPr>
            <p:cNvPr id="70" name="TextBox 69">
              <a:extLst>
                <a:ext uri="{FF2B5EF4-FFF2-40B4-BE49-F238E27FC236}">
                  <a16:creationId xmlns:a16="http://schemas.microsoft.com/office/drawing/2014/main" id="{B7A25503-3AA4-8467-B2ED-282E159A2349}"/>
                </a:ext>
              </a:extLst>
            </p:cNvPr>
            <p:cNvSpPr txBox="1"/>
            <p:nvPr/>
          </p:nvSpPr>
          <p:spPr>
            <a:xfrm>
              <a:off x="1883212" y="1977956"/>
              <a:ext cx="20824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Transvenous PNS</a:t>
              </a:r>
              <a:r>
                <a:rPr kumimoji="0" lang="en-US" sz="1200" b="0" i="0" u="none" strike="noStrike" kern="1200" cap="none" spc="0" normalizeH="0" baseline="30000" noProof="0">
                  <a:ln>
                    <a:noFill/>
                  </a:ln>
                  <a:solidFill>
                    <a:srgbClr val="54565A"/>
                  </a:solidFill>
                  <a:effectLst/>
                  <a:uLnTx/>
                  <a:uFillTx/>
                  <a:latin typeface="Avenir Next LT Pro" panose="020B0504020202020204" pitchFamily="34" charset="77"/>
                  <a:ea typeface="ＭＳ Ｐゴシック" pitchFamily="-106" charset="-128"/>
                  <a:cs typeface="+mn-cs"/>
                </a:rPr>
                <a:t>3</a:t>
              </a:r>
            </a:p>
          </p:txBody>
        </p:sp>
        <p:sp>
          <p:nvSpPr>
            <p:cNvPr id="71" name="TextBox 70">
              <a:extLst>
                <a:ext uri="{FF2B5EF4-FFF2-40B4-BE49-F238E27FC236}">
                  <a16:creationId xmlns:a16="http://schemas.microsoft.com/office/drawing/2014/main" id="{60D74507-006E-2EAF-DB66-B14E92EA9F46}"/>
                </a:ext>
              </a:extLst>
            </p:cNvPr>
            <p:cNvSpPr txBox="1"/>
            <p:nvPr/>
          </p:nvSpPr>
          <p:spPr>
            <a:xfrm>
              <a:off x="3883135" y="1977956"/>
              <a:ext cx="2005763" cy="259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4565A"/>
                  </a:solidFill>
                  <a:effectLst/>
                  <a:uLnTx/>
                  <a:uFillTx/>
                  <a:latin typeface="Avenir Next LT Pro" panose="020B0504020202020204" pitchFamily="34" charset="77"/>
                  <a:ea typeface="ＭＳ Ｐゴシック" pitchFamily="-106" charset="-128"/>
                  <a:cs typeface="+mn-cs"/>
                </a:rPr>
                <a:t>Conditional for</a:t>
              </a:r>
            </a:p>
          </p:txBody>
        </p:sp>
        <p:pic>
          <p:nvPicPr>
            <p:cNvPr id="1026" name="Picture 2" descr="603+ Thousand Check Mark Royalty-Free Images, Stock Photos &amp; Pictures |  Shutterstock">
              <a:extLst>
                <a:ext uri="{FF2B5EF4-FFF2-40B4-BE49-F238E27FC236}">
                  <a16:creationId xmlns:a16="http://schemas.microsoft.com/office/drawing/2014/main" id="{65BC099B-53B5-6ABB-B575-CEFE68D79B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6252428" y="188334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603+ Thousand Check Mark Royalty-Free Images, Stock Photos &amp; Pictures |  Shutterstock">
              <a:extLst>
                <a:ext uri="{FF2B5EF4-FFF2-40B4-BE49-F238E27FC236}">
                  <a16:creationId xmlns:a16="http://schemas.microsoft.com/office/drawing/2014/main" id="{1A8CED92-0E7E-24E6-9D35-2D66D999AB9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188334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603+ Thousand Check Mark Royalty-Free Images, Stock Photos &amp; Pictures |  Shutterstock">
              <a:extLst>
                <a:ext uri="{FF2B5EF4-FFF2-40B4-BE49-F238E27FC236}">
                  <a16:creationId xmlns:a16="http://schemas.microsoft.com/office/drawing/2014/main" id="{28150733-EDD5-C106-3A18-66AAC5BD7C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9190682" y="188334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603+ Thousand Check Mark Royalty-Free Images, Stock Photos &amp; Pictures |  Shutterstock">
              <a:extLst>
                <a:ext uri="{FF2B5EF4-FFF2-40B4-BE49-F238E27FC236}">
                  <a16:creationId xmlns:a16="http://schemas.microsoft.com/office/drawing/2014/main" id="{52B969C9-7D71-DD7D-AA6D-FA87886529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2392458"/>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603+ Thousand Check Mark Royalty-Free Images, Stock Photos &amp; Pictures |  Shutterstock">
              <a:extLst>
                <a:ext uri="{FF2B5EF4-FFF2-40B4-BE49-F238E27FC236}">
                  <a16:creationId xmlns:a16="http://schemas.microsoft.com/office/drawing/2014/main" id="{38376C6D-6E02-377B-F013-E5DA796460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6252428" y="291463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603+ Thousand Check Mark Royalty-Free Images, Stock Photos &amp; Pictures |  Shutterstock">
              <a:extLst>
                <a:ext uri="{FF2B5EF4-FFF2-40B4-BE49-F238E27FC236}">
                  <a16:creationId xmlns:a16="http://schemas.microsoft.com/office/drawing/2014/main" id="{F583C480-D85C-7074-EC40-AB8A27728F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291463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603+ Thousand Check Mark Royalty-Free Images, Stock Photos &amp; Pictures |  Shutterstock">
              <a:extLst>
                <a:ext uri="{FF2B5EF4-FFF2-40B4-BE49-F238E27FC236}">
                  <a16:creationId xmlns:a16="http://schemas.microsoft.com/office/drawing/2014/main" id="{0B2F2F84-88B1-042D-7008-B8DB5F17D4E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9190682" y="2914639"/>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603+ Thousand Check Mark Royalty-Free Images, Stock Photos &amp; Pictures |  Shutterstock">
              <a:extLst>
                <a:ext uri="{FF2B5EF4-FFF2-40B4-BE49-F238E27FC236}">
                  <a16:creationId xmlns:a16="http://schemas.microsoft.com/office/drawing/2014/main" id="{0769A0EC-1052-566F-1245-40580BF11E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3410363"/>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603+ Thousand Check Mark Royalty-Free Images, Stock Photos &amp; Pictures |  Shutterstock">
              <a:extLst>
                <a:ext uri="{FF2B5EF4-FFF2-40B4-BE49-F238E27FC236}">
                  <a16:creationId xmlns:a16="http://schemas.microsoft.com/office/drawing/2014/main" id="{4C353850-3BF8-6FE9-ABA7-07831C4FDA0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9190682" y="3410363"/>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603+ Thousand Check Mark Royalty-Free Images, Stock Photos &amp; Pictures |  Shutterstock">
              <a:extLst>
                <a:ext uri="{FF2B5EF4-FFF2-40B4-BE49-F238E27FC236}">
                  <a16:creationId xmlns:a16="http://schemas.microsoft.com/office/drawing/2014/main" id="{7E36DB62-EAAB-D124-FF00-78691ED9CF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3859033"/>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603+ Thousand Check Mark Royalty-Free Images, Stock Photos &amp; Pictures |  Shutterstock">
              <a:extLst>
                <a:ext uri="{FF2B5EF4-FFF2-40B4-BE49-F238E27FC236}">
                  <a16:creationId xmlns:a16="http://schemas.microsoft.com/office/drawing/2014/main" id="{08A90540-E85F-4C58-766F-0EEBA6DB63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4354757"/>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603+ Thousand Check Mark Royalty-Free Images, Stock Photos &amp; Pictures |  Shutterstock">
              <a:extLst>
                <a:ext uri="{FF2B5EF4-FFF2-40B4-BE49-F238E27FC236}">
                  <a16:creationId xmlns:a16="http://schemas.microsoft.com/office/drawing/2014/main" id="{952561BD-00B6-05E6-4183-5A8B222A5C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6252428" y="4764141"/>
              <a:ext cx="342190" cy="31634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603+ Thousand Check Mark Royalty-Free Images, Stock Photos &amp; Pictures |  Shutterstock">
              <a:extLst>
                <a:ext uri="{FF2B5EF4-FFF2-40B4-BE49-F238E27FC236}">
                  <a16:creationId xmlns:a16="http://schemas.microsoft.com/office/drawing/2014/main" id="{20D88A06-4BE5-C52D-0F1B-4699976FA2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453" t="13821" r="12033" b="15444"/>
            <a:stretch>
              <a:fillRect/>
            </a:stretch>
          </p:blipFill>
          <p:spPr bwMode="auto">
            <a:xfrm>
              <a:off x="7768282" y="4764141"/>
              <a:ext cx="342190" cy="316341"/>
            </a:xfrm>
            <a:prstGeom prst="rect">
              <a:avLst/>
            </a:prstGeom>
            <a:noFill/>
            <a:extLst>
              <a:ext uri="{909E8E84-426E-40DD-AFC4-6F175D3DCCD1}">
                <a14:hiddenFill xmlns:a14="http://schemas.microsoft.com/office/drawing/2010/main">
                  <a:solidFill>
                    <a:srgbClr val="FFFFFF"/>
                  </a:solidFill>
                </a14:hiddenFill>
              </a:ext>
            </a:extLst>
          </p:spPr>
        </p:pic>
        <p:grpSp>
          <p:nvGrpSpPr>
            <p:cNvPr id="248" name="Group 247">
              <a:extLst>
                <a:ext uri="{FF2B5EF4-FFF2-40B4-BE49-F238E27FC236}">
                  <a16:creationId xmlns:a16="http://schemas.microsoft.com/office/drawing/2014/main" id="{2C1A98E2-C4D5-0B61-D228-038F8B8513BE}"/>
                </a:ext>
              </a:extLst>
            </p:cNvPr>
            <p:cNvGrpSpPr/>
            <p:nvPr/>
          </p:nvGrpSpPr>
          <p:grpSpPr>
            <a:xfrm rot="19800000">
              <a:off x="491951" y="1815172"/>
              <a:ext cx="1760522" cy="511709"/>
              <a:chOff x="748951" y="507950"/>
              <a:chExt cx="1760522" cy="511709"/>
            </a:xfrm>
          </p:grpSpPr>
          <p:sp>
            <p:nvSpPr>
              <p:cNvPr id="247" name="Rectangle: Rounded Corners 246">
                <a:extLst>
                  <a:ext uri="{FF2B5EF4-FFF2-40B4-BE49-F238E27FC236}">
                    <a16:creationId xmlns:a16="http://schemas.microsoft.com/office/drawing/2014/main" id="{FD31B57C-FC54-4F82-A64D-90C02CCF01F1}"/>
                  </a:ext>
                </a:extLst>
              </p:cNvPr>
              <p:cNvSpPr/>
              <p:nvPr/>
            </p:nvSpPr>
            <p:spPr>
              <a:xfrm>
                <a:off x="1060187" y="526526"/>
                <a:ext cx="1130751" cy="493133"/>
              </a:xfrm>
              <a:prstGeom prst="roundRect">
                <a:avLst/>
              </a:prstGeom>
              <a:solidFill>
                <a:schemeClr val="bg1"/>
              </a:solidFill>
              <a:ln>
                <a:solidFill>
                  <a:schemeClr val="tx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46" name="TextBox 245">
                <a:extLst>
                  <a:ext uri="{FF2B5EF4-FFF2-40B4-BE49-F238E27FC236}">
                    <a16:creationId xmlns:a16="http://schemas.microsoft.com/office/drawing/2014/main" id="{8D0BE57E-B671-52F8-E888-713A1337AC26}"/>
                  </a:ext>
                </a:extLst>
              </p:cNvPr>
              <p:cNvSpPr txBox="1"/>
              <p:nvPr/>
            </p:nvSpPr>
            <p:spPr>
              <a:xfrm>
                <a:off x="748951" y="507950"/>
                <a:ext cx="1760522" cy="5078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9B1"/>
                    </a:solidFill>
                    <a:effectLst/>
                    <a:uLnTx/>
                    <a:uFillTx/>
                    <a:latin typeface="Avenir Next LT Pro" panose="020B0504020202020204" pitchFamily="34" charset="77"/>
                    <a:ea typeface="ＭＳ Ｐゴシック" pitchFamily="-106" charset="-128"/>
                    <a:cs typeface="+mn-cs"/>
                  </a:rPr>
                  <a:t>NEW</a:t>
                </a:r>
                <a:r>
                  <a:rPr kumimoji="0" lang="en-US" sz="18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4565A"/>
                    </a:solidFill>
                    <a:effectLst/>
                    <a:uLnTx/>
                    <a:uFillTx/>
                    <a:latin typeface="Avenir Next LT Pro" panose="020B0504020202020204" pitchFamily="34" charset="77"/>
                    <a:ea typeface="ＭＳ Ｐゴシック" pitchFamily="-106" charset="-128"/>
                    <a:cs typeface="+mn-cs"/>
                  </a:rPr>
                  <a:t>to the guidelines</a:t>
                </a:r>
              </a:p>
            </p:txBody>
          </p:sp>
        </p:grpSp>
      </p:grpSp>
      <p:sp>
        <p:nvSpPr>
          <p:cNvPr id="3" name="TextBox 2">
            <a:extLst>
              <a:ext uri="{FF2B5EF4-FFF2-40B4-BE49-F238E27FC236}">
                <a16:creationId xmlns:a16="http://schemas.microsoft.com/office/drawing/2014/main" id="{576B4B40-FBC9-3269-248B-FE9A80A3E6A3}"/>
              </a:ext>
            </a:extLst>
          </p:cNvPr>
          <p:cNvSpPr txBox="1"/>
          <p:nvPr/>
        </p:nvSpPr>
        <p:spPr>
          <a:xfrm>
            <a:off x="602583" y="6079700"/>
            <a:ext cx="11305637" cy="261610"/>
          </a:xfrm>
          <a:prstGeom prst="rect">
            <a:avLst/>
          </a:prstGeom>
          <a:noFill/>
        </p:spPr>
        <p:txBody>
          <a:bodyPr wrap="square" rtlCol="0">
            <a:spAutoFit/>
          </a:bodyPr>
          <a:lstStyle/>
          <a:p>
            <a:pPr algn="l"/>
            <a:r>
              <a:rPr lang="en-US" sz="1100" i="0" dirty="0">
                <a:solidFill>
                  <a:schemeClr val="accent2">
                    <a:lumMod val="50000"/>
                  </a:schemeClr>
                </a:solidFill>
                <a:latin typeface="Avenir Next LT Pro" panose="020B0504020202020204" pitchFamily="34" charset="0"/>
              </a:rPr>
              <a:t>Badr MS et al. Treatment of central sleep apnea in adults: an American Academy of Sleep Medicine clinical practice guideline. J Clin Sleep Med 2025 in press</a:t>
            </a:r>
          </a:p>
        </p:txBody>
      </p:sp>
      <p:sp>
        <p:nvSpPr>
          <p:cNvPr id="6" name="TextBox 5">
            <a:extLst>
              <a:ext uri="{FF2B5EF4-FFF2-40B4-BE49-F238E27FC236}">
                <a16:creationId xmlns:a16="http://schemas.microsoft.com/office/drawing/2014/main" id="{954199F5-3E2E-53B8-622D-EA032EC699F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98617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EBA5-E388-66D7-7AE8-559ABCE93878}"/>
              </a:ext>
            </a:extLst>
          </p:cNvPr>
          <p:cNvSpPr>
            <a:spLocks noGrp="1"/>
          </p:cNvSpPr>
          <p:nvPr>
            <p:ph type="ctrTitle"/>
          </p:nvPr>
        </p:nvSpPr>
        <p:spPr>
          <a:xfrm>
            <a:off x="3765550" y="2057400"/>
            <a:ext cx="5787736" cy="1577541"/>
          </a:xfrm>
        </p:spPr>
        <p:txBody>
          <a:bodyPr>
            <a:normAutofit fontScale="90000"/>
          </a:bodyPr>
          <a:lstStyle/>
          <a:p>
            <a:r>
              <a:rPr lang="en-US" dirty="0"/>
              <a:t>Recent Clinical Data on Non-neurostimulation Therapies</a:t>
            </a:r>
          </a:p>
        </p:txBody>
      </p:sp>
      <p:sp>
        <p:nvSpPr>
          <p:cNvPr id="6" name="Text Placeholder 5">
            <a:extLst>
              <a:ext uri="{FF2B5EF4-FFF2-40B4-BE49-F238E27FC236}">
                <a16:creationId xmlns:a16="http://schemas.microsoft.com/office/drawing/2014/main" id="{B259AF24-F472-3863-DB4B-960ECC0E2940}"/>
              </a:ext>
            </a:extLst>
          </p:cNvPr>
          <p:cNvSpPr>
            <a:spLocks noGrp="1"/>
          </p:cNvSpPr>
          <p:nvPr>
            <p:ph type="body"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32F25871-4141-3501-2555-5B5859A2E91A}"/>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310047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C118-D81F-5013-E332-E2BB1122A153}"/>
              </a:ext>
            </a:extLst>
          </p:cNvPr>
          <p:cNvSpPr>
            <a:spLocks noGrp="1"/>
          </p:cNvSpPr>
          <p:nvPr>
            <p:ph type="title"/>
          </p:nvPr>
        </p:nvSpPr>
        <p:spPr>
          <a:xfrm>
            <a:off x="1057388" y="301435"/>
            <a:ext cx="4020919" cy="728580"/>
          </a:xfrm>
        </p:spPr>
        <p:txBody>
          <a:bodyPr vert="horz" lIns="91440" tIns="45720" rIns="91440" bIns="45720" rtlCol="0" anchor="b">
            <a:normAutofit/>
          </a:bodyPr>
          <a:lstStyle/>
          <a:p>
            <a:r>
              <a:rPr lang="en-US" sz="4000" dirty="0"/>
              <a:t>ADVENT-HF</a:t>
            </a:r>
          </a:p>
        </p:txBody>
      </p:sp>
      <p:sp>
        <p:nvSpPr>
          <p:cNvPr id="4" name="Content Placeholder 3">
            <a:extLst>
              <a:ext uri="{FF2B5EF4-FFF2-40B4-BE49-F238E27FC236}">
                <a16:creationId xmlns:a16="http://schemas.microsoft.com/office/drawing/2014/main" id="{7F487764-05CA-BB1A-F448-94EABF548058}"/>
              </a:ext>
            </a:extLst>
          </p:cNvPr>
          <p:cNvSpPr>
            <a:spLocks noGrp="1"/>
          </p:cNvSpPr>
          <p:nvPr>
            <p:ph sz="half" idx="1"/>
          </p:nvPr>
        </p:nvSpPr>
        <p:spPr>
          <a:xfrm>
            <a:off x="840868" y="1674308"/>
            <a:ext cx="4020918" cy="3335519"/>
          </a:xfrm>
        </p:spPr>
        <p:txBody>
          <a:bodyPr vert="horz" lIns="0" tIns="45720" rIns="0" bIns="45720" rtlCol="0">
            <a:normAutofit/>
          </a:bodyPr>
          <a:lstStyle/>
          <a:p>
            <a:pPr>
              <a:lnSpc>
                <a:spcPct val="110000"/>
              </a:lnSpc>
              <a:buFont typeface="Wingdings" panose="05000000000000000000" pitchFamily="2" charset="2"/>
              <a:buChar char="§"/>
            </a:pPr>
            <a:r>
              <a:rPr lang="en-US" sz="2400" dirty="0">
                <a:solidFill>
                  <a:schemeClr val="accent2">
                    <a:lumMod val="50000"/>
                  </a:schemeClr>
                </a:solidFill>
              </a:rPr>
              <a:t>New information for 2025 AASM and ERS Guidelines</a:t>
            </a:r>
          </a:p>
          <a:p>
            <a:pPr>
              <a:lnSpc>
                <a:spcPct val="110000"/>
              </a:lnSpc>
              <a:buFont typeface="Wingdings" panose="05000000000000000000" pitchFamily="2" charset="2"/>
              <a:buChar char="§"/>
            </a:pPr>
            <a:r>
              <a:rPr lang="en-US" sz="2400" dirty="0">
                <a:solidFill>
                  <a:schemeClr val="accent2">
                    <a:lumMod val="50000"/>
                  </a:schemeClr>
                </a:solidFill>
              </a:rPr>
              <a:t>Overall neutral trial</a:t>
            </a:r>
          </a:p>
          <a:p>
            <a:pPr>
              <a:lnSpc>
                <a:spcPct val="110000"/>
              </a:lnSpc>
              <a:buFont typeface="Wingdings" panose="05000000000000000000" pitchFamily="2" charset="2"/>
              <a:buChar char="§"/>
            </a:pPr>
            <a:r>
              <a:rPr lang="en-US" sz="2400" b="1" dirty="0">
                <a:solidFill>
                  <a:schemeClr val="accent2">
                    <a:lumMod val="50000"/>
                  </a:schemeClr>
                </a:solidFill>
              </a:rPr>
              <a:t>No significant harm</a:t>
            </a:r>
            <a:endParaRPr lang="en-US" sz="2400" dirty="0">
              <a:solidFill>
                <a:schemeClr val="accent2">
                  <a:lumMod val="50000"/>
                </a:schemeClr>
              </a:solidFill>
            </a:endParaRPr>
          </a:p>
          <a:p>
            <a:pPr>
              <a:lnSpc>
                <a:spcPct val="110000"/>
              </a:lnSpc>
              <a:buFont typeface="Wingdings" panose="05000000000000000000" pitchFamily="2" charset="2"/>
              <a:buChar char="§"/>
            </a:pPr>
            <a:r>
              <a:rPr lang="en-US" sz="2400" dirty="0">
                <a:solidFill>
                  <a:schemeClr val="accent2">
                    <a:lumMod val="50000"/>
                  </a:schemeClr>
                </a:solidFill>
              </a:rPr>
              <a:t>Utilized different ASV algorithm from SERVE-HF</a:t>
            </a:r>
          </a:p>
        </p:txBody>
      </p:sp>
      <p:pic>
        <p:nvPicPr>
          <p:cNvPr id="7" name="Content Placeholder 6">
            <a:extLst>
              <a:ext uri="{FF2B5EF4-FFF2-40B4-BE49-F238E27FC236}">
                <a16:creationId xmlns:a16="http://schemas.microsoft.com/office/drawing/2014/main" id="{00453A70-74B7-E556-0A8A-4D1B864A7FC6}"/>
              </a:ext>
            </a:extLst>
          </p:cNvPr>
          <p:cNvPicPr>
            <a:picLocks noGrp="1" noChangeAspect="1"/>
          </p:cNvPicPr>
          <p:nvPr>
            <p:ph sz="half" idx="2"/>
          </p:nvPr>
        </p:nvPicPr>
        <p:blipFill>
          <a:blip r:embed="rId3"/>
          <a:stretch>
            <a:fillRect/>
          </a:stretch>
        </p:blipFill>
        <p:spPr>
          <a:xfrm>
            <a:off x="6400800" y="640080"/>
            <a:ext cx="4950332" cy="5577840"/>
          </a:xfrm>
          <a:prstGeom prst="rect">
            <a:avLst/>
          </a:prstGeom>
        </p:spPr>
      </p:pic>
      <p:sp>
        <p:nvSpPr>
          <p:cNvPr id="8" name="TextBox 7">
            <a:extLst>
              <a:ext uri="{FF2B5EF4-FFF2-40B4-BE49-F238E27FC236}">
                <a16:creationId xmlns:a16="http://schemas.microsoft.com/office/drawing/2014/main" id="{22357248-000E-0DC1-C25F-ACCF7DCF40DD}"/>
              </a:ext>
            </a:extLst>
          </p:cNvPr>
          <p:cNvSpPr txBox="1"/>
          <p:nvPr/>
        </p:nvSpPr>
        <p:spPr>
          <a:xfrm>
            <a:off x="5078308" y="1371600"/>
            <a:ext cx="1360714" cy="923330"/>
          </a:xfrm>
          <a:prstGeom prst="rect">
            <a:avLst/>
          </a:prstGeom>
          <a:noFill/>
        </p:spPr>
        <p:txBody>
          <a:bodyPr wrap="square" rtlCol="0">
            <a:spAutoFit/>
          </a:bodyPr>
          <a:lstStyle/>
          <a:p>
            <a:r>
              <a:rPr lang="en-US" dirty="0"/>
              <a:t>OSA Patients (non-sleepy)</a:t>
            </a:r>
          </a:p>
        </p:txBody>
      </p:sp>
      <p:sp>
        <p:nvSpPr>
          <p:cNvPr id="9" name="TextBox 8">
            <a:extLst>
              <a:ext uri="{FF2B5EF4-FFF2-40B4-BE49-F238E27FC236}">
                <a16:creationId xmlns:a16="http://schemas.microsoft.com/office/drawing/2014/main" id="{383E26DD-3ACD-A04B-2F35-7CD01DC47CC6}"/>
              </a:ext>
            </a:extLst>
          </p:cNvPr>
          <p:cNvSpPr txBox="1"/>
          <p:nvPr/>
        </p:nvSpPr>
        <p:spPr>
          <a:xfrm>
            <a:off x="5078308" y="3949006"/>
            <a:ext cx="1360714" cy="369332"/>
          </a:xfrm>
          <a:prstGeom prst="rect">
            <a:avLst/>
          </a:prstGeom>
          <a:noFill/>
        </p:spPr>
        <p:txBody>
          <a:bodyPr wrap="square" rtlCol="0">
            <a:spAutoFit/>
          </a:bodyPr>
          <a:lstStyle/>
          <a:p>
            <a:r>
              <a:rPr lang="en-US" dirty="0"/>
              <a:t>CSA Patients</a:t>
            </a:r>
          </a:p>
        </p:txBody>
      </p:sp>
      <p:sp>
        <p:nvSpPr>
          <p:cNvPr id="10" name="TextBox 9">
            <a:extLst>
              <a:ext uri="{FF2B5EF4-FFF2-40B4-BE49-F238E27FC236}">
                <a16:creationId xmlns:a16="http://schemas.microsoft.com/office/drawing/2014/main" id="{37B728F0-A128-F478-8B85-F1DEBBFE77EA}"/>
              </a:ext>
            </a:extLst>
          </p:cNvPr>
          <p:cNvSpPr txBox="1"/>
          <p:nvPr/>
        </p:nvSpPr>
        <p:spPr>
          <a:xfrm>
            <a:off x="621865" y="5972414"/>
            <a:ext cx="5817157" cy="430887"/>
          </a:xfrm>
          <a:prstGeom prst="rect">
            <a:avLst/>
          </a:prstGeom>
          <a:noFill/>
        </p:spPr>
        <p:txBody>
          <a:bodyPr wrap="square" rtlCol="0">
            <a:spAutoFit/>
          </a:bodyPr>
          <a:lstStyle/>
          <a:p>
            <a:r>
              <a:rPr lang="en-US" sz="1100" dirty="0">
                <a:solidFill>
                  <a:schemeClr val="accent2">
                    <a:lumMod val="50000"/>
                  </a:schemeClr>
                </a:solidFill>
                <a:latin typeface="Avenir Next LT Pro" panose="020B0504020202020204" pitchFamily="34" charset="0"/>
              </a:rPr>
              <a:t>Bradley, T Douglas et al.</a:t>
            </a:r>
          </a:p>
          <a:p>
            <a:r>
              <a:rPr lang="en-US" sz="1100" dirty="0">
                <a:solidFill>
                  <a:schemeClr val="accent2">
                    <a:lumMod val="50000"/>
                  </a:schemeClr>
                </a:solidFill>
                <a:latin typeface="Avenir Next LT Pro" panose="020B0504020202020204" pitchFamily="34" charset="0"/>
              </a:rPr>
              <a:t>The Lancet Respiratory Medicine, Volume 12, Issue 2, 153 - 166</a:t>
            </a:r>
          </a:p>
        </p:txBody>
      </p:sp>
      <p:sp>
        <p:nvSpPr>
          <p:cNvPr id="3" name="TextBox 2">
            <a:extLst>
              <a:ext uri="{FF2B5EF4-FFF2-40B4-BE49-F238E27FC236}">
                <a16:creationId xmlns:a16="http://schemas.microsoft.com/office/drawing/2014/main" id="{7C3DACD1-1FAF-6287-0281-DD0C8052852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88877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C76AEC-68B4-87B2-0826-5CE2AC5EB0F5}"/>
              </a:ext>
            </a:extLst>
          </p:cNvPr>
          <p:cNvPicPr>
            <a:picLocks noGrp="1" noChangeAspect="1"/>
          </p:cNvPicPr>
          <p:nvPr>
            <p:ph idx="1"/>
          </p:nvPr>
        </p:nvPicPr>
        <p:blipFill>
          <a:blip r:embed="rId3"/>
          <a:stretch>
            <a:fillRect/>
          </a:stretch>
        </p:blipFill>
        <p:spPr bwMode="auto">
          <a:xfrm>
            <a:off x="3987041" y="936173"/>
            <a:ext cx="7495683" cy="4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3517042-31F8-07DF-1726-457D5F7D2B07}"/>
              </a:ext>
            </a:extLst>
          </p:cNvPr>
          <p:cNvSpPr>
            <a:spLocks noGrp="1"/>
          </p:cNvSpPr>
          <p:nvPr>
            <p:ph type="title"/>
          </p:nvPr>
        </p:nvSpPr>
        <p:spPr>
          <a:xfrm>
            <a:off x="564931" y="212254"/>
            <a:ext cx="11343290" cy="947855"/>
          </a:xfrm>
        </p:spPr>
        <p:txBody>
          <a:bodyPr>
            <a:noAutofit/>
          </a:bodyPr>
          <a:lstStyle/>
          <a:p>
            <a:r>
              <a:rPr lang="en-US" sz="3600" dirty="0"/>
              <a:t>Changes in AHI with Acetazolamide Meta-analysis</a:t>
            </a:r>
          </a:p>
        </p:txBody>
      </p:sp>
      <p:pic>
        <p:nvPicPr>
          <p:cNvPr id="7" name="Picture 6">
            <a:extLst>
              <a:ext uri="{FF2B5EF4-FFF2-40B4-BE49-F238E27FC236}">
                <a16:creationId xmlns:a16="http://schemas.microsoft.com/office/drawing/2014/main" id="{8FE8E886-A549-C4A0-144C-48BB53C88987}"/>
              </a:ext>
            </a:extLst>
          </p:cNvPr>
          <p:cNvPicPr>
            <a:picLocks noChangeAspect="1"/>
          </p:cNvPicPr>
          <p:nvPr/>
        </p:nvPicPr>
        <p:blipFill>
          <a:blip r:embed="rId4"/>
          <a:stretch>
            <a:fillRect/>
          </a:stretch>
        </p:blipFill>
        <p:spPr>
          <a:xfrm>
            <a:off x="4406229" y="5835702"/>
            <a:ext cx="7002000" cy="539778"/>
          </a:xfrm>
          <a:prstGeom prst="rect">
            <a:avLst/>
          </a:prstGeom>
        </p:spPr>
      </p:pic>
      <p:sp>
        <p:nvSpPr>
          <p:cNvPr id="2" name="TextBox 1">
            <a:extLst>
              <a:ext uri="{FF2B5EF4-FFF2-40B4-BE49-F238E27FC236}">
                <a16:creationId xmlns:a16="http://schemas.microsoft.com/office/drawing/2014/main" id="{9C1FB47F-49FA-7DAB-8487-B74C92949F3E}"/>
              </a:ext>
            </a:extLst>
          </p:cNvPr>
          <p:cNvSpPr txBox="1"/>
          <p:nvPr/>
        </p:nvSpPr>
        <p:spPr>
          <a:xfrm>
            <a:off x="475487" y="6098481"/>
            <a:ext cx="3511553" cy="261610"/>
          </a:xfrm>
          <a:prstGeom prst="rect">
            <a:avLst/>
          </a:prstGeom>
          <a:noFill/>
        </p:spPr>
        <p:txBody>
          <a:bodyPr wrap="square" rtlCol="0">
            <a:spAutoFit/>
          </a:bodyPr>
          <a:lstStyle/>
          <a:p>
            <a:pPr algn="l"/>
            <a:r>
              <a:rPr lang="en-US" sz="1100" i="0" dirty="0">
                <a:solidFill>
                  <a:schemeClr val="accent2">
                    <a:lumMod val="50000"/>
                  </a:schemeClr>
                </a:solidFill>
                <a:latin typeface="Avenir Next LT Pro" panose="020B0504020202020204" pitchFamily="34" charset="0"/>
              </a:rPr>
              <a:t>Schmickl et al. 2020 CHEST 158:2632-45</a:t>
            </a:r>
          </a:p>
        </p:txBody>
      </p:sp>
      <p:sp>
        <p:nvSpPr>
          <p:cNvPr id="8" name="TextBox 7">
            <a:extLst>
              <a:ext uri="{FF2B5EF4-FFF2-40B4-BE49-F238E27FC236}">
                <a16:creationId xmlns:a16="http://schemas.microsoft.com/office/drawing/2014/main" id="{31D8624E-D96E-2CC3-04E5-DE1725B22553}"/>
              </a:ext>
            </a:extLst>
          </p:cNvPr>
          <p:cNvSpPr txBox="1"/>
          <p:nvPr/>
        </p:nvSpPr>
        <p:spPr>
          <a:xfrm>
            <a:off x="564931" y="2246357"/>
            <a:ext cx="3511553" cy="1569660"/>
          </a:xfrm>
          <a:prstGeom prst="rect">
            <a:avLst/>
          </a:prstGeom>
          <a:noFill/>
        </p:spPr>
        <p:txBody>
          <a:bodyPr wrap="square" rtlCol="0">
            <a:spAutoFit/>
          </a:bodyPr>
          <a:lstStyle/>
          <a:p>
            <a:pPr marL="342900" indent="-342900" algn="l">
              <a:buClr>
                <a:srgbClr val="92D050"/>
              </a:buClr>
              <a:buFont typeface="Wingdings" panose="05000000000000000000" pitchFamily="2" charset="2"/>
              <a:buChar char="§"/>
            </a:pPr>
            <a:r>
              <a:rPr lang="en-US" sz="2400" i="0" dirty="0">
                <a:solidFill>
                  <a:schemeClr val="accent2"/>
                </a:solidFill>
                <a:latin typeface="Avenir Next LT Pro" panose="020B0504020202020204" pitchFamily="34" charset="0"/>
              </a:rPr>
              <a:t>Improvements in AHI with acetazolamide</a:t>
            </a:r>
          </a:p>
          <a:p>
            <a:pPr marL="342900" indent="-342900" algn="l">
              <a:buClr>
                <a:srgbClr val="92D050"/>
              </a:buClr>
              <a:buFont typeface="Wingdings" panose="05000000000000000000" pitchFamily="2" charset="2"/>
              <a:buChar char="§"/>
            </a:pPr>
            <a:r>
              <a:rPr lang="en-US" sz="2400" dirty="0">
                <a:solidFill>
                  <a:schemeClr val="accent2"/>
                </a:solidFill>
                <a:latin typeface="Avenir Next LT Pro" panose="020B0504020202020204" pitchFamily="34" charset="0"/>
              </a:rPr>
              <a:t>Some benefits in both OSA and CSA</a:t>
            </a:r>
          </a:p>
        </p:txBody>
      </p:sp>
      <p:sp>
        <p:nvSpPr>
          <p:cNvPr id="4" name="TextBox 3">
            <a:extLst>
              <a:ext uri="{FF2B5EF4-FFF2-40B4-BE49-F238E27FC236}">
                <a16:creationId xmlns:a16="http://schemas.microsoft.com/office/drawing/2014/main" id="{29D69999-0D0C-8838-7764-8818402E80A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33155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2D01-54D7-E396-29FD-2E09E89F3457}"/>
              </a:ext>
            </a:extLst>
          </p:cNvPr>
          <p:cNvSpPr>
            <a:spLocks noGrp="1"/>
          </p:cNvSpPr>
          <p:nvPr>
            <p:ph type="title"/>
          </p:nvPr>
        </p:nvSpPr>
        <p:spPr>
          <a:xfrm>
            <a:off x="792414" y="215915"/>
            <a:ext cx="9552155" cy="784726"/>
          </a:xfrm>
        </p:spPr>
        <p:txBody>
          <a:bodyPr vert="horz" lIns="91440" tIns="45720" rIns="91440" bIns="45720" rtlCol="0" anchor="b">
            <a:noAutofit/>
          </a:bodyPr>
          <a:lstStyle/>
          <a:p>
            <a:r>
              <a:rPr lang="en-US" sz="4000" kern="1200" dirty="0">
                <a:solidFill>
                  <a:schemeClr val="tx1"/>
                </a:solidFill>
                <a:latin typeface="Avenir Next LT Pro" panose="020B0504020202020204" pitchFamily="34" charset="0"/>
              </a:rPr>
              <a:t>Low flow oxygen for CSA (LOFT-HF)</a:t>
            </a:r>
          </a:p>
        </p:txBody>
      </p:sp>
      <p:sp>
        <p:nvSpPr>
          <p:cNvPr id="7" name="Text Placeholder 6">
            <a:extLst>
              <a:ext uri="{FF2B5EF4-FFF2-40B4-BE49-F238E27FC236}">
                <a16:creationId xmlns:a16="http://schemas.microsoft.com/office/drawing/2014/main" id="{D604D77B-4E40-2847-1155-A4EB8A99D0CE}"/>
              </a:ext>
            </a:extLst>
          </p:cNvPr>
          <p:cNvSpPr>
            <a:spLocks noGrp="1"/>
          </p:cNvSpPr>
          <p:nvPr>
            <p:ph type="body" sz="half" idx="2"/>
          </p:nvPr>
        </p:nvSpPr>
        <p:spPr>
          <a:xfrm>
            <a:off x="876496" y="1831578"/>
            <a:ext cx="3947752" cy="3410712"/>
          </a:xfrm>
        </p:spPr>
        <p:txBody>
          <a:bodyPr vert="horz" lIns="91440" tIns="45720" rIns="91440" bIns="45720" rtlCol="0" anchor="t">
            <a:normAutofit/>
          </a:bodyPr>
          <a:lstStyle/>
          <a:p>
            <a:pPr marL="342900" indent="-342900">
              <a:buFont typeface="Wingdings" panose="05000000000000000000" pitchFamily="2" charset="2"/>
              <a:buChar char="§"/>
            </a:pPr>
            <a:r>
              <a:rPr lang="en-US" sz="2000" dirty="0">
                <a:solidFill>
                  <a:schemeClr val="accent2">
                    <a:lumMod val="50000"/>
                  </a:schemeClr>
                </a:solidFill>
                <a:latin typeface="Avenir Next LT Pro" panose="020B0504020202020204" pitchFamily="34" charset="0"/>
              </a:rPr>
              <a:t>Study stopped early and underpowered</a:t>
            </a:r>
          </a:p>
          <a:p>
            <a:pPr marL="342900" indent="-342900">
              <a:buFont typeface="Wingdings" panose="05000000000000000000" pitchFamily="2" charset="2"/>
              <a:buChar char="§"/>
            </a:pPr>
            <a:r>
              <a:rPr lang="en-US" sz="2000" dirty="0">
                <a:solidFill>
                  <a:schemeClr val="accent2">
                    <a:lumMod val="50000"/>
                  </a:schemeClr>
                </a:solidFill>
                <a:latin typeface="Avenir Next LT Pro" panose="020B0504020202020204" pitchFamily="34" charset="0"/>
              </a:rPr>
              <a:t>No significant differences between the groups for quality of life</a:t>
            </a:r>
          </a:p>
          <a:p>
            <a:pPr marL="342900" indent="-342900">
              <a:buFont typeface="Wingdings" panose="05000000000000000000" pitchFamily="2" charset="2"/>
              <a:buChar char="§"/>
            </a:pPr>
            <a:r>
              <a:rPr lang="en-US" sz="2000" dirty="0">
                <a:solidFill>
                  <a:schemeClr val="accent2">
                    <a:lumMod val="50000"/>
                  </a:schemeClr>
                </a:solidFill>
                <a:latin typeface="Avenir Next LT Pro" panose="020B0504020202020204" pitchFamily="34" charset="0"/>
              </a:rPr>
              <a:t>Treatment group with NS increase in mortality</a:t>
            </a:r>
          </a:p>
          <a:p>
            <a:pPr marL="342900" indent="-342900">
              <a:buFont typeface="Wingdings" panose="05000000000000000000" pitchFamily="2" charset="2"/>
              <a:buChar char="§"/>
            </a:pPr>
            <a:r>
              <a:rPr lang="en-US" sz="2000" dirty="0">
                <a:solidFill>
                  <a:schemeClr val="accent2">
                    <a:lumMod val="50000"/>
                  </a:schemeClr>
                </a:solidFill>
                <a:latin typeface="Avenir Next LT Pro" panose="020B0504020202020204" pitchFamily="34" charset="0"/>
              </a:rPr>
              <a:t>Data released after AASM Guidelines</a:t>
            </a:r>
          </a:p>
          <a:p>
            <a:pPr marL="342900" indent="-342900">
              <a:buFont typeface="Wingdings" panose="05000000000000000000" pitchFamily="2" charset="2"/>
              <a:buChar char="§"/>
            </a:pPr>
            <a:endParaRPr lang="en-US" sz="2000" dirty="0">
              <a:solidFill>
                <a:schemeClr val="accent2">
                  <a:lumMod val="50000"/>
                </a:schemeClr>
              </a:solidFill>
              <a:latin typeface="Avenir Next LT Pro" panose="020B0504020202020204" pitchFamily="34" charset="0"/>
            </a:endParaRPr>
          </a:p>
          <a:p>
            <a:pPr marL="342900" indent="-342900">
              <a:buFont typeface="Wingdings" panose="05000000000000000000" pitchFamily="2" charset="2"/>
              <a:buChar char="§"/>
            </a:pPr>
            <a:endParaRPr lang="en-US" sz="2000" dirty="0">
              <a:solidFill>
                <a:schemeClr val="accent2">
                  <a:lumMod val="50000"/>
                </a:schemeClr>
              </a:solidFill>
              <a:latin typeface="Avenir Next LT Pro" panose="020B0504020202020204" pitchFamily="34" charset="0"/>
            </a:endParaRPr>
          </a:p>
        </p:txBody>
      </p:sp>
      <p:pic>
        <p:nvPicPr>
          <p:cNvPr id="5" name="Content Placeholder 4">
            <a:extLst>
              <a:ext uri="{FF2B5EF4-FFF2-40B4-BE49-F238E27FC236}">
                <a16:creationId xmlns:a16="http://schemas.microsoft.com/office/drawing/2014/main" id="{5A17F06F-A2E1-44CE-A98F-69CE30384D7B}"/>
              </a:ext>
            </a:extLst>
          </p:cNvPr>
          <p:cNvPicPr>
            <a:picLocks noGrp="1" noChangeAspect="1"/>
          </p:cNvPicPr>
          <p:nvPr>
            <p:ph idx="1"/>
          </p:nvPr>
        </p:nvPicPr>
        <p:blipFill>
          <a:blip r:embed="rId3"/>
          <a:stretch>
            <a:fillRect/>
          </a:stretch>
        </p:blipFill>
        <p:spPr>
          <a:xfrm>
            <a:off x="4654296" y="1116255"/>
            <a:ext cx="6903720" cy="4625490"/>
          </a:xfrm>
          <a:prstGeom prst="rect">
            <a:avLst/>
          </a:prstGeom>
        </p:spPr>
      </p:pic>
      <p:sp>
        <p:nvSpPr>
          <p:cNvPr id="8" name="TextBox 7">
            <a:extLst>
              <a:ext uri="{FF2B5EF4-FFF2-40B4-BE49-F238E27FC236}">
                <a16:creationId xmlns:a16="http://schemas.microsoft.com/office/drawing/2014/main" id="{C738ED4E-1FBD-F01E-B43C-FF8ADF7D96DB}"/>
              </a:ext>
            </a:extLst>
          </p:cNvPr>
          <p:cNvSpPr txBox="1"/>
          <p:nvPr/>
        </p:nvSpPr>
        <p:spPr>
          <a:xfrm>
            <a:off x="640080" y="6073228"/>
            <a:ext cx="7020560" cy="261610"/>
          </a:xfrm>
          <a:prstGeom prst="rect">
            <a:avLst/>
          </a:prstGeom>
          <a:noFill/>
        </p:spPr>
        <p:txBody>
          <a:bodyPr wrap="square" rtlCol="0">
            <a:spAutoFit/>
          </a:bodyPr>
          <a:lstStyle/>
          <a:p>
            <a:pPr algn="l"/>
            <a:r>
              <a:rPr lang="en-US" sz="1100" dirty="0">
                <a:solidFill>
                  <a:schemeClr val="accent2"/>
                </a:solidFill>
                <a:latin typeface="Avenir Next LT Pro" panose="020B0504020202020204" pitchFamily="34" charset="77"/>
              </a:rPr>
              <a:t>Redline et al. Annals ATS 2025</a:t>
            </a:r>
            <a:r>
              <a:rPr lang="en-US" sz="1100" i="1" dirty="0">
                <a:solidFill>
                  <a:schemeClr val="accent2"/>
                </a:solidFill>
                <a:latin typeface="Avenir Next LT Pro" panose="020B0504020202020204" pitchFamily="34" charset="77"/>
              </a:rPr>
              <a:t> in press</a:t>
            </a:r>
          </a:p>
        </p:txBody>
      </p:sp>
      <p:sp>
        <p:nvSpPr>
          <p:cNvPr id="3" name="TextBox 2">
            <a:extLst>
              <a:ext uri="{FF2B5EF4-FFF2-40B4-BE49-F238E27FC236}">
                <a16:creationId xmlns:a16="http://schemas.microsoft.com/office/drawing/2014/main" id="{F662D4CC-0A50-4B25-0CAB-8A71CE3FC6BC}"/>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66447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5C83-BB7C-8385-1CE0-CACCA668CB2B}"/>
              </a:ext>
            </a:extLst>
          </p:cNvPr>
          <p:cNvSpPr>
            <a:spLocks noGrp="1"/>
          </p:cNvSpPr>
          <p:nvPr>
            <p:ph type="title"/>
          </p:nvPr>
        </p:nvSpPr>
        <p:spPr>
          <a:xfrm>
            <a:off x="838200" y="365126"/>
            <a:ext cx="10515600" cy="1242002"/>
          </a:xfrm>
        </p:spPr>
        <p:txBody>
          <a:bodyPr/>
          <a:lstStyle/>
          <a:p>
            <a:r>
              <a:rPr lang="en-US" dirty="0"/>
              <a:t>Conclusions</a:t>
            </a:r>
          </a:p>
        </p:txBody>
      </p:sp>
      <p:sp>
        <p:nvSpPr>
          <p:cNvPr id="3" name="Content Placeholder 2">
            <a:extLst>
              <a:ext uri="{FF2B5EF4-FFF2-40B4-BE49-F238E27FC236}">
                <a16:creationId xmlns:a16="http://schemas.microsoft.com/office/drawing/2014/main" id="{8BA801C3-F7EF-3D47-2127-1B53D4D1E6ED}"/>
              </a:ext>
            </a:extLst>
          </p:cNvPr>
          <p:cNvSpPr>
            <a:spLocks noGrp="1"/>
          </p:cNvSpPr>
          <p:nvPr>
            <p:ph idx="1"/>
          </p:nvPr>
        </p:nvSpPr>
        <p:spPr>
          <a:xfrm>
            <a:off x="838200" y="1607128"/>
            <a:ext cx="10515600" cy="4351338"/>
          </a:xfrm>
        </p:spPr>
        <p:txBody>
          <a:bodyPr>
            <a:normAutofit fontScale="92500" lnSpcReduction="20000"/>
          </a:bodyPr>
          <a:lstStyle/>
          <a:p>
            <a:r>
              <a:rPr lang="en-US" dirty="0"/>
              <a:t>Central sleep apnea is caused from a failure of appropriate signaling of the respiratory muscles</a:t>
            </a:r>
          </a:p>
          <a:p>
            <a:r>
              <a:rPr lang="en-US" dirty="0"/>
              <a:t>CSA is associated with a number of co-morbidities and increases the risk for poor outcomes</a:t>
            </a:r>
          </a:p>
          <a:p>
            <a:r>
              <a:rPr lang="en-US" dirty="0"/>
              <a:t>Without evaluating hypopneas, significant CSA may be missed</a:t>
            </a:r>
          </a:p>
          <a:p>
            <a:r>
              <a:rPr lang="en-US" dirty="0"/>
              <a:t>There are few treatment options for CSA patients, but the new 2025 AASM CSA guidelines recommends TPNS (offered by </a:t>
            </a:r>
            <a:r>
              <a:rPr lang="en-US" b="1" dirty="0"/>
              <a:t>rem</a:t>
            </a:r>
            <a:r>
              <a:rPr lang="en-US" dirty="0"/>
              <a:t>edē)</a:t>
            </a:r>
          </a:p>
          <a:p>
            <a:endParaRPr lang="en-US" dirty="0"/>
          </a:p>
          <a:p>
            <a:endParaRPr lang="en-US" dirty="0"/>
          </a:p>
        </p:txBody>
      </p:sp>
      <p:sp>
        <p:nvSpPr>
          <p:cNvPr id="4" name="TextBox 3">
            <a:extLst>
              <a:ext uri="{FF2B5EF4-FFF2-40B4-BE49-F238E27FC236}">
                <a16:creationId xmlns:a16="http://schemas.microsoft.com/office/drawing/2014/main" id="{483BD912-7A7C-4DDB-8EAA-6C7B6692942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19242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3174-8DA7-0D77-C2A1-C98CBA195C35}"/>
              </a:ext>
            </a:extLst>
          </p:cNvPr>
          <p:cNvSpPr>
            <a:spLocks noGrp="1"/>
          </p:cNvSpPr>
          <p:nvPr>
            <p:ph type="ctrTitle"/>
          </p:nvPr>
        </p:nvSpPr>
        <p:spPr>
          <a:xfrm>
            <a:off x="3765550" y="2220686"/>
            <a:ext cx="7518146" cy="1414255"/>
          </a:xfrm>
        </p:spPr>
        <p:txBody>
          <a:bodyPr>
            <a:normAutofit/>
          </a:bodyPr>
          <a:lstStyle/>
          <a:p>
            <a:r>
              <a:rPr lang="en-US" sz="3600" dirty="0">
                <a:latin typeface="Avenir Next LT Pro" panose="020B0504020202020204" pitchFamily="34" charset="77"/>
              </a:rPr>
              <a:t>rem</a:t>
            </a:r>
            <a:r>
              <a:rPr lang="en-US" sz="3600" b="0" dirty="0">
                <a:latin typeface="Avenir Next LT Pro" panose="020B0504020202020204" pitchFamily="34" charset="77"/>
              </a:rPr>
              <a:t>edē</a:t>
            </a:r>
            <a:r>
              <a:rPr lang="en-US" sz="3600" dirty="0">
                <a:latin typeface="Avenir Next LT Pro" panose="020B0504020202020204" pitchFamily="34" charset="77"/>
              </a:rPr>
              <a:t>® System Device Function and Diagnostics</a:t>
            </a:r>
            <a:endParaRPr lang="en-US" sz="3600" dirty="0">
              <a:solidFill>
                <a:schemeClr val="accent3"/>
              </a:solidFill>
              <a:latin typeface="Avenir Next LT Pro" panose="020B0504020202020204" pitchFamily="34" charset="77"/>
            </a:endParaRPr>
          </a:p>
        </p:txBody>
      </p:sp>
      <p:sp>
        <p:nvSpPr>
          <p:cNvPr id="5" name="Text Placeholder 4">
            <a:extLst>
              <a:ext uri="{FF2B5EF4-FFF2-40B4-BE49-F238E27FC236}">
                <a16:creationId xmlns:a16="http://schemas.microsoft.com/office/drawing/2014/main" id="{8DBA8A0B-DC54-F923-8D60-DC9BD37552FA}"/>
              </a:ext>
            </a:extLst>
          </p:cNvPr>
          <p:cNvSpPr>
            <a:spLocks noGrp="1"/>
          </p:cNvSpPr>
          <p:nvPr>
            <p:ph type="body"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E7ECB8F3-6810-1BA6-F7F4-63627395C458}"/>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86302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A4A3-803E-75CF-5737-DBB46DF5E0F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763ECA1-C55C-F4AE-2DA1-15DE0BCDB065}"/>
              </a:ext>
            </a:extLst>
          </p:cNvPr>
          <p:cNvSpPr>
            <a:spLocks noGrp="1"/>
          </p:cNvSpPr>
          <p:nvPr>
            <p:ph idx="1"/>
          </p:nvPr>
        </p:nvSpPr>
        <p:spPr/>
        <p:txBody>
          <a:bodyPr/>
          <a:lstStyle/>
          <a:p>
            <a:r>
              <a:rPr lang="en-US" dirty="0"/>
              <a:t>The </a:t>
            </a:r>
            <a:r>
              <a:rPr lang="en-US" b="1" dirty="0"/>
              <a:t>rem</a:t>
            </a:r>
            <a:r>
              <a:rPr lang="en-US" dirty="0"/>
              <a:t>edē System</a:t>
            </a:r>
          </a:p>
          <a:p>
            <a:pPr lvl="1"/>
            <a:r>
              <a:rPr lang="en-US" dirty="0"/>
              <a:t>Components and implantation</a:t>
            </a:r>
          </a:p>
          <a:p>
            <a:pPr lvl="1"/>
            <a:r>
              <a:rPr lang="en-US" dirty="0"/>
              <a:t>Device function</a:t>
            </a:r>
          </a:p>
          <a:p>
            <a:pPr lvl="1"/>
            <a:r>
              <a:rPr lang="en-US" dirty="0"/>
              <a:t>Diagnostics overview</a:t>
            </a:r>
          </a:p>
          <a:p>
            <a:endParaRPr lang="en-US" dirty="0"/>
          </a:p>
        </p:txBody>
      </p:sp>
      <p:sp>
        <p:nvSpPr>
          <p:cNvPr id="4" name="TextBox 3">
            <a:extLst>
              <a:ext uri="{FF2B5EF4-FFF2-40B4-BE49-F238E27FC236}">
                <a16:creationId xmlns:a16="http://schemas.microsoft.com/office/drawing/2014/main" id="{20FFB5D0-3E5D-CE33-EAA2-DA57147CE31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518956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15636" y="204781"/>
            <a:ext cx="11111345" cy="689596"/>
          </a:xfrm>
        </p:spPr>
        <p:txBody>
          <a:bodyPr>
            <a:normAutofit fontScale="90000"/>
          </a:bodyPr>
          <a:lstStyle/>
          <a:p>
            <a:r>
              <a:rPr lang="en-US" dirty="0"/>
              <a:t>The rem</a:t>
            </a:r>
            <a:r>
              <a:rPr lang="en-US" b="0" dirty="0">
                <a:latin typeface="Century Gothic" panose="020B0502020202020204" pitchFamily="34" charset="0"/>
              </a:rPr>
              <a:t>edē</a:t>
            </a:r>
            <a:r>
              <a:rPr lang="en-US" baseline="30000" dirty="0"/>
              <a:t>®</a:t>
            </a:r>
            <a:r>
              <a:rPr lang="en-US" dirty="0"/>
              <a:t> System brief statement</a:t>
            </a:r>
          </a:p>
        </p:txBody>
      </p:sp>
      <p:sp>
        <p:nvSpPr>
          <p:cNvPr id="6" name="Content Placeholder 5">
            <a:extLst>
              <a:ext uri="{FF2B5EF4-FFF2-40B4-BE49-F238E27FC236}">
                <a16:creationId xmlns:a16="http://schemas.microsoft.com/office/drawing/2014/main" id="{2A3E9B9F-22B7-6645-BB2A-B8F9B7087A2D}"/>
              </a:ext>
            </a:extLst>
          </p:cNvPr>
          <p:cNvSpPr txBox="1">
            <a:spLocks/>
          </p:cNvSpPr>
          <p:nvPr/>
        </p:nvSpPr>
        <p:spPr bwMode="auto">
          <a:xfrm>
            <a:off x="415637" y="1631705"/>
            <a:ext cx="11434988" cy="399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000" baseline="0">
                <a:solidFill>
                  <a:schemeClr val="tx1"/>
                </a:solidFill>
                <a:latin typeface="Century Gothic"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000" baseline="0">
                <a:solidFill>
                  <a:schemeClr val="tx1"/>
                </a:solidFill>
                <a:latin typeface="Century Gothic"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lgn="just">
              <a:spcBef>
                <a:spcPts val="0"/>
              </a:spcBef>
              <a:buFont typeface="Arial" pitchFamily="34" charset="0"/>
              <a:buNone/>
              <a:tabLst>
                <a:tab pos="457200" algn="l"/>
                <a:tab pos="457200" algn="l"/>
              </a:tabLst>
            </a:pPr>
            <a:r>
              <a:rPr lang="en-US" sz="1300" b="1" kern="0" dirty="0">
                <a:latin typeface="Century Gothic" panose="020B0502020202020204" pitchFamily="34" charset="0"/>
                <a:ea typeface="Times New Roman" panose="02020603050405020304" pitchFamily="18" charset="0"/>
                <a:cs typeface="Times New Roman" panose="02020603050405020304" pitchFamily="18" charset="0"/>
              </a:rPr>
              <a:t>Indications for Use</a:t>
            </a:r>
          </a:p>
          <a:p>
            <a:pPr marL="0" indent="0" algn="just">
              <a:spcBef>
                <a:spcPts val="0"/>
              </a:spcBef>
              <a:buFont typeface="Arial" pitchFamily="34" charset="0"/>
              <a:buNone/>
              <a:tabLst>
                <a:tab pos="457200" algn="l"/>
                <a:tab pos="457200" algn="l"/>
              </a:tabLst>
            </a:pPr>
            <a:endParaRPr lang="en-US" sz="1300" b="1" kern="0" dirty="0">
              <a:latin typeface="Century Gothic" panose="020B0502020202020204" pitchFamily="34" charset="0"/>
              <a:ea typeface="Times New Roman" panose="02020603050405020304" pitchFamily="18" charset="0"/>
              <a:cs typeface="Times New Roman" panose="02020603050405020304" pitchFamily="18" charset="0"/>
            </a:endParaRP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System is indicated for moderate to severe Central Sleep Apnea (CSA) in adult patients. A doctor will need to evaluate the patient’s condition to determine if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is appropriate. </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a:t>
            </a:r>
            <a:r>
              <a:rPr lang="en-US" sz="1300" baseline="300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System should not be implanted during an active infection and patients will not be able to have diathermy (special heat therapies). The device is MR Conditional. The conditions and precautions can be found in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MRI guidelines manual.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may be used with another stimulation device such as a heart pacemaker or defibrillator; special testing will be needed to ensure the devices are not interacting. </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As with any surgically implanted device, there are risks related to the surgical procedure itself which may include, but are not limited to, pain, swelling, and infection. Once the therapy is turned on, some patients may experience discomfort from stimulation and/or from the presence of the device. The majority of these events are resolved either on their own or by adjusting the therapy settings. </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may not work for everyone. There are additional risks associated with removing the system. If it is decided to remove the system, another surgery will be required. Be sure to understand all the risks and benefits associated with the implantation of the </a:t>
            </a:r>
            <a:r>
              <a:rPr lang="en-US" sz="1300" b="1"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rem</a:t>
            </a: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edē System. For further information please visit remede.zoll.com, call 952-540-4470 or email info@remede.zoll.com.</a:t>
            </a:r>
          </a:p>
          <a:p>
            <a:pPr marL="0" marR="0" indent="0" fontAlgn="ctr">
              <a:lnSpc>
                <a:spcPct val="100000"/>
              </a:lnSpc>
              <a:spcBef>
                <a:spcPts val="0"/>
              </a:spcBef>
              <a:spcAft>
                <a:spcPts val="750"/>
              </a:spcAft>
              <a:buNone/>
            </a:pPr>
            <a:r>
              <a:rPr lang="en-US" sz="1300" dirty="0">
                <a:solidFill>
                  <a:schemeClr val="tx1">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Contraindications: The remedē System is contraindicated for use in patients with an active infection. See the Instructions for Use for complete information regarding the procedure, indications for use, contraindications, warnings, precautions, and potential adverse events.</a:t>
            </a:r>
          </a:p>
          <a:p>
            <a:pPr marL="0" indent="0" algn="just">
              <a:spcBef>
                <a:spcPts val="0"/>
              </a:spcBef>
              <a:buFont typeface="Arial" pitchFamily="34" charset="0"/>
              <a:buNone/>
            </a:pPr>
            <a:endParaRPr lang="en-US" sz="1300" kern="0" dirty="0">
              <a:latin typeface="Century Gothic" panose="020B0502020202020204" pitchFamily="34" charset="0"/>
            </a:endParaRPr>
          </a:p>
        </p:txBody>
      </p:sp>
      <p:sp>
        <p:nvSpPr>
          <p:cNvPr id="4" name="TextBox 3">
            <a:extLst>
              <a:ext uri="{FF2B5EF4-FFF2-40B4-BE49-F238E27FC236}">
                <a16:creationId xmlns:a16="http://schemas.microsoft.com/office/drawing/2014/main" id="{421BE60F-137E-AB41-93A6-F4D9DEF8ED6C}"/>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sp>
        <p:nvSpPr>
          <p:cNvPr id="2" name="TextBox 1">
            <a:extLst>
              <a:ext uri="{FF2B5EF4-FFF2-40B4-BE49-F238E27FC236}">
                <a16:creationId xmlns:a16="http://schemas.microsoft.com/office/drawing/2014/main" id="{93038647-9942-8B49-CBD8-8DC50935A654}"/>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58832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A051-31A2-2980-7B3C-3ACCFA2C6684}"/>
              </a:ext>
            </a:extLst>
          </p:cNvPr>
          <p:cNvSpPr>
            <a:spLocks noGrp="1"/>
          </p:cNvSpPr>
          <p:nvPr>
            <p:ph type="title"/>
          </p:nvPr>
        </p:nvSpPr>
        <p:spPr/>
        <p:txBody>
          <a:bodyPr>
            <a:normAutofit/>
          </a:bodyPr>
          <a:lstStyle/>
          <a:p>
            <a:r>
              <a:rPr lang="en-US" sz="4000" dirty="0"/>
              <a:t>Agenda</a:t>
            </a:r>
          </a:p>
        </p:txBody>
      </p:sp>
      <p:sp>
        <p:nvSpPr>
          <p:cNvPr id="3" name="Content Placeholder 2">
            <a:extLst>
              <a:ext uri="{FF2B5EF4-FFF2-40B4-BE49-F238E27FC236}">
                <a16:creationId xmlns:a16="http://schemas.microsoft.com/office/drawing/2014/main" id="{9B1D688E-5BCC-D4CE-E946-6CD692059805}"/>
              </a:ext>
            </a:extLst>
          </p:cNvPr>
          <p:cNvSpPr>
            <a:spLocks noGrp="1"/>
          </p:cNvSpPr>
          <p:nvPr>
            <p:ph idx="1"/>
          </p:nvPr>
        </p:nvSpPr>
        <p:spPr/>
        <p:txBody>
          <a:bodyPr/>
          <a:lstStyle/>
          <a:p>
            <a:r>
              <a:rPr lang="en-US" dirty="0"/>
              <a:t>Central sleep apnea definition</a:t>
            </a:r>
          </a:p>
          <a:p>
            <a:r>
              <a:rPr lang="en-US" dirty="0"/>
              <a:t>Consequences of CSA</a:t>
            </a:r>
          </a:p>
          <a:p>
            <a:r>
              <a:rPr lang="en-US" dirty="0"/>
              <a:t>Current treatment options</a:t>
            </a:r>
          </a:p>
        </p:txBody>
      </p:sp>
      <p:sp>
        <p:nvSpPr>
          <p:cNvPr id="4" name="TextBox 3">
            <a:extLst>
              <a:ext uri="{FF2B5EF4-FFF2-40B4-BE49-F238E27FC236}">
                <a16:creationId xmlns:a16="http://schemas.microsoft.com/office/drawing/2014/main" id="{FAAA887C-4495-9BE2-DAF3-3893057F451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852431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15637" y="204057"/>
            <a:ext cx="11343971" cy="1088032"/>
          </a:xfrm>
        </p:spPr>
        <p:txBody>
          <a:bodyPr anchor="t">
            <a:normAutofit fontScale="90000"/>
          </a:bodyPr>
          <a:lstStyle/>
          <a:p>
            <a:r>
              <a:rPr lang="en-US" dirty="0"/>
              <a:t>Transvenous phrenic nerve stimulation with the </a:t>
            </a:r>
            <a:r>
              <a:rPr kumimoji="0" lang="en-US" b="1"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edē</a:t>
            </a:r>
            <a:r>
              <a:rPr kumimoji="0" lang="en-US" b="0" i="0" u="none" strike="noStrike" kern="0" cap="none" spc="0" normalizeH="0" baseline="3000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a:t>
            </a:r>
            <a:r>
              <a:rPr lang="en-US" dirty="0"/>
              <a:t> system</a:t>
            </a:r>
          </a:p>
        </p:txBody>
      </p:sp>
      <p:sp>
        <p:nvSpPr>
          <p:cNvPr id="15" name="TextBox 14">
            <a:extLst>
              <a:ext uri="{FF2B5EF4-FFF2-40B4-BE49-F238E27FC236}">
                <a16:creationId xmlns:a16="http://schemas.microsoft.com/office/drawing/2014/main" id="{D8440DFE-9569-A448-B30C-030747BAB51A}"/>
              </a:ext>
            </a:extLst>
          </p:cNvPr>
          <p:cNvSpPr txBox="1"/>
          <p:nvPr/>
        </p:nvSpPr>
        <p:spPr>
          <a:xfrm>
            <a:off x="2603731" y="5146510"/>
            <a:ext cx="893240" cy="246221"/>
          </a:xfrm>
          <a:prstGeom prst="rect">
            <a:avLst/>
          </a:prstGeom>
          <a:noFill/>
          <a:effectLst/>
        </p:spPr>
        <p:txBody>
          <a:bodyPr wrap="square" rtlCol="0">
            <a:spAutoFit/>
          </a:bodyPr>
          <a:lstStyle/>
          <a:p>
            <a:r>
              <a:rPr lang="en-US" sz="1000" b="1" dirty="0">
                <a:solidFill>
                  <a:srgbClr val="000000"/>
                </a:solidFill>
                <a:effectLst>
                  <a:outerShdw blurRad="50800" dist="38100" dir="2700000" algn="tl" rotWithShape="0">
                    <a:schemeClr val="bg1">
                      <a:alpha val="40000"/>
                    </a:schemeClr>
                  </a:outerShdw>
                </a:effectLst>
                <a:latin typeface="Century Gothic" panose="020B0502020202020204" pitchFamily="34" charset="0"/>
              </a:rPr>
              <a:t>Diaphragm</a:t>
            </a:r>
          </a:p>
        </p:txBody>
      </p:sp>
      <p:cxnSp>
        <p:nvCxnSpPr>
          <p:cNvPr id="16" name="Straight Connector 15">
            <a:extLst>
              <a:ext uri="{FF2B5EF4-FFF2-40B4-BE49-F238E27FC236}">
                <a16:creationId xmlns:a16="http://schemas.microsoft.com/office/drawing/2014/main" id="{EF761735-526C-4A4F-A340-FE993B211FA3}"/>
              </a:ext>
            </a:extLst>
          </p:cNvPr>
          <p:cNvCxnSpPr>
            <a:cxnSpLocks/>
          </p:cNvCxnSpPr>
          <p:nvPr/>
        </p:nvCxnSpPr>
        <p:spPr>
          <a:xfrm>
            <a:off x="3473805" y="5274172"/>
            <a:ext cx="145037" cy="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Content Placeholder 5">
            <a:extLst>
              <a:ext uri="{FF2B5EF4-FFF2-40B4-BE49-F238E27FC236}">
                <a16:creationId xmlns:a16="http://schemas.microsoft.com/office/drawing/2014/main" id="{48A68A19-B88E-C64C-8CE8-3ABEAAC5ED09}"/>
              </a:ext>
            </a:extLst>
          </p:cNvPr>
          <p:cNvSpPr txBox="1">
            <a:spLocks/>
          </p:cNvSpPr>
          <p:nvPr/>
        </p:nvSpPr>
        <p:spPr>
          <a:xfrm>
            <a:off x="5339420" y="1371775"/>
            <a:ext cx="6420189" cy="4518662"/>
          </a:xfrm>
          <a:prstGeom prst="rect">
            <a:avLst/>
          </a:prstGeom>
          <a:noFill/>
        </p:spPr>
        <p:txBody>
          <a:bodyPr vert="horz" lIns="91440" tIns="45720" rIns="91440" bIns="45720" rtlCol="0" anchor="t">
            <a:noAutofit/>
          </a:bodyPr>
          <a:lstStyle>
            <a:defPPr>
              <a:defRPr lang="en-US"/>
            </a:defPPr>
            <a:lvl1pPr marL="342900" indent="-342900">
              <a:lnSpc>
                <a:spcPct val="100000"/>
              </a:lnSpc>
              <a:spcBef>
                <a:spcPts val="0"/>
              </a:spcBef>
              <a:spcAft>
                <a:spcPts val="2000"/>
              </a:spcAft>
              <a:buClr>
                <a:schemeClr val="accent1"/>
              </a:buClr>
              <a:buSzPct val="90000"/>
              <a:buFont typeface="Arial" panose="020B0604020202020204" pitchFamily="34" charset="0"/>
              <a:buChar char="•"/>
              <a:defRPr sz="2200">
                <a:solidFill>
                  <a:schemeClr val="tx1">
                    <a:lumMod val="75000"/>
                    <a:lumOff val="25000"/>
                  </a:schemeClr>
                </a:solidFill>
              </a:defRPr>
            </a:lvl1pPr>
            <a:lvl2pPr marL="685800" indent="-228600">
              <a:lnSpc>
                <a:spcPct val="90000"/>
              </a:lnSpc>
              <a:spcBef>
                <a:spcPts val="500"/>
              </a:spcBef>
              <a:buClr>
                <a:schemeClr val="accent6">
                  <a:lumMod val="75000"/>
                </a:schemeClr>
              </a:buClr>
              <a:buSzPct val="80000"/>
              <a:buFont typeface="Arial" charset="0"/>
              <a:buChar char="•"/>
              <a:defRPr sz="2200"/>
            </a:lvl2pPr>
            <a:lvl3pPr marL="1143000" indent="-228600">
              <a:lnSpc>
                <a:spcPct val="90000"/>
              </a:lnSpc>
              <a:spcBef>
                <a:spcPts val="500"/>
              </a:spcBef>
              <a:buClr>
                <a:schemeClr val="accent1"/>
              </a:buClr>
              <a:buSzPct val="70000"/>
              <a:buFont typeface="Wingdings" charset="2"/>
              <a:buChar char="§"/>
              <a:defRPr sz="2000"/>
            </a:lvl3pPr>
            <a:lvl4pPr marL="1600200" indent="-228600">
              <a:lnSpc>
                <a:spcPct val="90000"/>
              </a:lnSpc>
              <a:spcBef>
                <a:spcPts val="500"/>
              </a:spcBef>
              <a:buClr>
                <a:schemeClr val="accent6">
                  <a:lumMod val="75000"/>
                </a:schemeClr>
              </a:buClr>
              <a:buSzPct val="70000"/>
              <a:buFont typeface="Arial" charset="0"/>
              <a:buChar char="•"/>
            </a:lvl4pPr>
            <a:lvl5pPr marL="2057400" indent="-228600">
              <a:lnSpc>
                <a:spcPct val="90000"/>
              </a:lnSpc>
              <a:spcBef>
                <a:spcPts val="500"/>
              </a:spcBef>
              <a:buClr>
                <a:schemeClr val="accent5"/>
              </a:buClr>
              <a:buSzPct val="60000"/>
              <a:buFont typeface="Wingdings" charset="2"/>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Aft>
                <a:spcPts val="1200"/>
              </a:spcAft>
              <a:buClr>
                <a:srgbClr val="3A74BD"/>
              </a:buClr>
              <a:buSzPct val="100000"/>
            </a:pPr>
            <a:r>
              <a:rPr lang="en-US" sz="1800" b="1" dirty="0">
                <a:solidFill>
                  <a:schemeClr val="tx1">
                    <a:lumMod val="50000"/>
                  </a:schemeClr>
                </a:solidFill>
                <a:latin typeface="Century Gothic" panose="020B0502020202020204" pitchFamily="34" charset="0"/>
              </a:rPr>
              <a:t>Fully </a:t>
            </a:r>
            <a:r>
              <a:rPr lang="en-US" sz="1800" b="1" dirty="0">
                <a:solidFill>
                  <a:schemeClr val="accent6"/>
                </a:solidFill>
                <a:latin typeface="Century Gothic" panose="020B0502020202020204" pitchFamily="34" charset="0"/>
              </a:rPr>
              <a:t>implantable </a:t>
            </a:r>
            <a:r>
              <a:rPr lang="en-US" sz="1800" dirty="0">
                <a:solidFill>
                  <a:schemeClr val="accent6"/>
                </a:solidFill>
                <a:latin typeface="Century Gothic" panose="020B0502020202020204" pitchFamily="34" charset="0"/>
              </a:rPr>
              <a:t>system with an indication to treat moderate to severe central sleep apnea in adults</a:t>
            </a:r>
          </a:p>
          <a:p>
            <a:pPr>
              <a:spcAft>
                <a:spcPts val="1200"/>
              </a:spcAft>
              <a:buClr>
                <a:srgbClr val="3A74BD"/>
              </a:buClr>
              <a:buSzPct val="100000"/>
            </a:pPr>
            <a:r>
              <a:rPr lang="en-US" sz="1800" b="1" dirty="0">
                <a:solidFill>
                  <a:schemeClr val="tx1">
                    <a:lumMod val="50000"/>
                  </a:schemeClr>
                </a:solidFill>
                <a:latin typeface="Century Gothic" panose="020B0502020202020204" pitchFamily="34" charset="0"/>
              </a:rPr>
              <a:t>Stabilizes breathing </a:t>
            </a:r>
            <a:r>
              <a:rPr lang="en-US" sz="1800" dirty="0">
                <a:solidFill>
                  <a:schemeClr val="tx1">
                    <a:lumMod val="50000"/>
                  </a:schemeClr>
                </a:solidFill>
                <a:latin typeface="Century Gothic" panose="020B0502020202020204" pitchFamily="34" charset="0"/>
              </a:rPr>
              <a:t>by activating the diaphragm to generate negative </a:t>
            </a:r>
            <a:r>
              <a:rPr lang="en-US" sz="1800" dirty="0">
                <a:solidFill>
                  <a:schemeClr val="accent6"/>
                </a:solidFill>
                <a:latin typeface="Century Gothic" panose="020B0502020202020204" pitchFamily="34" charset="0"/>
              </a:rPr>
              <a:t>pressure in the chest </a:t>
            </a:r>
            <a:r>
              <a:rPr lang="en-US" sz="1800" dirty="0">
                <a:solidFill>
                  <a:schemeClr val="tx1">
                    <a:lumMod val="50000"/>
                  </a:schemeClr>
                </a:solidFill>
                <a:latin typeface="Century Gothic" panose="020B0502020202020204" pitchFamily="34" charset="0"/>
              </a:rPr>
              <a:t>(similar to natural breathing)</a:t>
            </a:r>
          </a:p>
          <a:p>
            <a:pPr>
              <a:spcAft>
                <a:spcPts val="1200"/>
              </a:spcAft>
              <a:buClr>
                <a:srgbClr val="3A74BD"/>
              </a:buClr>
              <a:buSzPct val="100000"/>
            </a:pPr>
            <a:r>
              <a:rPr lang="en-US" sz="1800" b="1" dirty="0">
                <a:solidFill>
                  <a:schemeClr val="tx1">
                    <a:lumMod val="50000"/>
                  </a:schemeClr>
                </a:solidFill>
                <a:latin typeface="Century Gothic" panose="020B0502020202020204" pitchFamily="34" charset="0"/>
              </a:rPr>
              <a:t>Turns on automatically at night, </a:t>
            </a:r>
            <a:r>
              <a:rPr lang="en-US" sz="1800" dirty="0">
                <a:solidFill>
                  <a:schemeClr val="accent6"/>
                </a:solidFill>
                <a:latin typeface="Century Gothic" panose="020B0502020202020204" pitchFamily="34" charset="0"/>
              </a:rPr>
              <a:t>ensuring nightly compliance and adherence over time</a:t>
            </a:r>
          </a:p>
          <a:p>
            <a:pPr>
              <a:spcAft>
                <a:spcPts val="0"/>
              </a:spcAft>
              <a:buClr>
                <a:srgbClr val="3A74BD"/>
              </a:buClr>
              <a:buSzPct val="100000"/>
            </a:pPr>
            <a:r>
              <a:rPr lang="en-US" sz="1800" dirty="0">
                <a:solidFill>
                  <a:schemeClr val="tx1">
                    <a:lumMod val="50000"/>
                  </a:schemeClr>
                </a:solidFill>
                <a:latin typeface="Century Gothic" panose="020B0502020202020204" pitchFamily="34" charset="0"/>
              </a:rPr>
              <a:t>Implanted </a:t>
            </a:r>
            <a:r>
              <a:rPr lang="en-US" sz="1800" dirty="0">
                <a:solidFill>
                  <a:schemeClr val="accent6"/>
                </a:solidFill>
                <a:latin typeface="Century Gothic" panose="020B0502020202020204" pitchFamily="34" charset="0"/>
              </a:rPr>
              <a:t>by cardiac electrophysiologists</a:t>
            </a:r>
            <a:r>
              <a:rPr lang="en-US" sz="1800" dirty="0">
                <a:solidFill>
                  <a:schemeClr val="tx1"/>
                </a:solidFill>
                <a:latin typeface="Century Gothic" panose="020B0502020202020204" pitchFamily="34" charset="0"/>
              </a:rPr>
              <a:t> </a:t>
            </a:r>
            <a:r>
              <a:rPr lang="en-US" sz="1800" dirty="0">
                <a:solidFill>
                  <a:schemeClr val="tx1">
                    <a:lumMod val="50000"/>
                  </a:schemeClr>
                </a:solidFill>
                <a:latin typeface="Century Gothic" panose="020B0502020202020204" pitchFamily="34" charset="0"/>
              </a:rPr>
              <a:t>(EPs)</a:t>
            </a:r>
          </a:p>
          <a:p>
            <a:pPr lvl="1">
              <a:lnSpc>
                <a:spcPct val="100000"/>
              </a:lnSpc>
              <a:spcBef>
                <a:spcPts val="600"/>
              </a:spcBef>
              <a:buClr>
                <a:srgbClr val="3A74BD"/>
              </a:buClr>
              <a:buFont typeface="Courier New" panose="02070309020205020404" pitchFamily="49" charset="0"/>
              <a:buChar char="o"/>
            </a:pPr>
            <a:r>
              <a:rPr lang="en-US" sz="1800" b="1" dirty="0">
                <a:solidFill>
                  <a:schemeClr val="tx1">
                    <a:lumMod val="50000"/>
                  </a:schemeClr>
                </a:solidFill>
                <a:latin typeface="Century Gothic" panose="020B0502020202020204" pitchFamily="34" charset="0"/>
              </a:rPr>
              <a:t>Pulse generator</a:t>
            </a:r>
            <a:r>
              <a:rPr lang="en-US" sz="1800" dirty="0">
                <a:solidFill>
                  <a:schemeClr val="tx1">
                    <a:lumMod val="50000"/>
                  </a:schemeClr>
                </a:solidFill>
                <a:latin typeface="Century Gothic" panose="020B0502020202020204" pitchFamily="34" charset="0"/>
              </a:rPr>
              <a:t> implanted below clavicle</a:t>
            </a:r>
          </a:p>
          <a:p>
            <a:pPr lvl="1">
              <a:lnSpc>
                <a:spcPct val="100000"/>
              </a:lnSpc>
              <a:spcBef>
                <a:spcPts val="600"/>
              </a:spcBef>
              <a:buClr>
                <a:srgbClr val="3A74BD"/>
              </a:buClr>
              <a:buFont typeface="Courier New" panose="02070309020205020404" pitchFamily="49" charset="0"/>
              <a:buChar char="o"/>
            </a:pPr>
            <a:r>
              <a:rPr lang="en-US" sz="1800" b="1" dirty="0">
                <a:solidFill>
                  <a:schemeClr val="tx1">
                    <a:lumMod val="50000"/>
                  </a:schemeClr>
                </a:solidFill>
                <a:latin typeface="Century Gothic" panose="020B0502020202020204" pitchFamily="34" charset="0"/>
              </a:rPr>
              <a:t>Stimulation lead </a:t>
            </a:r>
            <a:r>
              <a:rPr lang="en-US" sz="1800" dirty="0">
                <a:solidFill>
                  <a:schemeClr val="accent6"/>
                </a:solidFill>
                <a:latin typeface="Century Gothic" panose="020B0502020202020204" pitchFamily="34" charset="0"/>
              </a:rPr>
              <a:t>placed either in left </a:t>
            </a:r>
            <a:r>
              <a:rPr lang="en-US" sz="1800" dirty="0">
                <a:solidFill>
                  <a:schemeClr val="tx1">
                    <a:lumMod val="50000"/>
                  </a:schemeClr>
                </a:solidFill>
                <a:latin typeface="Century Gothic" panose="020B0502020202020204" pitchFamily="34" charset="0"/>
              </a:rPr>
              <a:t>pericardiophrenic or right brachiocephalic vein</a:t>
            </a:r>
          </a:p>
        </p:txBody>
      </p:sp>
      <p:sp>
        <p:nvSpPr>
          <p:cNvPr id="25" name="Footer Placeholder 1">
            <a:extLst>
              <a:ext uri="{FF2B5EF4-FFF2-40B4-BE49-F238E27FC236}">
                <a16:creationId xmlns:a16="http://schemas.microsoft.com/office/drawing/2014/main" id="{B00D220B-038A-2C42-8DFB-13D16F9BAC4A}"/>
              </a:ext>
            </a:extLst>
          </p:cNvPr>
          <p:cNvSpPr txBox="1">
            <a:spLocks/>
          </p:cNvSpPr>
          <p:nvPr/>
        </p:nvSpPr>
        <p:spPr>
          <a:xfrm>
            <a:off x="5339420" y="5847907"/>
            <a:ext cx="6420189" cy="360246"/>
          </a:xfrm>
          <a:prstGeom prst="rect">
            <a:avLst/>
          </a:prstGeom>
          <a:noFill/>
        </p:spPr>
        <p:txBody>
          <a:bodyPr vert="horz" lIns="91440" tIns="45720" rIns="91440" bIns="45720" rtlCol="0" anchor="t"/>
          <a:lstStyle>
            <a:defPPr>
              <a:defRPr lang="en-US"/>
            </a:defPPr>
            <a:lvl1pPr marL="0" algn="l" defTabSz="914400" rtl="0" eaLnBrk="1" latinLnBrk="0" hangingPunct="1">
              <a:defRPr sz="1200" kern="1200">
                <a:solidFill>
                  <a:srgbClr val="8F9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dirty="0">
                <a:solidFill>
                  <a:schemeClr val="tx1"/>
                </a:solidFill>
              </a:rPr>
              <a:t>FDA-Approved Summary of Safety and Effectiveness Data (SSED) for the remedē® System and The remedē System Implant and Clinician Use Manual (P160039) Oct. 6, 2017.  </a:t>
            </a:r>
          </a:p>
        </p:txBody>
      </p:sp>
      <p:sp>
        <p:nvSpPr>
          <p:cNvPr id="26" name="TextBox 25">
            <a:extLst>
              <a:ext uri="{FF2B5EF4-FFF2-40B4-BE49-F238E27FC236}">
                <a16:creationId xmlns:a16="http://schemas.microsoft.com/office/drawing/2014/main" id="{573C2EA4-073D-3843-8974-CD362A073D0A}"/>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pic>
        <p:nvPicPr>
          <p:cNvPr id="24" name="Picture 23">
            <a:extLst>
              <a:ext uri="{FF2B5EF4-FFF2-40B4-BE49-F238E27FC236}">
                <a16:creationId xmlns:a16="http://schemas.microsoft.com/office/drawing/2014/main" id="{EAD0867E-8C18-4866-989C-5FCEAC5102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673" y="1465269"/>
            <a:ext cx="4320761" cy="4851899"/>
          </a:xfrm>
          <a:prstGeom prst="rect">
            <a:avLst/>
          </a:prstGeom>
        </p:spPr>
      </p:pic>
      <p:sp>
        <p:nvSpPr>
          <p:cNvPr id="2" name="TextBox 1">
            <a:extLst>
              <a:ext uri="{FF2B5EF4-FFF2-40B4-BE49-F238E27FC236}">
                <a16:creationId xmlns:a16="http://schemas.microsoft.com/office/drawing/2014/main" id="{BA454CBE-13FE-E7AF-9C49-47313EDFCB38}"/>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699353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0E55-098D-554A-BC28-CC94006345B7}"/>
              </a:ext>
            </a:extLst>
          </p:cNvPr>
          <p:cNvSpPr>
            <a:spLocks noGrp="1"/>
          </p:cNvSpPr>
          <p:nvPr>
            <p:ph type="title"/>
          </p:nvPr>
        </p:nvSpPr>
        <p:spPr>
          <a:xfrm>
            <a:off x="482139" y="220915"/>
            <a:ext cx="10600390" cy="696746"/>
          </a:xfrm>
        </p:spPr>
        <p:txBody>
          <a:bodyPr anchor="t">
            <a:normAutofit/>
          </a:bodyPr>
          <a:lstStyle/>
          <a:p>
            <a:r>
              <a:rPr lang="en-US" sz="4000" dirty="0">
                <a:latin typeface="Avenir Next LT Pro" panose="020B0504020202020204" pitchFamily="34" charset="0"/>
              </a:rPr>
              <a:t>The </a:t>
            </a:r>
            <a:r>
              <a:rPr kumimoji="0" lang="en-US" sz="4000" b="1"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sz="40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edē</a:t>
            </a:r>
            <a:r>
              <a:rPr kumimoji="0" lang="en-US" sz="4000" b="0" i="0" u="none" strike="noStrike" kern="0" cap="none" spc="0" normalizeH="0" baseline="3000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a:t>
            </a:r>
            <a:r>
              <a:rPr kumimoji="0" lang="en-US" sz="40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 </a:t>
            </a:r>
            <a:r>
              <a:rPr lang="en-US" sz="4000" dirty="0">
                <a:latin typeface="Avenir Next LT Pro" panose="020B0504020202020204" pitchFamily="34" charset="0"/>
              </a:rPr>
              <a:t>System implanted</a:t>
            </a:r>
          </a:p>
        </p:txBody>
      </p:sp>
      <p:sp>
        <p:nvSpPr>
          <p:cNvPr id="9" name="TextBox 8">
            <a:extLst>
              <a:ext uri="{FF2B5EF4-FFF2-40B4-BE49-F238E27FC236}">
                <a16:creationId xmlns:a16="http://schemas.microsoft.com/office/drawing/2014/main" id="{8B64F7D2-E01A-8640-861D-E83C232C7892}"/>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grpSp>
        <p:nvGrpSpPr>
          <p:cNvPr id="4" name="Group 3">
            <a:extLst>
              <a:ext uri="{FF2B5EF4-FFF2-40B4-BE49-F238E27FC236}">
                <a16:creationId xmlns:a16="http://schemas.microsoft.com/office/drawing/2014/main" id="{D05AAA27-0342-B99F-04FE-6A1C7346979E}"/>
              </a:ext>
            </a:extLst>
          </p:cNvPr>
          <p:cNvGrpSpPr/>
          <p:nvPr/>
        </p:nvGrpSpPr>
        <p:grpSpPr>
          <a:xfrm>
            <a:off x="381740" y="1009994"/>
            <a:ext cx="11366381" cy="5066060"/>
            <a:chOff x="381740" y="1009994"/>
            <a:chExt cx="11366381" cy="5066060"/>
          </a:xfrm>
        </p:grpSpPr>
        <p:pic>
          <p:nvPicPr>
            <p:cNvPr id="5" name="Picture 4" descr="A close-up of a person's x-ray&#10;&#10;Description automatically generated with medium confidence">
              <a:extLst>
                <a:ext uri="{FF2B5EF4-FFF2-40B4-BE49-F238E27FC236}">
                  <a16:creationId xmlns:a16="http://schemas.microsoft.com/office/drawing/2014/main" id="{95AA1026-0128-1633-62D2-7CC8DBE69D91}"/>
                </a:ext>
              </a:extLst>
            </p:cNvPr>
            <p:cNvPicPr>
              <a:picLocks noChangeAspect="1"/>
            </p:cNvPicPr>
            <p:nvPr/>
          </p:nvPicPr>
          <p:blipFill>
            <a:blip r:embed="rId3"/>
            <a:stretch>
              <a:fillRect/>
            </a:stretch>
          </p:blipFill>
          <p:spPr>
            <a:xfrm>
              <a:off x="2870181" y="1009994"/>
              <a:ext cx="5918359" cy="5066060"/>
            </a:xfrm>
            <a:prstGeom prst="rect">
              <a:avLst/>
            </a:prstGeom>
          </p:spPr>
        </p:pic>
        <p:cxnSp>
          <p:nvCxnSpPr>
            <p:cNvPr id="6" name="Straight Arrow Connector 5">
              <a:extLst>
                <a:ext uri="{FF2B5EF4-FFF2-40B4-BE49-F238E27FC236}">
                  <a16:creationId xmlns:a16="http://schemas.microsoft.com/office/drawing/2014/main" id="{4957A8C4-998A-5911-DF93-9166259E218F}"/>
                </a:ext>
              </a:extLst>
            </p:cNvPr>
            <p:cNvCxnSpPr>
              <a:cxnSpLocks/>
            </p:cNvCxnSpPr>
            <p:nvPr/>
          </p:nvCxnSpPr>
          <p:spPr>
            <a:xfrm>
              <a:off x="1489753" y="1705510"/>
              <a:ext cx="2157573" cy="83525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EBAA8C6-F489-EFDF-3DB6-36BDE7085BE5}"/>
                </a:ext>
              </a:extLst>
            </p:cNvPr>
            <p:cNvSpPr txBox="1"/>
            <p:nvPr/>
          </p:nvSpPr>
          <p:spPr>
            <a:xfrm>
              <a:off x="381740" y="1378322"/>
              <a:ext cx="2085266" cy="64633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accent2">
                      <a:lumMod val="50000"/>
                    </a:schemeClr>
                  </a:solidFill>
                  <a:effectLst/>
                  <a:uLnTx/>
                  <a:uFillTx/>
                  <a:latin typeface="Century Gothic" panose="020F0302020204030204"/>
                  <a:ea typeface="ＭＳ Ｐゴシック" pitchFamily="-106" charset="-128"/>
                  <a:cs typeface="+mn-cs"/>
                </a:rPr>
                <a:t>rem</a:t>
              </a:r>
              <a:r>
                <a:rPr kumimoji="0" lang="en-US" sz="1800" i="0" u="none" strike="noStrike" kern="1200" cap="none" spc="0" normalizeH="0" baseline="0" noProof="0" dirty="0">
                  <a:ln>
                    <a:noFill/>
                  </a:ln>
                  <a:solidFill>
                    <a:schemeClr val="accent2">
                      <a:lumMod val="50000"/>
                    </a:schemeClr>
                  </a:solidFill>
                  <a:effectLst/>
                  <a:uLnTx/>
                  <a:uFillTx/>
                  <a:latin typeface="Century Gothic" panose="020F0302020204030204"/>
                  <a:ea typeface="ＭＳ Ｐゴシック" pitchFamily="-106" charset="-128"/>
                  <a:cs typeface="+mn-cs"/>
                </a:rPr>
                <a:t>edē EL System</a:t>
              </a:r>
            </a:p>
          </p:txBody>
        </p:sp>
        <p:cxnSp>
          <p:nvCxnSpPr>
            <p:cNvPr id="8" name="Straight Arrow Connector 7">
              <a:extLst>
                <a:ext uri="{FF2B5EF4-FFF2-40B4-BE49-F238E27FC236}">
                  <a16:creationId xmlns:a16="http://schemas.microsoft.com/office/drawing/2014/main" id="{4D40B25B-509F-AC18-A855-DB66059D009E}"/>
                </a:ext>
              </a:extLst>
            </p:cNvPr>
            <p:cNvCxnSpPr>
              <a:cxnSpLocks/>
            </p:cNvCxnSpPr>
            <p:nvPr/>
          </p:nvCxnSpPr>
          <p:spPr>
            <a:xfrm flipH="1">
              <a:off x="6646878" y="2257606"/>
              <a:ext cx="2872393" cy="1033516"/>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2F76C57-89D1-52DE-271A-B840F4D4E6EB}"/>
                </a:ext>
              </a:extLst>
            </p:cNvPr>
            <p:cNvSpPr txBox="1"/>
            <p:nvPr/>
          </p:nvSpPr>
          <p:spPr>
            <a:xfrm>
              <a:off x="9519271" y="2072940"/>
              <a:ext cx="2228850" cy="1569660"/>
            </a:xfrm>
            <a:prstGeom prst="rect">
              <a:avLst/>
            </a:prstGeom>
            <a:noFill/>
            <a:ln>
              <a:noFill/>
            </a:ln>
          </p:spPr>
          <p:txBody>
            <a:bodyPr wrap="square" rtlCol="0">
              <a:spAutoFit/>
            </a:bodyPr>
            <a:lstStyle/>
            <a:p>
              <a:pPr lvl="0" fontAlgn="base">
                <a:spcBef>
                  <a:spcPct val="0"/>
                </a:spcBef>
                <a:spcAft>
                  <a:spcPct val="0"/>
                </a:spcAft>
                <a:defRPr/>
              </a:pPr>
              <a:r>
                <a:rPr kumimoji="0" lang="en-US" sz="1800" i="0" u="none" strike="noStrike" kern="1200" cap="none" spc="0" normalizeH="0" baseline="0" noProof="0" dirty="0" err="1">
                  <a:ln>
                    <a:noFill/>
                  </a:ln>
                  <a:solidFill>
                    <a:schemeClr val="accent2">
                      <a:lumMod val="50000"/>
                    </a:schemeClr>
                  </a:solidFill>
                  <a:effectLst/>
                  <a:uLnTx/>
                  <a:uFillTx/>
                  <a:latin typeface="Century Gothic" panose="020F0302020204030204"/>
                  <a:ea typeface="ＭＳ Ｐゴシック" pitchFamily="-106" charset="-128"/>
                  <a:cs typeface="+mn-cs"/>
                </a:rPr>
                <a:t>Respistim</a:t>
              </a:r>
              <a:r>
                <a:rPr lang="en-US" sz="2400" kern="0" baseline="30000" dirty="0">
                  <a:solidFill>
                    <a:schemeClr val="accent2">
                      <a:lumMod val="50000"/>
                    </a:schemeClr>
                  </a:solidFill>
                  <a:latin typeface="Avenir Next LT Pro" panose="020B0504020202020204" pitchFamily="34" charset="0"/>
                  <a:ea typeface="MS PGothic" panose="020B0600070205080204" pitchFamily="34" charset="-128"/>
                  <a:cs typeface="Calibri" panose="020F0502020204030204" pitchFamily="34" charset="0"/>
                </a:rPr>
                <a:t>®</a:t>
              </a:r>
              <a:r>
                <a:rPr kumimoji="0" lang="en-US" sz="2400" i="0" u="none" strike="noStrike" kern="1200" cap="none" spc="0" normalizeH="0" baseline="0" noProof="0" dirty="0">
                  <a:ln>
                    <a:noFill/>
                  </a:ln>
                  <a:solidFill>
                    <a:schemeClr val="accent2">
                      <a:lumMod val="50000"/>
                    </a:schemeClr>
                  </a:solidFill>
                  <a:effectLst/>
                  <a:uLnTx/>
                  <a:uFillTx/>
                  <a:latin typeface="Century Gothic" panose="020F0302020204030204"/>
                  <a:ea typeface="ＭＳ Ｐゴシック" pitchFamily="-106" charset="-128"/>
                  <a:cs typeface="+mn-cs"/>
                </a:rPr>
                <a:t> </a:t>
              </a:r>
              <a:r>
                <a:rPr kumimoji="0" lang="en-US" sz="1800" i="0" u="none" strike="noStrike" kern="1200" cap="none" spc="0" normalizeH="0" baseline="0" noProof="0" dirty="0">
                  <a:ln>
                    <a:noFill/>
                  </a:ln>
                  <a:solidFill>
                    <a:schemeClr val="accent2">
                      <a:lumMod val="50000"/>
                    </a:schemeClr>
                  </a:solidFill>
                  <a:effectLst/>
                  <a:uLnTx/>
                  <a:uFillTx/>
                  <a:latin typeface="Century Gothic" panose="020F0302020204030204"/>
                  <a:ea typeface="ＭＳ Ｐゴシック" pitchFamily="-106" charset="-128"/>
                  <a:cs typeface="+mn-cs"/>
                </a:rPr>
                <a:t>Stimulation Lead in the left pericardiophrenic vein</a:t>
              </a:r>
            </a:p>
          </p:txBody>
        </p:sp>
      </p:grpSp>
      <p:sp>
        <p:nvSpPr>
          <p:cNvPr id="3" name="TextBox 2">
            <a:extLst>
              <a:ext uri="{FF2B5EF4-FFF2-40B4-BE49-F238E27FC236}">
                <a16:creationId xmlns:a16="http://schemas.microsoft.com/office/drawing/2014/main" id="{6BFC7556-3B37-8FB4-931C-172D5244C06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64922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0E55-098D-554A-BC28-CC94006345B7}"/>
              </a:ext>
            </a:extLst>
          </p:cNvPr>
          <p:cNvSpPr>
            <a:spLocks noGrp="1"/>
          </p:cNvSpPr>
          <p:nvPr>
            <p:ph type="title"/>
          </p:nvPr>
        </p:nvSpPr>
        <p:spPr>
          <a:xfrm>
            <a:off x="512841" y="205397"/>
            <a:ext cx="11093943" cy="696746"/>
          </a:xfrm>
        </p:spPr>
        <p:txBody>
          <a:bodyPr anchor="t">
            <a:noAutofit/>
          </a:bodyPr>
          <a:lstStyle/>
          <a:p>
            <a:r>
              <a:rPr lang="en-US" sz="3200" dirty="0">
                <a:latin typeface="Avenir Next LT Pro" panose="020B0504020202020204" pitchFamily="34" charset="0"/>
              </a:rPr>
              <a:t>The </a:t>
            </a:r>
            <a:r>
              <a:rPr kumimoji="0" lang="en-US" sz="3200" b="1" i="0" u="none" strike="noStrike" kern="0" cap="none" spc="0" normalizeH="0" baseline="0" noProof="0" dirty="0">
                <a:ln>
                  <a:noFill/>
                </a:ln>
                <a:solidFill>
                  <a:srgbClr val="0074C8"/>
                </a:solidFill>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sz="3200" b="0" i="0" u="none" strike="noStrike" kern="0" cap="none" spc="0" normalizeH="0" baseline="0" noProof="0" dirty="0">
                <a:ln>
                  <a:noFill/>
                </a:ln>
                <a:solidFill>
                  <a:srgbClr val="0074C8"/>
                </a:solidFill>
                <a:effectLst/>
                <a:uLnTx/>
                <a:uFillTx/>
                <a:latin typeface="Avenir Next LT Pro" panose="020B0504020202020204" pitchFamily="34" charset="0"/>
                <a:ea typeface="MS PGothic" panose="020B0600070205080204" pitchFamily="34" charset="-128"/>
                <a:cs typeface="Calibri" panose="020F0502020204030204" pitchFamily="34" charset="0"/>
              </a:rPr>
              <a:t>edē</a:t>
            </a:r>
            <a:r>
              <a:rPr kumimoji="0" lang="en-US" sz="3200" b="0" i="0" u="none" strike="noStrike" kern="0" cap="none" spc="0" normalizeH="0" baseline="30000" noProof="0" dirty="0">
                <a:ln>
                  <a:noFill/>
                </a:ln>
                <a:solidFill>
                  <a:srgbClr val="0074C8"/>
                </a:solidFill>
                <a:effectLst/>
                <a:uLnTx/>
                <a:uFillTx/>
                <a:latin typeface="Avenir Next LT Pro" panose="020B0504020202020204" pitchFamily="34" charset="0"/>
                <a:ea typeface="MS PGothic" panose="020B0600070205080204" pitchFamily="34" charset="-128"/>
                <a:cs typeface="Calibri" panose="020F0502020204030204" pitchFamily="34" charset="0"/>
              </a:rPr>
              <a:t>®</a:t>
            </a:r>
            <a:r>
              <a:rPr lang="en-US" sz="3200" dirty="0">
                <a:latin typeface="Avenir Next LT Pro" panose="020B0504020202020204" pitchFamily="34" charset="0"/>
              </a:rPr>
              <a:t> System: left stimulation lead placement</a:t>
            </a:r>
          </a:p>
        </p:txBody>
      </p:sp>
      <p:sp>
        <p:nvSpPr>
          <p:cNvPr id="9" name="TextBox 8">
            <a:extLst>
              <a:ext uri="{FF2B5EF4-FFF2-40B4-BE49-F238E27FC236}">
                <a16:creationId xmlns:a16="http://schemas.microsoft.com/office/drawing/2014/main" id="{8B64F7D2-E01A-8640-861D-E83C232C7892}"/>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pic>
        <p:nvPicPr>
          <p:cNvPr id="14" name="Picture 3">
            <a:extLst>
              <a:ext uri="{FF2B5EF4-FFF2-40B4-BE49-F238E27FC236}">
                <a16:creationId xmlns:a16="http://schemas.microsoft.com/office/drawing/2014/main" id="{1729BF76-CDEB-2743-8EDB-B542E66DB33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28732" y="1146036"/>
            <a:ext cx="4487134" cy="489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a:extLst>
              <a:ext uri="{FF2B5EF4-FFF2-40B4-BE49-F238E27FC236}">
                <a16:creationId xmlns:a16="http://schemas.microsoft.com/office/drawing/2014/main" id="{86DEAC8E-E85E-B548-841B-E2F2CAC504F7}"/>
              </a:ext>
            </a:extLst>
          </p:cNvPr>
          <p:cNvGrpSpPr/>
          <p:nvPr/>
        </p:nvGrpSpPr>
        <p:grpSpPr>
          <a:xfrm>
            <a:off x="7586330" y="2806030"/>
            <a:ext cx="1562251" cy="276999"/>
            <a:chOff x="1870398" y="3338187"/>
            <a:chExt cx="1562251" cy="276999"/>
          </a:xfrm>
        </p:grpSpPr>
        <p:sp>
          <p:nvSpPr>
            <p:cNvPr id="26" name="TextBox 25">
              <a:extLst>
                <a:ext uri="{FF2B5EF4-FFF2-40B4-BE49-F238E27FC236}">
                  <a16:creationId xmlns:a16="http://schemas.microsoft.com/office/drawing/2014/main" id="{4730985F-EAE6-9B4E-82EE-95BFED564AC9}"/>
                </a:ext>
              </a:extLst>
            </p:cNvPr>
            <p:cNvSpPr txBox="1">
              <a:spLocks noChangeAspect="1"/>
            </p:cNvSpPr>
            <p:nvPr/>
          </p:nvSpPr>
          <p:spPr>
            <a:xfrm>
              <a:off x="1870398" y="3338187"/>
              <a:ext cx="1425091" cy="276999"/>
            </a:xfrm>
            <a:prstGeom prst="rect">
              <a:avLst/>
            </a:prstGeom>
            <a:noFill/>
          </p:spPr>
          <p:txBody>
            <a:bodyPr wrap="square" rtlCol="0" anchor="ctr">
              <a:spAutoFit/>
            </a:bodyPr>
            <a:lstStyle/>
            <a:p>
              <a:r>
                <a:rPr lang="en-US" sz="1200" dirty="0">
                  <a:solidFill>
                    <a:schemeClr val="bg1"/>
                  </a:solidFill>
                  <a:latin typeface="Century Gothic" panose="020B0502020202020204" pitchFamily="34" charset="0"/>
                </a:rPr>
                <a:t>Stimulation Lead</a:t>
              </a:r>
            </a:p>
          </p:txBody>
        </p:sp>
        <p:cxnSp>
          <p:nvCxnSpPr>
            <p:cNvPr id="27" name="Straight Connector 26">
              <a:extLst>
                <a:ext uri="{FF2B5EF4-FFF2-40B4-BE49-F238E27FC236}">
                  <a16:creationId xmlns:a16="http://schemas.microsoft.com/office/drawing/2014/main" id="{786B4FDE-C14D-0B4A-B94B-E46F832A6BF8}"/>
                </a:ext>
              </a:extLst>
            </p:cNvPr>
            <p:cNvCxnSpPr>
              <a:cxnSpLocks noChangeAspect="1"/>
            </p:cNvCxnSpPr>
            <p:nvPr/>
          </p:nvCxnSpPr>
          <p:spPr>
            <a:xfrm flipV="1">
              <a:off x="3295489" y="3486567"/>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1FA757A0-104F-6E48-AB8D-399DDF0648F6}"/>
              </a:ext>
            </a:extLst>
          </p:cNvPr>
          <p:cNvGrpSpPr/>
          <p:nvPr/>
        </p:nvGrpSpPr>
        <p:grpSpPr>
          <a:xfrm>
            <a:off x="9423947" y="3758412"/>
            <a:ext cx="1554296" cy="276999"/>
            <a:chOff x="3738724" y="4313764"/>
            <a:chExt cx="1554296" cy="276999"/>
          </a:xfrm>
        </p:grpSpPr>
        <p:sp>
          <p:nvSpPr>
            <p:cNvPr id="29" name="TextBox 28">
              <a:extLst>
                <a:ext uri="{FF2B5EF4-FFF2-40B4-BE49-F238E27FC236}">
                  <a16:creationId xmlns:a16="http://schemas.microsoft.com/office/drawing/2014/main" id="{3B9D8224-E491-174D-894D-8A6224A4556F}"/>
                </a:ext>
              </a:extLst>
            </p:cNvPr>
            <p:cNvSpPr txBox="1">
              <a:spLocks noChangeAspect="1"/>
            </p:cNvSpPr>
            <p:nvPr/>
          </p:nvSpPr>
          <p:spPr>
            <a:xfrm>
              <a:off x="3859755" y="4313764"/>
              <a:ext cx="1433265" cy="276999"/>
            </a:xfrm>
            <a:prstGeom prst="rect">
              <a:avLst/>
            </a:prstGeom>
            <a:noFill/>
          </p:spPr>
          <p:txBody>
            <a:bodyPr wrap="square" rtlCol="0" anchor="ctr">
              <a:spAutoFit/>
            </a:bodyPr>
            <a:lstStyle/>
            <a:p>
              <a:r>
                <a:rPr lang="en-US" sz="1200" dirty="0">
                  <a:solidFill>
                    <a:schemeClr val="bg1"/>
                  </a:solidFill>
                  <a:latin typeface="Century Gothic" panose="020B0502020202020204" pitchFamily="34" charset="0"/>
                </a:rPr>
                <a:t>Phrenic Nerve</a:t>
              </a:r>
            </a:p>
          </p:txBody>
        </p:sp>
        <p:cxnSp>
          <p:nvCxnSpPr>
            <p:cNvPr id="30" name="Straight Connector 29">
              <a:extLst>
                <a:ext uri="{FF2B5EF4-FFF2-40B4-BE49-F238E27FC236}">
                  <a16:creationId xmlns:a16="http://schemas.microsoft.com/office/drawing/2014/main" id="{D0331F82-D5DD-3E4D-8129-F2F0769E10EB}"/>
                </a:ext>
              </a:extLst>
            </p:cNvPr>
            <p:cNvCxnSpPr>
              <a:cxnSpLocks noChangeAspect="1"/>
            </p:cNvCxnSpPr>
            <p:nvPr/>
          </p:nvCxnSpPr>
          <p:spPr>
            <a:xfrm flipV="1">
              <a:off x="3738724" y="4452263"/>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231007F-8355-9749-8E26-258711A9480C}"/>
              </a:ext>
            </a:extLst>
          </p:cNvPr>
          <p:cNvGrpSpPr/>
          <p:nvPr/>
        </p:nvGrpSpPr>
        <p:grpSpPr>
          <a:xfrm>
            <a:off x="6996223" y="2311346"/>
            <a:ext cx="2015198" cy="276999"/>
            <a:chOff x="1172229" y="2466467"/>
            <a:chExt cx="2015198" cy="276999"/>
          </a:xfrm>
        </p:grpSpPr>
        <p:sp>
          <p:nvSpPr>
            <p:cNvPr id="34" name="TextBox 33">
              <a:extLst>
                <a:ext uri="{FF2B5EF4-FFF2-40B4-BE49-F238E27FC236}">
                  <a16:creationId xmlns:a16="http://schemas.microsoft.com/office/drawing/2014/main" id="{12AEC0C5-342F-7E43-BF1A-ACF4587F573F}"/>
                </a:ext>
              </a:extLst>
            </p:cNvPr>
            <p:cNvSpPr txBox="1">
              <a:spLocks noChangeAspect="1"/>
            </p:cNvSpPr>
            <p:nvPr/>
          </p:nvSpPr>
          <p:spPr>
            <a:xfrm>
              <a:off x="1172229" y="2466467"/>
              <a:ext cx="1900942" cy="276999"/>
            </a:xfrm>
            <a:prstGeom prst="rect">
              <a:avLst/>
            </a:prstGeom>
            <a:noFill/>
          </p:spPr>
          <p:txBody>
            <a:bodyPr wrap="square" rtlCol="0" anchor="ctr">
              <a:spAutoFit/>
            </a:bodyPr>
            <a:lstStyle/>
            <a:p>
              <a:r>
                <a:rPr lang="en-US" sz="1200" dirty="0" err="1">
                  <a:solidFill>
                    <a:schemeClr val="bg1"/>
                  </a:solidFill>
                  <a:latin typeface="Century Gothic" panose="020B0502020202020204" pitchFamily="34" charset="0"/>
                </a:rPr>
                <a:t>Pericardiophrenic</a:t>
              </a:r>
              <a:r>
                <a:rPr lang="en-US" sz="1200" dirty="0">
                  <a:solidFill>
                    <a:schemeClr val="bg1"/>
                  </a:solidFill>
                  <a:latin typeface="Century Gothic" panose="020B0502020202020204" pitchFamily="34" charset="0"/>
                </a:rPr>
                <a:t> Vein</a:t>
              </a:r>
            </a:p>
          </p:txBody>
        </p:sp>
        <p:cxnSp>
          <p:nvCxnSpPr>
            <p:cNvPr id="35" name="Straight Connector 34">
              <a:extLst>
                <a:ext uri="{FF2B5EF4-FFF2-40B4-BE49-F238E27FC236}">
                  <a16:creationId xmlns:a16="http://schemas.microsoft.com/office/drawing/2014/main" id="{96129B46-3C78-1541-9969-230D9A447E43}"/>
                </a:ext>
              </a:extLst>
            </p:cNvPr>
            <p:cNvCxnSpPr>
              <a:cxnSpLocks noChangeAspect="1"/>
            </p:cNvCxnSpPr>
            <p:nvPr/>
          </p:nvCxnSpPr>
          <p:spPr>
            <a:xfrm>
              <a:off x="3073171" y="2621743"/>
              <a:ext cx="11425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E7BB798-5C60-486F-AA93-8181A23E3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673" y="1051467"/>
            <a:ext cx="4689265" cy="5265702"/>
          </a:xfrm>
          <a:prstGeom prst="rect">
            <a:avLst/>
          </a:prstGeom>
        </p:spPr>
      </p:pic>
      <p:cxnSp>
        <p:nvCxnSpPr>
          <p:cNvPr id="31" name="Straight Connector 30">
            <a:extLst>
              <a:ext uri="{FF2B5EF4-FFF2-40B4-BE49-F238E27FC236}">
                <a16:creationId xmlns:a16="http://schemas.microsoft.com/office/drawing/2014/main" id="{5D864471-3995-C143-8632-8ECDA39987E3}"/>
              </a:ext>
            </a:extLst>
          </p:cNvPr>
          <p:cNvCxnSpPr>
            <a:cxnSpLocks/>
          </p:cNvCxnSpPr>
          <p:nvPr/>
        </p:nvCxnSpPr>
        <p:spPr>
          <a:xfrm flipH="1">
            <a:off x="3234153" y="1146036"/>
            <a:ext cx="3194579" cy="8545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574EAF-0F69-A547-A5B1-26E56E485CBE}"/>
              </a:ext>
            </a:extLst>
          </p:cNvPr>
          <p:cNvCxnSpPr>
            <a:cxnSpLocks/>
          </p:cNvCxnSpPr>
          <p:nvPr/>
        </p:nvCxnSpPr>
        <p:spPr>
          <a:xfrm flipH="1" flipV="1">
            <a:off x="3870256" y="3791374"/>
            <a:ext cx="2558476" cy="22285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9D6ED4F-1718-4485-A37A-B2520C46910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17780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0E55-098D-554A-BC28-CC94006345B7}"/>
              </a:ext>
            </a:extLst>
          </p:cNvPr>
          <p:cNvSpPr>
            <a:spLocks noGrp="1"/>
          </p:cNvSpPr>
          <p:nvPr>
            <p:ph type="title"/>
          </p:nvPr>
        </p:nvSpPr>
        <p:spPr>
          <a:xfrm>
            <a:off x="360218" y="200722"/>
            <a:ext cx="11831781" cy="696746"/>
          </a:xfrm>
        </p:spPr>
        <p:txBody>
          <a:bodyPr anchor="t">
            <a:noAutofit/>
          </a:bodyPr>
          <a:lstStyle/>
          <a:p>
            <a:r>
              <a:rPr lang="en-US" sz="3200" dirty="0"/>
              <a:t>The </a:t>
            </a:r>
            <a:r>
              <a:rPr kumimoji="0" lang="en-US" sz="3200" b="1" i="0" u="none" strike="noStrike" kern="0" cap="none" spc="0" normalizeH="0" baseline="0" noProof="0" dirty="0">
                <a:ln>
                  <a:noFill/>
                </a:ln>
                <a:effectLst/>
                <a:uLnTx/>
                <a:uFillTx/>
                <a:latin typeface="Century Gothic" panose="020B0502020202020204" pitchFamily="34" charset="0"/>
                <a:ea typeface="MS PGothic" panose="020B0600070205080204" pitchFamily="34" charset="-128"/>
                <a:cs typeface="Calibri" panose="020F0502020204030204" pitchFamily="34" charset="0"/>
              </a:rPr>
              <a:t>rem</a:t>
            </a:r>
            <a:r>
              <a:rPr kumimoji="0" lang="en-US" sz="3200" b="0" i="0" u="none" strike="noStrike" kern="0" cap="none" spc="0" normalizeH="0" baseline="0" noProof="0" dirty="0">
                <a:ln>
                  <a:noFill/>
                </a:ln>
                <a:effectLst/>
                <a:uLnTx/>
                <a:uFillTx/>
                <a:latin typeface="Century Gothic" panose="020B0502020202020204" pitchFamily="34" charset="0"/>
                <a:ea typeface="MS PGothic" panose="020B0600070205080204" pitchFamily="34" charset="-128"/>
                <a:cs typeface="Calibri" panose="020F0502020204030204" pitchFamily="34" charset="0"/>
              </a:rPr>
              <a:t>edē</a:t>
            </a:r>
            <a:r>
              <a:rPr kumimoji="0" lang="en-US" sz="3200" b="0" i="0" u="none" strike="noStrike" kern="0" cap="none" spc="0" normalizeH="0" baseline="30000" noProof="0" dirty="0">
                <a:ln>
                  <a:noFill/>
                </a:ln>
                <a:effectLst/>
                <a:uLnTx/>
                <a:uFillTx/>
                <a:latin typeface="Century Gothic" panose="020B0502020202020204" pitchFamily="34" charset="0"/>
                <a:ea typeface="MS PGothic" panose="020B0600070205080204" pitchFamily="34" charset="-128"/>
                <a:cs typeface="Calibri" panose="020F0502020204030204" pitchFamily="34" charset="0"/>
              </a:rPr>
              <a:t>®</a:t>
            </a:r>
            <a:r>
              <a:rPr lang="en-US" sz="3200" dirty="0"/>
              <a:t> System: right stimulation lead placement</a:t>
            </a:r>
          </a:p>
        </p:txBody>
      </p:sp>
      <p:sp>
        <p:nvSpPr>
          <p:cNvPr id="9" name="TextBox 8">
            <a:extLst>
              <a:ext uri="{FF2B5EF4-FFF2-40B4-BE49-F238E27FC236}">
                <a16:creationId xmlns:a16="http://schemas.microsoft.com/office/drawing/2014/main" id="{8B64F7D2-E01A-8640-861D-E83C232C7892}"/>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pic>
        <p:nvPicPr>
          <p:cNvPr id="21" name="Picture 20">
            <a:extLst>
              <a:ext uri="{FF2B5EF4-FFF2-40B4-BE49-F238E27FC236}">
                <a16:creationId xmlns:a16="http://schemas.microsoft.com/office/drawing/2014/main" id="{A9184487-5576-F841-9F61-2998EA05E7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1735" y="1368534"/>
            <a:ext cx="5548375" cy="4452262"/>
          </a:xfrm>
          <a:prstGeom prst="rect">
            <a:avLst/>
          </a:prstGeom>
        </p:spPr>
      </p:pic>
      <p:sp>
        <p:nvSpPr>
          <p:cNvPr id="23" name="TextBox 22">
            <a:extLst>
              <a:ext uri="{FF2B5EF4-FFF2-40B4-BE49-F238E27FC236}">
                <a16:creationId xmlns:a16="http://schemas.microsoft.com/office/drawing/2014/main" id="{2133AF2B-ED5B-1E44-88F1-D918F8B43613}"/>
              </a:ext>
            </a:extLst>
          </p:cNvPr>
          <p:cNvSpPr txBox="1">
            <a:spLocks noChangeAspect="1"/>
          </p:cNvSpPr>
          <p:nvPr/>
        </p:nvSpPr>
        <p:spPr>
          <a:xfrm>
            <a:off x="3199428" y="2574173"/>
            <a:ext cx="1740950" cy="276999"/>
          </a:xfrm>
          <a:prstGeom prst="rect">
            <a:avLst/>
          </a:prstGeom>
          <a:noFill/>
          <a:effectLst>
            <a:outerShdw blurRad="50800" dist="38100" dir="2700000" algn="tl" rotWithShape="0">
              <a:prstClr val="black">
                <a:alpha val="40000"/>
              </a:prstClr>
            </a:outerShdw>
          </a:effectLst>
        </p:spPr>
        <p:txBody>
          <a:bodyPr wrap="square" rtlCol="0" anchor="ctr">
            <a:spAutoFit/>
          </a:bodyPr>
          <a:lstStyle/>
          <a:p>
            <a:r>
              <a:rPr lang="en-US" sz="1200" dirty="0">
                <a:solidFill>
                  <a:schemeClr val="bg1"/>
                </a:solidFill>
                <a:latin typeface="Century Gothic" panose="020B0502020202020204" pitchFamily="34" charset="0"/>
              </a:rPr>
              <a:t>Stimulation Lead</a:t>
            </a:r>
          </a:p>
        </p:txBody>
      </p:sp>
      <p:cxnSp>
        <p:nvCxnSpPr>
          <p:cNvPr id="36" name="Straight Connector 35">
            <a:extLst>
              <a:ext uri="{FF2B5EF4-FFF2-40B4-BE49-F238E27FC236}">
                <a16:creationId xmlns:a16="http://schemas.microsoft.com/office/drawing/2014/main" id="{CFD363A4-FE58-B44D-B6B8-82D2801F2597}"/>
              </a:ext>
            </a:extLst>
          </p:cNvPr>
          <p:cNvCxnSpPr>
            <a:cxnSpLocks noChangeAspect="1"/>
          </p:cNvCxnSpPr>
          <p:nvPr/>
        </p:nvCxnSpPr>
        <p:spPr>
          <a:xfrm flipV="1">
            <a:off x="3051356" y="2708518"/>
            <a:ext cx="166605"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E6CF74-C5ED-AC4B-BE8A-518E628E80FF}"/>
              </a:ext>
            </a:extLst>
          </p:cNvPr>
          <p:cNvSpPr txBox="1">
            <a:spLocks noChangeAspect="1"/>
          </p:cNvSpPr>
          <p:nvPr/>
        </p:nvSpPr>
        <p:spPr>
          <a:xfrm>
            <a:off x="1396025" y="3657420"/>
            <a:ext cx="1433265" cy="276999"/>
          </a:xfrm>
          <a:prstGeom prst="rect">
            <a:avLst/>
          </a:prstGeom>
          <a:noFill/>
          <a:effectLst>
            <a:outerShdw blurRad="50800" dist="38100" dir="2700000" algn="tl" rotWithShape="0">
              <a:prstClr val="black">
                <a:alpha val="40000"/>
              </a:prstClr>
            </a:outerShdw>
          </a:effectLst>
        </p:spPr>
        <p:txBody>
          <a:bodyPr wrap="square" rtlCol="0" anchor="ctr">
            <a:spAutoFit/>
          </a:bodyPr>
          <a:lstStyle/>
          <a:p>
            <a:r>
              <a:rPr lang="en-US" sz="1200" dirty="0">
                <a:solidFill>
                  <a:schemeClr val="bg1"/>
                </a:solidFill>
                <a:latin typeface="Century Gothic" panose="020B0502020202020204" pitchFamily="34" charset="0"/>
              </a:rPr>
              <a:t>Phrenic Nerve</a:t>
            </a:r>
          </a:p>
        </p:txBody>
      </p:sp>
      <p:cxnSp>
        <p:nvCxnSpPr>
          <p:cNvPr id="39" name="Straight Connector 38">
            <a:extLst>
              <a:ext uri="{FF2B5EF4-FFF2-40B4-BE49-F238E27FC236}">
                <a16:creationId xmlns:a16="http://schemas.microsoft.com/office/drawing/2014/main" id="{116B67F3-5FA6-2440-9BC4-F2B8F4CA1D7F}"/>
              </a:ext>
            </a:extLst>
          </p:cNvPr>
          <p:cNvCxnSpPr>
            <a:cxnSpLocks noChangeAspect="1"/>
          </p:cNvCxnSpPr>
          <p:nvPr/>
        </p:nvCxnSpPr>
        <p:spPr>
          <a:xfrm flipV="1">
            <a:off x="2681643" y="3805584"/>
            <a:ext cx="13716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08A9EFE-D83E-4247-AA96-CB19CD70186C}"/>
              </a:ext>
            </a:extLst>
          </p:cNvPr>
          <p:cNvSpPr txBox="1">
            <a:spLocks noChangeAspect="1"/>
          </p:cNvSpPr>
          <p:nvPr/>
        </p:nvSpPr>
        <p:spPr>
          <a:xfrm>
            <a:off x="891412" y="2851172"/>
            <a:ext cx="1872768" cy="276999"/>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r"/>
            <a:r>
              <a:rPr lang="en-US" sz="1200" dirty="0">
                <a:solidFill>
                  <a:schemeClr val="bg1"/>
                </a:solidFill>
                <a:latin typeface="Century Gothic" panose="020B0502020202020204" pitchFamily="34" charset="0"/>
              </a:rPr>
              <a:t>Brachiocephalic Vein</a:t>
            </a:r>
          </a:p>
        </p:txBody>
      </p:sp>
      <p:cxnSp>
        <p:nvCxnSpPr>
          <p:cNvPr id="42" name="Straight Connector 41">
            <a:extLst>
              <a:ext uri="{FF2B5EF4-FFF2-40B4-BE49-F238E27FC236}">
                <a16:creationId xmlns:a16="http://schemas.microsoft.com/office/drawing/2014/main" id="{6A521E74-403B-DB4A-BD85-C1420A866F3D}"/>
              </a:ext>
            </a:extLst>
          </p:cNvPr>
          <p:cNvCxnSpPr>
            <a:cxnSpLocks noChangeAspect="1"/>
          </p:cNvCxnSpPr>
          <p:nvPr/>
        </p:nvCxnSpPr>
        <p:spPr>
          <a:xfrm flipV="1">
            <a:off x="2715084" y="3001873"/>
            <a:ext cx="182880" cy="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7CD4D71-73CD-4DF4-8682-F4B56105F1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1742" y="1368534"/>
            <a:ext cx="4091733" cy="4594717"/>
          </a:xfrm>
          <a:prstGeom prst="rect">
            <a:avLst/>
          </a:prstGeom>
        </p:spPr>
      </p:pic>
      <p:cxnSp>
        <p:nvCxnSpPr>
          <p:cNvPr id="19" name="Straight Connector 18">
            <a:extLst>
              <a:ext uri="{FF2B5EF4-FFF2-40B4-BE49-F238E27FC236}">
                <a16:creationId xmlns:a16="http://schemas.microsoft.com/office/drawing/2014/main" id="{DAC94507-DFA8-F947-9DFD-2800753CA35D}"/>
              </a:ext>
            </a:extLst>
          </p:cNvPr>
          <p:cNvCxnSpPr>
            <a:cxnSpLocks/>
          </p:cNvCxnSpPr>
          <p:nvPr/>
        </p:nvCxnSpPr>
        <p:spPr>
          <a:xfrm>
            <a:off x="6377895" y="1368535"/>
            <a:ext cx="2618819" cy="100312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88D5CD-A951-FD4B-B881-2270DCD14AAB}"/>
              </a:ext>
            </a:extLst>
          </p:cNvPr>
          <p:cNvCxnSpPr>
            <a:cxnSpLocks/>
          </p:cNvCxnSpPr>
          <p:nvPr/>
        </p:nvCxnSpPr>
        <p:spPr>
          <a:xfrm flipH="1">
            <a:off x="6320110" y="3682517"/>
            <a:ext cx="2823890" cy="213828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9EFCF98-088A-FA4B-7B3B-3A560B18436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218685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580107" y="194776"/>
            <a:ext cx="11238239" cy="1088032"/>
          </a:xfrm>
        </p:spPr>
        <p:txBody>
          <a:bodyPr anchor="t">
            <a:noAutofit/>
          </a:bodyPr>
          <a:lstStyle/>
          <a:p>
            <a:r>
              <a:rPr kumimoji="0" lang="en-US" sz="3600" b="1"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sz="36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edē</a:t>
            </a:r>
            <a:r>
              <a:rPr kumimoji="0" lang="en-US" sz="3600" b="0" i="0" u="none" strike="noStrike" kern="0" cap="none" spc="0" normalizeH="0" baseline="3000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a:t>
            </a:r>
            <a:r>
              <a:rPr kumimoji="0" lang="en-US" sz="36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 </a:t>
            </a:r>
            <a:r>
              <a:rPr kumimoji="0" lang="en-US" sz="360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Sy</a:t>
            </a:r>
            <a:r>
              <a:rPr lang="en-US" sz="3600" dirty="0">
                <a:latin typeface="Avenir Next LT Pro" panose="020B0504020202020204" pitchFamily="34" charset="0"/>
              </a:rPr>
              <a:t>stem therapy activates automatically each night</a:t>
            </a:r>
          </a:p>
        </p:txBody>
      </p:sp>
      <p:sp>
        <p:nvSpPr>
          <p:cNvPr id="24" name="Title 3">
            <a:extLst>
              <a:ext uri="{FF2B5EF4-FFF2-40B4-BE49-F238E27FC236}">
                <a16:creationId xmlns:a16="http://schemas.microsoft.com/office/drawing/2014/main" id="{C93F7DB3-7AC5-6545-A6DE-F1E1CFBDE1DC}"/>
              </a:ext>
            </a:extLst>
          </p:cNvPr>
          <p:cNvSpPr txBox="1">
            <a:spLocks/>
          </p:cNvSpPr>
          <p:nvPr/>
        </p:nvSpPr>
        <p:spPr>
          <a:xfrm>
            <a:off x="2853744" y="1265276"/>
            <a:ext cx="6123993" cy="486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spc="0" dirty="0"/>
              <a:t>Therapy is Delivered When…</a:t>
            </a:r>
          </a:p>
        </p:txBody>
      </p:sp>
      <p:sp>
        <p:nvSpPr>
          <p:cNvPr id="35" name="Title 3">
            <a:extLst>
              <a:ext uri="{FF2B5EF4-FFF2-40B4-BE49-F238E27FC236}">
                <a16:creationId xmlns:a16="http://schemas.microsoft.com/office/drawing/2014/main" id="{203869C3-0723-E046-AB78-DCDF899C7E80}"/>
              </a:ext>
            </a:extLst>
          </p:cNvPr>
          <p:cNvSpPr txBox="1">
            <a:spLocks/>
          </p:cNvSpPr>
          <p:nvPr/>
        </p:nvSpPr>
        <p:spPr>
          <a:xfrm>
            <a:off x="2853744" y="3649474"/>
            <a:ext cx="6123993" cy="486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2000" spc="0" dirty="0"/>
              <a:t>Therapy is Paused When…</a:t>
            </a:r>
          </a:p>
        </p:txBody>
      </p:sp>
      <p:sp>
        <p:nvSpPr>
          <p:cNvPr id="43" name="Title 3">
            <a:extLst>
              <a:ext uri="{FF2B5EF4-FFF2-40B4-BE49-F238E27FC236}">
                <a16:creationId xmlns:a16="http://schemas.microsoft.com/office/drawing/2014/main" id="{00E26DF7-BBAA-B54E-A1CE-93B03E9299EF}"/>
              </a:ext>
            </a:extLst>
          </p:cNvPr>
          <p:cNvSpPr txBox="1">
            <a:spLocks/>
          </p:cNvSpPr>
          <p:nvPr/>
        </p:nvSpPr>
        <p:spPr>
          <a:xfrm>
            <a:off x="1123744" y="5780736"/>
            <a:ext cx="9944512" cy="590931"/>
          </a:xfrm>
          <a:prstGeom prst="rect">
            <a:avLst/>
          </a:prstGeom>
        </p:spPr>
        <p:txBody>
          <a:bodyPr vert="horz" wrap="square" lIns="91440" tIns="45720" rIns="91440" bIns="45720" rtlCol="0" anchor="t">
            <a:spAutoFit/>
          </a:bodyPr>
          <a:lstStyle>
            <a:defPPr>
              <a:defRPr lang="en-US"/>
            </a:defPPr>
            <a:lvl1pPr algn="ctr">
              <a:lnSpc>
                <a:spcPct val="90000"/>
              </a:lnSpc>
              <a:spcBef>
                <a:spcPct val="0"/>
              </a:spcBef>
              <a:buNone/>
              <a:defRPr sz="2400" b="1" spc="75" baseline="0">
                <a:solidFill>
                  <a:schemeClr val="accent5"/>
                </a:solidFill>
                <a:ea typeface="+mj-ea"/>
                <a:cs typeface="+mj-cs"/>
              </a:defRPr>
            </a:lvl1pPr>
          </a:lstStyle>
          <a:p>
            <a:r>
              <a:rPr lang="en-US" sz="1800" dirty="0">
                <a:solidFill>
                  <a:schemeClr val="tx1"/>
                </a:solidFill>
                <a:latin typeface="Century Gothic" panose="020B0502020202020204" pitchFamily="34" charset="0"/>
              </a:rPr>
              <a:t>Therapy resumes ~1 minute after a roll or ~10 minutes after the patient returns to the sleeping position after getting up</a:t>
            </a:r>
          </a:p>
        </p:txBody>
      </p:sp>
      <p:grpSp>
        <p:nvGrpSpPr>
          <p:cNvPr id="4" name="Group 3">
            <a:extLst>
              <a:ext uri="{FF2B5EF4-FFF2-40B4-BE49-F238E27FC236}">
                <a16:creationId xmlns:a16="http://schemas.microsoft.com/office/drawing/2014/main" id="{57926398-75E5-D891-2150-937AF92E37E9}"/>
              </a:ext>
            </a:extLst>
          </p:cNvPr>
          <p:cNvGrpSpPr/>
          <p:nvPr/>
        </p:nvGrpSpPr>
        <p:grpSpPr>
          <a:xfrm>
            <a:off x="469775" y="1804952"/>
            <a:ext cx="10891931" cy="1718159"/>
            <a:chOff x="469775" y="1804952"/>
            <a:chExt cx="10891931" cy="1718159"/>
          </a:xfrm>
        </p:grpSpPr>
        <p:sp>
          <p:nvSpPr>
            <p:cNvPr id="26" name="Title 3">
              <a:extLst>
                <a:ext uri="{FF2B5EF4-FFF2-40B4-BE49-F238E27FC236}">
                  <a16:creationId xmlns:a16="http://schemas.microsoft.com/office/drawing/2014/main" id="{46637726-553C-8D49-BAB1-50175B1D698C}"/>
                </a:ext>
              </a:extLst>
            </p:cNvPr>
            <p:cNvSpPr txBox="1">
              <a:spLocks/>
            </p:cNvSpPr>
            <p:nvPr/>
          </p:nvSpPr>
          <p:spPr>
            <a:xfrm>
              <a:off x="469775" y="1804952"/>
              <a:ext cx="3302968"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1600" b="0" spc="0" dirty="0">
                  <a:solidFill>
                    <a:schemeClr val="tx1"/>
                  </a:solidFill>
                </a:rPr>
                <a:t>It is within the pre-programmed sleeping hours…</a:t>
              </a:r>
            </a:p>
          </p:txBody>
        </p:sp>
        <p:sp>
          <p:nvSpPr>
            <p:cNvPr id="27" name="Title 3">
              <a:extLst>
                <a:ext uri="{FF2B5EF4-FFF2-40B4-BE49-F238E27FC236}">
                  <a16:creationId xmlns:a16="http://schemas.microsoft.com/office/drawing/2014/main" id="{0A4B806E-1E1C-FC43-B4A6-FAF5AA29ACA8}"/>
                </a:ext>
              </a:extLst>
            </p:cNvPr>
            <p:cNvSpPr txBox="1">
              <a:spLocks/>
            </p:cNvSpPr>
            <p:nvPr/>
          </p:nvSpPr>
          <p:spPr>
            <a:xfrm>
              <a:off x="4171882" y="1804952"/>
              <a:ext cx="3848236"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1600" b="0" spc="0" dirty="0">
                  <a:solidFill>
                    <a:schemeClr val="tx1"/>
                  </a:solidFill>
                </a:rPr>
                <a:t>…</a:t>
              </a:r>
              <a:r>
                <a:rPr lang="en-US" sz="1600" b="0" u="sng" spc="0" dirty="0">
                  <a:solidFill>
                    <a:schemeClr val="tx1"/>
                  </a:solidFill>
                </a:rPr>
                <a:t>AND</a:t>
              </a:r>
              <a:r>
                <a:rPr lang="en-US" sz="1600" b="0" spc="0" dirty="0">
                  <a:solidFill>
                    <a:schemeClr val="tx1"/>
                  </a:solidFill>
                </a:rPr>
                <a:t> the patient is reclined past the programmed sleeping angle…</a:t>
              </a:r>
            </a:p>
          </p:txBody>
        </p:sp>
        <p:sp>
          <p:nvSpPr>
            <p:cNvPr id="28" name="Title 3">
              <a:extLst>
                <a:ext uri="{FF2B5EF4-FFF2-40B4-BE49-F238E27FC236}">
                  <a16:creationId xmlns:a16="http://schemas.microsoft.com/office/drawing/2014/main" id="{D7DA4EED-3A2C-384C-ADBF-E686217F3504}"/>
                </a:ext>
              </a:extLst>
            </p:cNvPr>
            <p:cNvSpPr txBox="1">
              <a:spLocks/>
            </p:cNvSpPr>
            <p:nvPr/>
          </p:nvSpPr>
          <p:spPr>
            <a:xfrm>
              <a:off x="8975091" y="1804952"/>
              <a:ext cx="2386615"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1600" b="0" spc="0" dirty="0">
                  <a:solidFill>
                    <a:schemeClr val="tx1"/>
                  </a:solidFill>
                </a:rPr>
                <a:t>…</a:t>
              </a:r>
              <a:r>
                <a:rPr lang="en-US" sz="1600" b="0" u="sng" spc="0" dirty="0">
                  <a:solidFill>
                    <a:schemeClr val="tx1"/>
                  </a:solidFill>
                </a:rPr>
                <a:t>AND</a:t>
              </a:r>
              <a:r>
                <a:rPr lang="en-US" sz="1600" b="0" spc="0" dirty="0">
                  <a:solidFill>
                    <a:schemeClr val="tx1"/>
                  </a:solidFill>
                </a:rPr>
                <a:t> the patient is not moving</a:t>
              </a:r>
            </a:p>
          </p:txBody>
        </p:sp>
        <p:sp>
          <p:nvSpPr>
            <p:cNvPr id="32" name="Rounded Rectangle 31">
              <a:extLst>
                <a:ext uri="{FF2B5EF4-FFF2-40B4-BE49-F238E27FC236}">
                  <a16:creationId xmlns:a16="http://schemas.microsoft.com/office/drawing/2014/main" id="{0C955891-D062-CF40-9D2E-FD5A239BAD3E}"/>
                </a:ext>
              </a:extLst>
            </p:cNvPr>
            <p:cNvSpPr/>
            <p:nvPr/>
          </p:nvSpPr>
          <p:spPr>
            <a:xfrm>
              <a:off x="4944996" y="2534497"/>
              <a:ext cx="2302008" cy="988614"/>
            </a:xfrm>
            <a:prstGeom prst="roundRect">
              <a:avLst/>
            </a:prstGeom>
            <a:solidFill>
              <a:srgbClr val="294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C38D9F6C-6073-F346-AB03-5D043BCB0D7C}"/>
                </a:ext>
              </a:extLst>
            </p:cNvPr>
            <p:cNvSpPr/>
            <p:nvPr/>
          </p:nvSpPr>
          <p:spPr>
            <a:xfrm>
              <a:off x="923604" y="2534497"/>
              <a:ext cx="2302008" cy="988614"/>
            </a:xfrm>
            <a:prstGeom prst="roundRect">
              <a:avLst/>
            </a:prstGeom>
            <a:solidFill>
              <a:srgbClr val="294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34C3E987-6987-4948-BCCB-418C220D1777}"/>
                </a:ext>
              </a:extLst>
            </p:cNvPr>
            <p:cNvSpPr/>
            <p:nvPr/>
          </p:nvSpPr>
          <p:spPr>
            <a:xfrm>
              <a:off x="8966388" y="2534497"/>
              <a:ext cx="2302008" cy="988614"/>
            </a:xfrm>
            <a:prstGeom prst="roundRect">
              <a:avLst/>
            </a:prstGeom>
            <a:solidFill>
              <a:srgbClr val="294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3">
              <a:extLst>
                <a:ext uri="{FF2B5EF4-FFF2-40B4-BE49-F238E27FC236}">
                  <a16:creationId xmlns:a16="http://schemas.microsoft.com/office/drawing/2014/main" id="{DB0D3C0E-C74B-2A48-8387-9076C77F2D38}"/>
                </a:ext>
              </a:extLst>
            </p:cNvPr>
            <p:cNvSpPr txBox="1">
              <a:spLocks/>
            </p:cNvSpPr>
            <p:nvPr/>
          </p:nvSpPr>
          <p:spPr>
            <a:xfrm>
              <a:off x="1055599" y="2685947"/>
              <a:ext cx="2050883" cy="722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lnSpc>
                  <a:spcPct val="100000"/>
                </a:lnSpc>
              </a:pPr>
              <a:r>
                <a:rPr lang="en-US" sz="2000" b="0" spc="0" dirty="0">
                  <a:solidFill>
                    <a:schemeClr val="bg1"/>
                  </a:solidFill>
                </a:rPr>
                <a:t>Example</a:t>
              </a:r>
            </a:p>
            <a:p>
              <a:pPr algn="ctr">
                <a:lnSpc>
                  <a:spcPct val="150000"/>
                </a:lnSpc>
              </a:pPr>
              <a:r>
                <a:rPr lang="en-US" sz="2000" spc="0" dirty="0">
                  <a:solidFill>
                    <a:schemeClr val="bg1"/>
                  </a:solidFill>
                </a:rPr>
                <a:t>11:00 pm</a:t>
              </a:r>
            </a:p>
          </p:txBody>
        </p:sp>
        <p:grpSp>
          <p:nvGrpSpPr>
            <p:cNvPr id="5" name="Group 4">
              <a:extLst>
                <a:ext uri="{FF2B5EF4-FFF2-40B4-BE49-F238E27FC236}">
                  <a16:creationId xmlns:a16="http://schemas.microsoft.com/office/drawing/2014/main" id="{F469E881-005B-5A44-82C2-67E65820839A}"/>
                </a:ext>
              </a:extLst>
            </p:cNvPr>
            <p:cNvGrpSpPr/>
            <p:nvPr/>
          </p:nvGrpSpPr>
          <p:grpSpPr>
            <a:xfrm>
              <a:off x="5216720" y="2682381"/>
              <a:ext cx="1646268" cy="627076"/>
              <a:chOff x="6345512" y="2971153"/>
              <a:chExt cx="1991985" cy="689784"/>
            </a:xfrm>
          </p:grpSpPr>
          <p:sp>
            <p:nvSpPr>
              <p:cNvPr id="46" name="Rounded Rectangle 45">
                <a:extLst>
                  <a:ext uri="{FF2B5EF4-FFF2-40B4-BE49-F238E27FC236}">
                    <a16:creationId xmlns:a16="http://schemas.microsoft.com/office/drawing/2014/main" id="{70096699-F73C-0A43-828C-788084AF11CE}"/>
                  </a:ext>
                </a:extLst>
              </p:cNvPr>
              <p:cNvSpPr/>
              <p:nvPr/>
            </p:nvSpPr>
            <p:spPr>
              <a:xfrm rot="1302090">
                <a:off x="6757887" y="3303144"/>
                <a:ext cx="881896" cy="209648"/>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866B4795-A0FF-1145-93FA-86E377292414}"/>
                  </a:ext>
                </a:extLst>
              </p:cNvPr>
              <p:cNvSpPr/>
              <p:nvPr/>
            </p:nvSpPr>
            <p:spPr>
              <a:xfrm rot="18245145">
                <a:off x="7394427" y="3350106"/>
                <a:ext cx="386634" cy="207964"/>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BB810EF8-CF3A-7447-9D57-9476C8180DD8}"/>
                  </a:ext>
                </a:extLst>
              </p:cNvPr>
              <p:cNvSpPr/>
              <p:nvPr/>
            </p:nvSpPr>
            <p:spPr>
              <a:xfrm rot="2677072">
                <a:off x="6722954" y="3345793"/>
                <a:ext cx="560478"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C70DA53B-1688-2C41-84C7-1880501B5667}"/>
                  </a:ext>
                </a:extLst>
              </p:cNvPr>
              <p:cNvSpPr/>
              <p:nvPr/>
            </p:nvSpPr>
            <p:spPr>
              <a:xfrm>
                <a:off x="7064656" y="3480666"/>
                <a:ext cx="507160"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C2D8DB7C-8DE2-0B4D-A5B4-B92A93CFF453}"/>
                  </a:ext>
                </a:extLst>
              </p:cNvPr>
              <p:cNvSpPr/>
              <p:nvPr/>
            </p:nvSpPr>
            <p:spPr>
              <a:xfrm>
                <a:off x="6345512" y="3321113"/>
                <a:ext cx="479108" cy="156772"/>
              </a:xfrm>
              <a:prstGeom prst="roundRect">
                <a:avLst>
                  <a:gd name="adj" fmla="val 50000"/>
                </a:avLst>
              </a:prstGeom>
              <a:solidFill>
                <a:schemeClr val="bg1"/>
              </a:solid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95683501-B432-BF4C-95D9-E4545EADE483}"/>
                  </a:ext>
                </a:extLst>
              </p:cNvPr>
              <p:cNvSpPr/>
              <p:nvPr/>
            </p:nvSpPr>
            <p:spPr>
              <a:xfrm>
                <a:off x="6345512" y="3504165"/>
                <a:ext cx="479108" cy="156772"/>
              </a:xfrm>
              <a:prstGeom prst="roundRect">
                <a:avLst>
                  <a:gd name="adj" fmla="val 50000"/>
                </a:avLst>
              </a:prstGeom>
              <a:solidFill>
                <a:schemeClr val="bg1"/>
              </a:solid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A3C8D63A-2577-8344-A523-E0005F29D2D0}"/>
                  </a:ext>
                </a:extLst>
              </p:cNvPr>
              <p:cNvSpPr/>
              <p:nvPr/>
            </p:nvSpPr>
            <p:spPr>
              <a:xfrm rot="1302641">
                <a:off x="7536478" y="3381969"/>
                <a:ext cx="801019" cy="150117"/>
              </a:xfrm>
              <a:prstGeom prst="roundRect">
                <a:avLst>
                  <a:gd name="adj" fmla="val 50000"/>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1CE3E7D-914D-9B47-A9E5-FDA2FD20F4AF}"/>
                  </a:ext>
                </a:extLst>
              </p:cNvPr>
              <p:cNvSpPr/>
              <p:nvPr/>
            </p:nvSpPr>
            <p:spPr>
              <a:xfrm>
                <a:off x="6506943" y="2971153"/>
                <a:ext cx="328620" cy="301373"/>
              </a:xfrm>
              <a:prstGeom prst="ellipse">
                <a:avLst/>
              </a:prstGeom>
              <a:solidFill>
                <a:schemeClr val="bg1"/>
              </a:solid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95B83A5A-4749-FB40-B537-8BB61F4F0672}"/>
                </a:ext>
              </a:extLst>
            </p:cNvPr>
            <p:cNvGrpSpPr/>
            <p:nvPr/>
          </p:nvGrpSpPr>
          <p:grpSpPr>
            <a:xfrm>
              <a:off x="9177680" y="2844098"/>
              <a:ext cx="1949626" cy="357962"/>
              <a:chOff x="7732098" y="3125226"/>
              <a:chExt cx="1949626" cy="357962"/>
            </a:xfrm>
            <a:solidFill>
              <a:schemeClr val="bg1"/>
            </a:solidFill>
          </p:grpSpPr>
          <p:sp>
            <p:nvSpPr>
              <p:cNvPr id="55" name="Rounded Rectangle 54">
                <a:extLst>
                  <a:ext uri="{FF2B5EF4-FFF2-40B4-BE49-F238E27FC236}">
                    <a16:creationId xmlns:a16="http://schemas.microsoft.com/office/drawing/2014/main" id="{9276E633-0D47-174E-B631-F7C7E673C74B}"/>
                  </a:ext>
                </a:extLst>
              </p:cNvPr>
              <p:cNvSpPr/>
              <p:nvPr/>
            </p:nvSpPr>
            <p:spPr>
              <a:xfrm rot="497303">
                <a:off x="8820669" y="3315149"/>
                <a:ext cx="784393" cy="152040"/>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43FE24CA-F48B-0E43-B1D7-AEA53C7BEA52}"/>
                  </a:ext>
                </a:extLst>
              </p:cNvPr>
              <p:cNvSpPr/>
              <p:nvPr/>
            </p:nvSpPr>
            <p:spPr>
              <a:xfrm rot="497303">
                <a:off x="8897331" y="3213947"/>
                <a:ext cx="784393" cy="13275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331523D-AEF6-774A-9554-8D894665C32B}"/>
                  </a:ext>
                </a:extLst>
              </p:cNvPr>
              <p:cNvSpPr/>
              <p:nvPr/>
            </p:nvSpPr>
            <p:spPr>
              <a:xfrm>
                <a:off x="7732098" y="3147432"/>
                <a:ext cx="321800" cy="335756"/>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F2B866DB-8114-EB4C-8909-865C491EDAE8}"/>
                  </a:ext>
                </a:extLst>
              </p:cNvPr>
              <p:cNvSpPr/>
              <p:nvPr/>
            </p:nvSpPr>
            <p:spPr>
              <a:xfrm rot="18320382">
                <a:off x="8667189" y="3200198"/>
                <a:ext cx="348062" cy="1981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1BE9544E-C9D7-7349-A255-CADFE8BC6A3E}"/>
                  </a:ext>
                </a:extLst>
              </p:cNvPr>
              <p:cNvSpPr/>
              <p:nvPr/>
            </p:nvSpPr>
            <p:spPr>
              <a:xfrm>
                <a:off x="8051463" y="3256953"/>
                <a:ext cx="863592" cy="212333"/>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845F8DF3-6B13-C541-A64C-C7AF0DD19C09}"/>
                  </a:ext>
                </a:extLst>
              </p:cNvPr>
              <p:cNvSpPr/>
              <p:nvPr/>
            </p:nvSpPr>
            <p:spPr>
              <a:xfrm rot="224972">
                <a:off x="8106401" y="3192519"/>
                <a:ext cx="548845" cy="152040"/>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1788942F-4376-66FD-FDE5-3DB224564F4F}"/>
              </a:ext>
            </a:extLst>
          </p:cNvPr>
          <p:cNvGrpSpPr/>
          <p:nvPr/>
        </p:nvGrpSpPr>
        <p:grpSpPr>
          <a:xfrm>
            <a:off x="2874482" y="4135843"/>
            <a:ext cx="6082517" cy="1420449"/>
            <a:chOff x="3307991" y="4135843"/>
            <a:chExt cx="6082517" cy="1420449"/>
          </a:xfrm>
        </p:grpSpPr>
        <p:sp>
          <p:nvSpPr>
            <p:cNvPr id="38" name="Title 3">
              <a:extLst>
                <a:ext uri="{FF2B5EF4-FFF2-40B4-BE49-F238E27FC236}">
                  <a16:creationId xmlns:a16="http://schemas.microsoft.com/office/drawing/2014/main" id="{8EF82C85-7E9B-7F41-8720-014F0B6D2ED3}"/>
                </a:ext>
              </a:extLst>
            </p:cNvPr>
            <p:cNvSpPr txBox="1">
              <a:spLocks/>
            </p:cNvSpPr>
            <p:nvPr/>
          </p:nvSpPr>
          <p:spPr>
            <a:xfrm>
              <a:off x="6368057" y="4135843"/>
              <a:ext cx="3022451"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1600" b="0" dirty="0">
                  <a:solidFill>
                    <a:schemeClr val="tx1"/>
                  </a:solidFill>
                </a:rPr>
                <a:t>…</a:t>
              </a:r>
              <a:r>
                <a:rPr lang="en-US" sz="1600" b="0" u="sng" dirty="0">
                  <a:solidFill>
                    <a:schemeClr val="tx1"/>
                  </a:solidFill>
                </a:rPr>
                <a:t>OR</a:t>
              </a:r>
              <a:r>
                <a:rPr lang="en-US" sz="1600" b="0" dirty="0">
                  <a:solidFill>
                    <a:schemeClr val="tx1"/>
                  </a:solidFill>
                </a:rPr>
                <a:t> the patient sits up</a:t>
              </a:r>
            </a:p>
          </p:txBody>
        </p:sp>
        <p:sp>
          <p:nvSpPr>
            <p:cNvPr id="39" name="Title 3">
              <a:extLst>
                <a:ext uri="{FF2B5EF4-FFF2-40B4-BE49-F238E27FC236}">
                  <a16:creationId xmlns:a16="http://schemas.microsoft.com/office/drawing/2014/main" id="{40D4AA8D-DBC5-BD42-B215-628572AC800B}"/>
                </a:ext>
              </a:extLst>
            </p:cNvPr>
            <p:cNvSpPr txBox="1">
              <a:spLocks/>
            </p:cNvSpPr>
            <p:nvPr/>
          </p:nvSpPr>
          <p:spPr>
            <a:xfrm>
              <a:off x="3307991" y="4135843"/>
              <a:ext cx="2891236" cy="722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1" kern="1200" spc="75" baseline="0">
                  <a:solidFill>
                    <a:schemeClr val="accent5"/>
                  </a:solidFill>
                  <a:latin typeface="+mn-lt"/>
                  <a:ea typeface="+mj-ea"/>
                  <a:cs typeface="+mj-cs"/>
                </a:defRPr>
              </a:lvl1pPr>
            </a:lstStyle>
            <a:p>
              <a:pPr algn="ctr"/>
              <a:r>
                <a:rPr lang="en-US" sz="1600" b="0" dirty="0">
                  <a:solidFill>
                    <a:schemeClr val="tx1"/>
                  </a:solidFill>
                </a:rPr>
                <a:t>the patient rolls</a:t>
              </a:r>
            </a:p>
          </p:txBody>
        </p:sp>
        <p:sp>
          <p:nvSpPr>
            <p:cNvPr id="40" name="Rounded Rectangle 39">
              <a:extLst>
                <a:ext uri="{FF2B5EF4-FFF2-40B4-BE49-F238E27FC236}">
                  <a16:creationId xmlns:a16="http://schemas.microsoft.com/office/drawing/2014/main" id="{7A44EB2F-24ED-F74B-A7C0-731C61C9B307}"/>
                </a:ext>
              </a:extLst>
            </p:cNvPr>
            <p:cNvSpPr/>
            <p:nvPr/>
          </p:nvSpPr>
          <p:spPr>
            <a:xfrm>
              <a:off x="3602605" y="4567678"/>
              <a:ext cx="2302008" cy="988614"/>
            </a:xfrm>
            <a:prstGeom prst="roundRect">
              <a:avLst/>
            </a:prstGeom>
            <a:solidFill>
              <a:srgbClr val="294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FC06A485-85CD-F14A-9282-69D3961E5FC7}"/>
                </a:ext>
              </a:extLst>
            </p:cNvPr>
            <p:cNvSpPr/>
            <p:nvPr/>
          </p:nvSpPr>
          <p:spPr>
            <a:xfrm>
              <a:off x="6730226" y="4567678"/>
              <a:ext cx="2302008" cy="988614"/>
            </a:xfrm>
            <a:prstGeom prst="roundRect">
              <a:avLst/>
            </a:prstGeom>
            <a:solidFill>
              <a:srgbClr val="294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7DEE7607-60B1-BC4E-A4FF-387AA5EC0735}"/>
                </a:ext>
              </a:extLst>
            </p:cNvPr>
            <p:cNvGrpSpPr/>
            <p:nvPr/>
          </p:nvGrpSpPr>
          <p:grpSpPr>
            <a:xfrm>
              <a:off x="7242289" y="4617991"/>
              <a:ext cx="1325064" cy="857600"/>
              <a:chOff x="2307830" y="5499056"/>
              <a:chExt cx="2807730" cy="1823552"/>
            </a:xfrm>
            <a:solidFill>
              <a:schemeClr val="bg1"/>
            </a:solidFill>
          </p:grpSpPr>
          <p:sp>
            <p:nvSpPr>
              <p:cNvPr id="62" name="Rounded Rectangle 61">
                <a:extLst>
                  <a:ext uri="{FF2B5EF4-FFF2-40B4-BE49-F238E27FC236}">
                    <a16:creationId xmlns:a16="http://schemas.microsoft.com/office/drawing/2014/main" id="{3467C44F-36D9-A745-97DF-084C5FC70E89}"/>
                  </a:ext>
                </a:extLst>
              </p:cNvPr>
              <p:cNvSpPr/>
              <p:nvPr/>
            </p:nvSpPr>
            <p:spPr>
              <a:xfrm rot="5400000">
                <a:off x="3003459" y="6513725"/>
                <a:ext cx="1309240" cy="30852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66EA35BF-3905-3847-A0CB-24D9F9F10506}"/>
                  </a:ext>
                </a:extLst>
              </p:cNvPr>
              <p:cNvSpPr/>
              <p:nvPr/>
            </p:nvSpPr>
            <p:spPr>
              <a:xfrm rot="20204129">
                <a:off x="3534678" y="6920011"/>
                <a:ext cx="696506" cy="30873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A546208A-6609-5149-A544-0032E7F6DD95}"/>
                  </a:ext>
                </a:extLst>
              </p:cNvPr>
              <p:cNvSpPr/>
              <p:nvPr/>
            </p:nvSpPr>
            <p:spPr>
              <a:xfrm rot="2677072">
                <a:off x="3504097" y="6227569"/>
                <a:ext cx="661664"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E8122AE0-1FA7-0543-86A4-E79444551151}"/>
                  </a:ext>
                </a:extLst>
              </p:cNvPr>
              <p:cNvSpPr/>
              <p:nvPr/>
            </p:nvSpPr>
            <p:spPr>
              <a:xfrm>
                <a:off x="3913686" y="6402205"/>
                <a:ext cx="752916"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CD341E25-96E9-A746-9281-9F022D80A353}"/>
                  </a:ext>
                </a:extLst>
              </p:cNvPr>
              <p:cNvSpPr/>
              <p:nvPr/>
            </p:nvSpPr>
            <p:spPr>
              <a:xfrm>
                <a:off x="2307830" y="6753422"/>
                <a:ext cx="711271" cy="230712"/>
              </a:xfrm>
              <a:prstGeom prst="roundRect">
                <a:avLst>
                  <a:gd name="adj" fmla="val 50000"/>
                </a:avLst>
              </a:prstGeom>
              <a:grp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D775D34A-9C8E-2444-8BE7-6DF5DF450197}"/>
                  </a:ext>
                </a:extLst>
              </p:cNvPr>
              <p:cNvSpPr/>
              <p:nvPr/>
            </p:nvSpPr>
            <p:spPr>
              <a:xfrm>
                <a:off x="2307830" y="7061695"/>
                <a:ext cx="711271" cy="230712"/>
              </a:xfrm>
              <a:prstGeom prst="roundRect">
                <a:avLst>
                  <a:gd name="adj" fmla="val 50000"/>
                </a:avLst>
              </a:prstGeom>
              <a:grpFill/>
              <a:ln>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EDC9256-6C9B-274C-85DC-8B01FECD09B0}"/>
                  </a:ext>
                </a:extLst>
              </p:cNvPr>
              <p:cNvSpPr/>
              <p:nvPr/>
            </p:nvSpPr>
            <p:spPr>
              <a:xfrm rot="917667">
                <a:off x="3951275" y="6985857"/>
                <a:ext cx="1164285" cy="227222"/>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BC7B8FB-60A3-B340-85A3-88D6D1777A8B}"/>
                  </a:ext>
                </a:extLst>
              </p:cNvPr>
              <p:cNvSpPr/>
              <p:nvPr/>
            </p:nvSpPr>
            <p:spPr>
              <a:xfrm>
                <a:off x="3414147" y="5499056"/>
                <a:ext cx="487860" cy="487862"/>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3B1CA2F-8556-D340-9FD4-461700BD6B11}"/>
                </a:ext>
              </a:extLst>
            </p:cNvPr>
            <p:cNvGrpSpPr/>
            <p:nvPr/>
          </p:nvGrpSpPr>
          <p:grpSpPr>
            <a:xfrm>
              <a:off x="3879707" y="5055825"/>
              <a:ext cx="1747803" cy="304652"/>
              <a:chOff x="5969623" y="6515680"/>
              <a:chExt cx="2955710" cy="520128"/>
            </a:xfrm>
            <a:solidFill>
              <a:schemeClr val="bg1"/>
            </a:solidFill>
          </p:grpSpPr>
          <p:sp>
            <p:nvSpPr>
              <p:cNvPr id="71" name="Rounded Rectangle 70">
                <a:extLst>
                  <a:ext uri="{FF2B5EF4-FFF2-40B4-BE49-F238E27FC236}">
                    <a16:creationId xmlns:a16="http://schemas.microsoft.com/office/drawing/2014/main" id="{6D3255C2-18B4-3440-AAD5-2407637A02A0}"/>
                  </a:ext>
                </a:extLst>
              </p:cNvPr>
              <p:cNvSpPr/>
              <p:nvPr/>
            </p:nvSpPr>
            <p:spPr>
              <a:xfrm rot="497303">
                <a:off x="7619941" y="6791643"/>
                <a:ext cx="1189171"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120C238C-88F0-F242-A56C-2CD75FA434EC}"/>
                  </a:ext>
                </a:extLst>
              </p:cNvPr>
              <p:cNvSpPr/>
              <p:nvPr/>
            </p:nvSpPr>
            <p:spPr>
              <a:xfrm rot="497303">
                <a:off x="7736162" y="6644594"/>
                <a:ext cx="1189171" cy="19289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2223E79-5FE2-3A41-8C9E-9E975A37BA04}"/>
                  </a:ext>
                </a:extLst>
              </p:cNvPr>
              <p:cNvSpPr/>
              <p:nvPr/>
            </p:nvSpPr>
            <p:spPr>
              <a:xfrm>
                <a:off x="5969623" y="6547947"/>
                <a:ext cx="487861" cy="487861"/>
              </a:xfrm>
              <a:prstGeom prst="ellipse">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9B445D81-2D7F-7647-8846-8E14CC3EF430}"/>
                  </a:ext>
                </a:extLst>
              </p:cNvPr>
              <p:cNvSpPr/>
              <p:nvPr/>
            </p:nvSpPr>
            <p:spPr>
              <a:xfrm rot="18320382">
                <a:off x="7398225" y="6618375"/>
                <a:ext cx="505743" cy="300354"/>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A423E3D1-3EE9-0245-8B37-5835A86CADE2}"/>
                  </a:ext>
                </a:extLst>
              </p:cNvPr>
              <p:cNvSpPr/>
              <p:nvPr/>
            </p:nvSpPr>
            <p:spPr>
              <a:xfrm>
                <a:off x="6453792" y="6707084"/>
                <a:ext cx="1309240" cy="308526"/>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id="{5F69B999-4B7B-DE40-BB8A-C7D68E1C81EA}"/>
                  </a:ext>
                </a:extLst>
              </p:cNvPr>
              <p:cNvSpPr/>
              <p:nvPr/>
            </p:nvSpPr>
            <p:spPr>
              <a:xfrm rot="224972">
                <a:off x="6537081" y="6613458"/>
                <a:ext cx="832071"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CA4F2374-897D-F54F-965E-81B4A988D59A}"/>
                  </a:ext>
                </a:extLst>
              </p:cNvPr>
              <p:cNvSpPr/>
              <p:nvPr/>
            </p:nvSpPr>
            <p:spPr>
              <a:xfrm rot="1887798">
                <a:off x="6800746" y="6533035"/>
                <a:ext cx="602390" cy="220918"/>
              </a:xfrm>
              <a:prstGeom prst="roundRect">
                <a:avLst>
                  <a:gd name="adj" fmla="val 50000"/>
                </a:avLst>
              </a:prstGeom>
              <a:grpFill/>
              <a:ln w="19050">
                <a:solidFill>
                  <a:srgbClr val="294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Curved Left Arrow 78">
              <a:extLst>
                <a:ext uri="{FF2B5EF4-FFF2-40B4-BE49-F238E27FC236}">
                  <a16:creationId xmlns:a16="http://schemas.microsoft.com/office/drawing/2014/main" id="{D6CA30F5-3F87-354D-B954-AAE210F6AE7E}"/>
                </a:ext>
              </a:extLst>
            </p:cNvPr>
            <p:cNvSpPr/>
            <p:nvPr/>
          </p:nvSpPr>
          <p:spPr>
            <a:xfrm rot="18864735">
              <a:off x="4814581" y="4592746"/>
              <a:ext cx="434090" cy="943705"/>
            </a:xfrm>
            <a:prstGeom prst="curvedLeftArrow">
              <a:avLst>
                <a:gd name="adj1" fmla="val 25000"/>
                <a:gd name="adj2" fmla="val 107496"/>
                <a:gd name="adj3" fmla="val 25000"/>
              </a:avLst>
            </a:prstGeom>
            <a:solidFill>
              <a:srgbClr val="D48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0" name="TextBox 79">
            <a:extLst>
              <a:ext uri="{FF2B5EF4-FFF2-40B4-BE49-F238E27FC236}">
                <a16:creationId xmlns:a16="http://schemas.microsoft.com/office/drawing/2014/main" id="{5AED234F-870E-3940-9808-EA269BEBC842}"/>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sp>
        <p:nvSpPr>
          <p:cNvPr id="6" name="TextBox 5">
            <a:extLst>
              <a:ext uri="{FF2B5EF4-FFF2-40B4-BE49-F238E27FC236}">
                <a16:creationId xmlns:a16="http://schemas.microsoft.com/office/drawing/2014/main" id="{16CDBCEE-00BF-B425-FE09-B754845E9D2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23561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549699" y="136101"/>
            <a:ext cx="11312537" cy="1088032"/>
          </a:xfrm>
        </p:spPr>
        <p:txBody>
          <a:bodyPr anchor="t">
            <a:noAutofit/>
          </a:bodyPr>
          <a:lstStyle/>
          <a:p>
            <a:r>
              <a:rPr kumimoji="0" lang="en-US" sz="3600" b="1"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sz="36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edē</a:t>
            </a:r>
            <a:r>
              <a:rPr kumimoji="0" lang="en-US" sz="3600" b="0" i="0" u="none" strike="noStrike" kern="0" cap="none" spc="0" normalizeH="0" baseline="3000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a:t>
            </a:r>
            <a:r>
              <a:rPr kumimoji="0" lang="en-US" sz="3600" b="0" i="0" u="none" strike="noStrike" kern="0" cap="none" spc="0" normalizeH="0" baseline="0" noProof="0" dirty="0">
                <a:ln>
                  <a:noFill/>
                </a:ln>
                <a:effectLst/>
                <a:uLnTx/>
                <a:uFillTx/>
                <a:latin typeface="Avenir Next LT Pro" panose="020B0504020202020204" pitchFamily="34" charset="0"/>
                <a:ea typeface="MS PGothic" panose="020B0600070205080204" pitchFamily="34" charset="-128"/>
                <a:cs typeface="Calibri" panose="020F0502020204030204" pitchFamily="34" charset="0"/>
              </a:rPr>
              <a:t> </a:t>
            </a:r>
            <a:r>
              <a:rPr lang="en-US" sz="3600" dirty="0">
                <a:latin typeface="Avenir Next LT Pro" panose="020B0504020202020204" pitchFamily="34" charset="0"/>
              </a:rPr>
              <a:t>System therapy uses stimulation pulses to mimic normal breathing</a:t>
            </a:r>
          </a:p>
        </p:txBody>
      </p:sp>
      <p:sp>
        <p:nvSpPr>
          <p:cNvPr id="74" name="Content Placeholder 1">
            <a:extLst>
              <a:ext uri="{FF2B5EF4-FFF2-40B4-BE49-F238E27FC236}">
                <a16:creationId xmlns:a16="http://schemas.microsoft.com/office/drawing/2014/main" id="{DAA0D45F-65BD-C64E-A922-6F6BC7F23FE0}"/>
              </a:ext>
            </a:extLst>
          </p:cNvPr>
          <p:cNvSpPr txBox="1">
            <a:spLocks/>
          </p:cNvSpPr>
          <p:nvPr/>
        </p:nvSpPr>
        <p:spPr bwMode="auto">
          <a:xfrm>
            <a:off x="8192277" y="2550712"/>
            <a:ext cx="3884232" cy="128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000" baseline="0">
                <a:solidFill>
                  <a:schemeClr val="tx1"/>
                </a:solidFill>
                <a:latin typeface="Century Gothic"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000" baseline="0">
                <a:solidFill>
                  <a:schemeClr val="tx1"/>
                </a:solidFill>
                <a:latin typeface="Century Gothic"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indent="0">
              <a:buFont typeface="Arial" pitchFamily="34" charset="0"/>
              <a:buNone/>
            </a:pPr>
            <a:r>
              <a:rPr lang="en-US" sz="1600" kern="0" dirty="0">
                <a:solidFill>
                  <a:schemeClr val="accent2">
                    <a:lumMod val="50000"/>
                  </a:schemeClr>
                </a:solidFill>
                <a:latin typeface="Century Gothic" panose="020B0502020202020204" pitchFamily="34" charset="0"/>
              </a:rPr>
              <a:t>Stimulation pulse setting ranges:</a:t>
            </a:r>
          </a:p>
          <a:p>
            <a:pPr>
              <a:buClr>
                <a:schemeClr val="accent4"/>
              </a:buClr>
              <a:buFont typeface="Wingdings" panose="05000000000000000000" pitchFamily="2" charset="2"/>
              <a:buChar char="§"/>
            </a:pPr>
            <a:r>
              <a:rPr lang="en-US" sz="1600" kern="0" dirty="0">
                <a:solidFill>
                  <a:schemeClr val="accent2">
                    <a:lumMod val="50000"/>
                  </a:schemeClr>
                </a:solidFill>
                <a:latin typeface="Century Gothic" panose="020B0502020202020204" pitchFamily="34" charset="0"/>
              </a:rPr>
              <a:t>Amplitude: 0.1 mA – 10 mA</a:t>
            </a:r>
          </a:p>
          <a:p>
            <a:pPr>
              <a:buClr>
                <a:schemeClr val="accent4"/>
              </a:buClr>
              <a:buFont typeface="Wingdings" panose="05000000000000000000" pitchFamily="2" charset="2"/>
              <a:buChar char="§"/>
            </a:pPr>
            <a:r>
              <a:rPr lang="en-US" sz="1600" kern="0" dirty="0">
                <a:solidFill>
                  <a:schemeClr val="accent2">
                    <a:lumMod val="50000"/>
                  </a:schemeClr>
                </a:solidFill>
                <a:latin typeface="Century Gothic" panose="020B0502020202020204" pitchFamily="34" charset="0"/>
              </a:rPr>
              <a:t>Pulse width: 60 µsec – 300 µsec</a:t>
            </a:r>
          </a:p>
          <a:p>
            <a:pPr>
              <a:buClr>
                <a:schemeClr val="accent4"/>
              </a:buClr>
              <a:buFont typeface="Wingdings" panose="05000000000000000000" pitchFamily="2" charset="2"/>
              <a:buChar char="§"/>
            </a:pPr>
            <a:r>
              <a:rPr lang="en-US" sz="1600" kern="0" dirty="0">
                <a:solidFill>
                  <a:schemeClr val="accent2">
                    <a:lumMod val="50000"/>
                  </a:schemeClr>
                </a:solidFill>
                <a:latin typeface="Century Gothic" panose="020B0502020202020204" pitchFamily="34" charset="0"/>
              </a:rPr>
              <a:t>Frequency: 10-40 Hz</a:t>
            </a:r>
          </a:p>
        </p:txBody>
      </p:sp>
      <p:sp>
        <p:nvSpPr>
          <p:cNvPr id="80" name="Left-Right Arrow 79">
            <a:extLst>
              <a:ext uri="{FF2B5EF4-FFF2-40B4-BE49-F238E27FC236}">
                <a16:creationId xmlns:a16="http://schemas.microsoft.com/office/drawing/2014/main" id="{0EEDC50A-3E34-024E-A5BA-DBEDF2951B7A}"/>
              </a:ext>
            </a:extLst>
          </p:cNvPr>
          <p:cNvSpPr>
            <a:spLocks/>
          </p:cNvSpPr>
          <p:nvPr/>
        </p:nvSpPr>
        <p:spPr>
          <a:xfrm>
            <a:off x="1654074" y="4520079"/>
            <a:ext cx="1537731" cy="429768"/>
          </a:xfrm>
          <a:prstGeom prst="leftRightArrow">
            <a:avLst/>
          </a:prstGeom>
          <a:solidFill>
            <a:srgbClr val="3B73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latin typeface="Century Gothic" panose="020B0502020202020204" pitchFamily="34" charset="0"/>
              </a:rPr>
              <a:t>Inspiration</a:t>
            </a:r>
          </a:p>
        </p:txBody>
      </p:sp>
      <p:sp>
        <p:nvSpPr>
          <p:cNvPr id="81" name="TextBox 80">
            <a:extLst>
              <a:ext uri="{FF2B5EF4-FFF2-40B4-BE49-F238E27FC236}">
                <a16:creationId xmlns:a16="http://schemas.microsoft.com/office/drawing/2014/main" id="{E3B1BEE4-6728-454B-A7B8-CA143D523CD4}"/>
              </a:ext>
            </a:extLst>
          </p:cNvPr>
          <p:cNvSpPr txBox="1"/>
          <p:nvPr/>
        </p:nvSpPr>
        <p:spPr>
          <a:xfrm>
            <a:off x="7307833" y="5992399"/>
            <a:ext cx="482824" cy="261610"/>
          </a:xfrm>
          <a:prstGeom prst="rect">
            <a:avLst/>
          </a:prstGeom>
          <a:noFill/>
        </p:spPr>
        <p:txBody>
          <a:bodyPr wrap="none" rtlCol="0">
            <a:spAutoFit/>
          </a:bodyPr>
          <a:lstStyle/>
          <a:p>
            <a:pPr algn="ctr"/>
            <a:r>
              <a:rPr lang="en-US" sz="1100" b="1" i="1" dirty="0">
                <a:latin typeface="Century Gothic" panose="020B0502020202020204" pitchFamily="34" charset="0"/>
              </a:rPr>
              <a:t>time</a:t>
            </a:r>
          </a:p>
        </p:txBody>
      </p:sp>
      <p:sp>
        <p:nvSpPr>
          <p:cNvPr id="82" name="TextBox 81">
            <a:extLst>
              <a:ext uri="{FF2B5EF4-FFF2-40B4-BE49-F238E27FC236}">
                <a16:creationId xmlns:a16="http://schemas.microsoft.com/office/drawing/2014/main" id="{9D65714C-CD97-C84D-A4BF-EBFEFB844B7F}"/>
              </a:ext>
            </a:extLst>
          </p:cNvPr>
          <p:cNvSpPr txBox="1"/>
          <p:nvPr/>
        </p:nvSpPr>
        <p:spPr>
          <a:xfrm>
            <a:off x="409821" y="4317393"/>
            <a:ext cx="827471" cy="261610"/>
          </a:xfrm>
          <a:prstGeom prst="rect">
            <a:avLst/>
          </a:prstGeom>
          <a:noFill/>
        </p:spPr>
        <p:txBody>
          <a:bodyPr wrap="none" rtlCol="0">
            <a:spAutoFit/>
          </a:bodyPr>
          <a:lstStyle/>
          <a:p>
            <a:pPr algn="r"/>
            <a:r>
              <a:rPr lang="en-US" sz="1100" b="1" dirty="0">
                <a:latin typeface="Century Gothic" panose="020B0502020202020204" pitchFamily="34" charset="0"/>
              </a:rPr>
              <a:t>Milliamps</a:t>
            </a:r>
          </a:p>
        </p:txBody>
      </p:sp>
      <p:cxnSp>
        <p:nvCxnSpPr>
          <p:cNvPr id="83" name="Straight Connector 82">
            <a:extLst>
              <a:ext uri="{FF2B5EF4-FFF2-40B4-BE49-F238E27FC236}">
                <a16:creationId xmlns:a16="http://schemas.microsoft.com/office/drawing/2014/main" id="{88C0F7BC-D6CF-814B-A340-4F10AF28DFFD}"/>
              </a:ext>
            </a:extLst>
          </p:cNvPr>
          <p:cNvCxnSpPr/>
          <p:nvPr/>
        </p:nvCxnSpPr>
        <p:spPr>
          <a:xfrm flipV="1">
            <a:off x="1218886" y="4514083"/>
            <a:ext cx="0" cy="1663800"/>
          </a:xfrm>
          <a:prstGeom prst="line">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A270F43-38FF-944F-B973-D8203AE9DB04}"/>
              </a:ext>
            </a:extLst>
          </p:cNvPr>
          <p:cNvSpPr txBox="1"/>
          <p:nvPr/>
        </p:nvSpPr>
        <p:spPr>
          <a:xfrm>
            <a:off x="549699" y="5817851"/>
            <a:ext cx="540533" cy="261610"/>
          </a:xfrm>
          <a:prstGeom prst="rect">
            <a:avLst/>
          </a:prstGeom>
          <a:noFill/>
        </p:spPr>
        <p:txBody>
          <a:bodyPr wrap="none" rtlCol="0" anchor="ctr">
            <a:spAutoFit/>
          </a:bodyPr>
          <a:lstStyle/>
          <a:p>
            <a:pPr algn="r"/>
            <a:r>
              <a:rPr lang="en-US" sz="1100" b="1" dirty="0">
                <a:latin typeface="Century Gothic" panose="020B0502020202020204" pitchFamily="34" charset="0"/>
              </a:rPr>
              <a:t>0 mA</a:t>
            </a:r>
          </a:p>
        </p:txBody>
      </p:sp>
      <p:sp>
        <p:nvSpPr>
          <p:cNvPr id="85" name="TextBox 84">
            <a:extLst>
              <a:ext uri="{FF2B5EF4-FFF2-40B4-BE49-F238E27FC236}">
                <a16:creationId xmlns:a16="http://schemas.microsoft.com/office/drawing/2014/main" id="{A2F4A2A7-732A-524D-A696-51D3D7C14B7A}"/>
              </a:ext>
            </a:extLst>
          </p:cNvPr>
          <p:cNvSpPr txBox="1"/>
          <p:nvPr/>
        </p:nvSpPr>
        <p:spPr>
          <a:xfrm>
            <a:off x="152386" y="4854099"/>
            <a:ext cx="955710" cy="261610"/>
          </a:xfrm>
          <a:prstGeom prst="rect">
            <a:avLst/>
          </a:prstGeom>
          <a:noFill/>
        </p:spPr>
        <p:txBody>
          <a:bodyPr wrap="none" rtlCol="0">
            <a:spAutoFit/>
          </a:bodyPr>
          <a:lstStyle/>
          <a:p>
            <a:pPr algn="r"/>
            <a:r>
              <a:rPr lang="en-US" sz="1100" b="1" dirty="0">
                <a:latin typeface="Century Gothic" panose="020B0502020202020204" pitchFamily="34" charset="0"/>
              </a:rPr>
              <a:t>0.1 - 10 mA</a:t>
            </a:r>
          </a:p>
        </p:txBody>
      </p:sp>
      <p:cxnSp>
        <p:nvCxnSpPr>
          <p:cNvPr id="86" name="Straight Connector 85">
            <a:extLst>
              <a:ext uri="{FF2B5EF4-FFF2-40B4-BE49-F238E27FC236}">
                <a16:creationId xmlns:a16="http://schemas.microsoft.com/office/drawing/2014/main" id="{76D3751A-AA69-C34E-A992-5898C1D0CEC3}"/>
              </a:ext>
            </a:extLst>
          </p:cNvPr>
          <p:cNvCxnSpPr/>
          <p:nvPr/>
        </p:nvCxnSpPr>
        <p:spPr>
          <a:xfrm>
            <a:off x="1051633" y="4984904"/>
            <a:ext cx="288206" cy="4858"/>
          </a:xfrm>
          <a:prstGeom prst="line">
            <a:avLst/>
          </a:prstGeom>
          <a:ln w="1905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F0AFABCD-962F-494E-BC67-4B0F91435E9E}"/>
              </a:ext>
            </a:extLst>
          </p:cNvPr>
          <p:cNvGrpSpPr/>
          <p:nvPr/>
        </p:nvGrpSpPr>
        <p:grpSpPr>
          <a:xfrm>
            <a:off x="1677152" y="5003887"/>
            <a:ext cx="1493571" cy="948311"/>
            <a:chOff x="6303311" y="3547652"/>
            <a:chExt cx="1493571" cy="886269"/>
          </a:xfrm>
        </p:grpSpPr>
        <p:cxnSp>
          <p:nvCxnSpPr>
            <p:cNvPr id="88" name="Straight Connector 87">
              <a:extLst>
                <a:ext uri="{FF2B5EF4-FFF2-40B4-BE49-F238E27FC236}">
                  <a16:creationId xmlns:a16="http://schemas.microsoft.com/office/drawing/2014/main" id="{111D48A0-7493-4A48-A8F4-D97C64F95C0C}"/>
                </a:ext>
              </a:extLst>
            </p:cNvPr>
            <p:cNvCxnSpPr/>
            <p:nvPr/>
          </p:nvCxnSpPr>
          <p:spPr>
            <a:xfrm>
              <a:off x="7796882" y="3788596"/>
              <a:ext cx="0" cy="6453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0E884E6-F6A9-EE45-9557-66E0F4BA1CEC}"/>
                </a:ext>
              </a:extLst>
            </p:cNvPr>
            <p:cNvCxnSpPr/>
            <p:nvPr/>
          </p:nvCxnSpPr>
          <p:spPr>
            <a:xfrm flipH="1">
              <a:off x="7718564" y="3705225"/>
              <a:ext cx="483" cy="7254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115FCA4-EDDD-4F45-B914-E21D06ABCD72}"/>
                </a:ext>
              </a:extLst>
            </p:cNvPr>
            <p:cNvCxnSpPr/>
            <p:nvPr/>
          </p:nvCxnSpPr>
          <p:spPr>
            <a:xfrm>
              <a:off x="7758542" y="3748723"/>
              <a:ext cx="0" cy="6837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419D1A-9B21-CB48-AE72-5A0EDE5D18F6}"/>
                </a:ext>
              </a:extLst>
            </p:cNvPr>
            <p:cNvCxnSpPr/>
            <p:nvPr/>
          </p:nvCxnSpPr>
          <p:spPr>
            <a:xfrm>
              <a:off x="7567089" y="3547925"/>
              <a:ext cx="0" cy="8859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7B6FAA-D69D-AB49-A17F-BBD5FD956E05}"/>
                </a:ext>
              </a:extLst>
            </p:cNvPr>
            <p:cNvCxnSpPr/>
            <p:nvPr/>
          </p:nvCxnSpPr>
          <p:spPr>
            <a:xfrm>
              <a:off x="7681612" y="3657600"/>
              <a:ext cx="0" cy="7722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E62957-E867-3E47-8CE5-C2439C9AA820}"/>
                </a:ext>
              </a:extLst>
            </p:cNvPr>
            <p:cNvCxnSpPr/>
            <p:nvPr/>
          </p:nvCxnSpPr>
          <p:spPr>
            <a:xfrm>
              <a:off x="7607102" y="3568065"/>
              <a:ext cx="0" cy="8644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C0ABD8B-9536-F942-BC5D-F5A96ADB16F3}"/>
                </a:ext>
              </a:extLst>
            </p:cNvPr>
            <p:cNvCxnSpPr/>
            <p:nvPr/>
          </p:nvCxnSpPr>
          <p:spPr>
            <a:xfrm>
              <a:off x="7643272" y="3605374"/>
              <a:ext cx="0" cy="8285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ADDDC25-2881-A74F-970F-9E07A9C7B6F1}"/>
                </a:ext>
              </a:extLst>
            </p:cNvPr>
            <p:cNvCxnSpPr/>
            <p:nvPr/>
          </p:nvCxnSpPr>
          <p:spPr>
            <a:xfrm>
              <a:off x="7490072" y="3547925"/>
              <a:ext cx="2961" cy="8827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7442EC5-7914-B14F-ACD2-2EAE70B76E6F}"/>
                </a:ext>
              </a:extLst>
            </p:cNvPr>
            <p:cNvCxnSpPr/>
            <p:nvPr/>
          </p:nvCxnSpPr>
          <p:spPr>
            <a:xfrm>
              <a:off x="7527146" y="3547925"/>
              <a:ext cx="1631" cy="8845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8EA69CC-837C-574E-9F8E-9ECA6696D412}"/>
                </a:ext>
              </a:extLst>
            </p:cNvPr>
            <p:cNvCxnSpPr/>
            <p:nvPr/>
          </p:nvCxnSpPr>
          <p:spPr>
            <a:xfrm>
              <a:off x="7337525"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C986CD0-E723-6F46-B863-A4738B690977}"/>
                </a:ext>
              </a:extLst>
            </p:cNvPr>
            <p:cNvCxnSpPr/>
            <p:nvPr/>
          </p:nvCxnSpPr>
          <p:spPr>
            <a:xfrm>
              <a:off x="7452048" y="35476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2D2AE17-A78E-6A42-B225-796CD0CB4443}"/>
                </a:ext>
              </a:extLst>
            </p:cNvPr>
            <p:cNvCxnSpPr/>
            <p:nvPr/>
          </p:nvCxnSpPr>
          <p:spPr>
            <a:xfrm>
              <a:off x="737372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673223-B72D-6C47-BA9C-97FA5E0F4CBC}"/>
                </a:ext>
              </a:extLst>
            </p:cNvPr>
            <p:cNvCxnSpPr/>
            <p:nvPr/>
          </p:nvCxnSpPr>
          <p:spPr>
            <a:xfrm>
              <a:off x="741370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48F989D-C637-7643-AB2F-A5C13FFE9281}"/>
                </a:ext>
              </a:extLst>
            </p:cNvPr>
            <p:cNvCxnSpPr/>
            <p:nvPr/>
          </p:nvCxnSpPr>
          <p:spPr>
            <a:xfrm>
              <a:off x="7223002"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A5FFEC1-129B-164F-AB66-59E6583857C4}"/>
                </a:ext>
              </a:extLst>
            </p:cNvPr>
            <p:cNvCxnSpPr/>
            <p:nvPr/>
          </p:nvCxnSpPr>
          <p:spPr>
            <a:xfrm>
              <a:off x="7337525" y="3549364"/>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6FF916-1DAC-0F42-93CF-7D086688AC72}"/>
                </a:ext>
              </a:extLst>
            </p:cNvPr>
            <p:cNvCxnSpPr/>
            <p:nvPr/>
          </p:nvCxnSpPr>
          <p:spPr>
            <a:xfrm>
              <a:off x="725920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1B57CCE-CC0A-B54D-AC9A-6F81758788C2}"/>
                </a:ext>
              </a:extLst>
            </p:cNvPr>
            <p:cNvCxnSpPr/>
            <p:nvPr/>
          </p:nvCxnSpPr>
          <p:spPr>
            <a:xfrm>
              <a:off x="729918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D2DA53-12A3-0147-B05C-CA0F913AEDB4}"/>
                </a:ext>
              </a:extLst>
            </p:cNvPr>
            <p:cNvCxnSpPr/>
            <p:nvPr/>
          </p:nvCxnSpPr>
          <p:spPr>
            <a:xfrm>
              <a:off x="7107732"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AF3A895-6354-154A-9BC0-EA250C87FC90}"/>
                </a:ext>
              </a:extLst>
            </p:cNvPr>
            <p:cNvCxnSpPr/>
            <p:nvPr/>
          </p:nvCxnSpPr>
          <p:spPr>
            <a:xfrm>
              <a:off x="7143935"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364B647-687C-FA45-83A9-E1E2F0371F35}"/>
                </a:ext>
              </a:extLst>
            </p:cNvPr>
            <p:cNvCxnSpPr/>
            <p:nvPr/>
          </p:nvCxnSpPr>
          <p:spPr>
            <a:xfrm>
              <a:off x="7183915"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87452EC-CA9F-C34B-A3D8-6E9B54AA5953}"/>
                </a:ext>
              </a:extLst>
            </p:cNvPr>
            <p:cNvCxnSpPr/>
            <p:nvPr/>
          </p:nvCxnSpPr>
          <p:spPr>
            <a:xfrm>
              <a:off x="702964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23F21B-5F52-0F43-84C5-A81A47EC9A7D}"/>
                </a:ext>
              </a:extLst>
            </p:cNvPr>
            <p:cNvCxnSpPr/>
            <p:nvPr/>
          </p:nvCxnSpPr>
          <p:spPr>
            <a:xfrm>
              <a:off x="7069621"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18E2D83-CA5A-AC44-8175-BDDC01D0B3D4}"/>
                </a:ext>
              </a:extLst>
            </p:cNvPr>
            <p:cNvCxnSpPr/>
            <p:nvPr/>
          </p:nvCxnSpPr>
          <p:spPr>
            <a:xfrm>
              <a:off x="6878168"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6698F56-357B-CE40-B177-474DB4A899EB}"/>
                </a:ext>
              </a:extLst>
            </p:cNvPr>
            <p:cNvCxnSpPr/>
            <p:nvPr/>
          </p:nvCxnSpPr>
          <p:spPr>
            <a:xfrm>
              <a:off x="6992691" y="35476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E0721D6-5571-3140-9638-C7FD6DCC444C}"/>
                </a:ext>
              </a:extLst>
            </p:cNvPr>
            <p:cNvCxnSpPr/>
            <p:nvPr/>
          </p:nvCxnSpPr>
          <p:spPr>
            <a:xfrm>
              <a:off x="6916276" y="354802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E04CAF9-1FC6-1A44-8067-56582F1CA46F}"/>
                </a:ext>
              </a:extLst>
            </p:cNvPr>
            <p:cNvCxnSpPr/>
            <p:nvPr/>
          </p:nvCxnSpPr>
          <p:spPr>
            <a:xfrm>
              <a:off x="6954351"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B664C05-CAB4-424F-99AB-F9F1E84F2993}"/>
                </a:ext>
              </a:extLst>
            </p:cNvPr>
            <p:cNvCxnSpPr/>
            <p:nvPr/>
          </p:nvCxnSpPr>
          <p:spPr>
            <a:xfrm>
              <a:off x="6763413"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324EBF0-D57D-7749-8732-3D7C0FA79CE7}"/>
                </a:ext>
              </a:extLst>
            </p:cNvPr>
            <p:cNvCxnSpPr/>
            <p:nvPr/>
          </p:nvCxnSpPr>
          <p:spPr>
            <a:xfrm>
              <a:off x="680152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042C850-7F60-814B-8855-49D9A1979D1C}"/>
                </a:ext>
              </a:extLst>
            </p:cNvPr>
            <p:cNvCxnSpPr/>
            <p:nvPr/>
          </p:nvCxnSpPr>
          <p:spPr>
            <a:xfrm>
              <a:off x="6839596"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319DF7F-5554-AE46-AD57-000327CD7F82}"/>
                </a:ext>
              </a:extLst>
            </p:cNvPr>
            <p:cNvCxnSpPr/>
            <p:nvPr/>
          </p:nvCxnSpPr>
          <p:spPr>
            <a:xfrm>
              <a:off x="6685444" y="3568065"/>
              <a:ext cx="807" cy="864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E36E931-1A57-3646-A3F8-FFA8017FC5A6}"/>
                </a:ext>
              </a:extLst>
            </p:cNvPr>
            <p:cNvCxnSpPr/>
            <p:nvPr/>
          </p:nvCxnSpPr>
          <p:spPr>
            <a:xfrm>
              <a:off x="6724326" y="35500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5DD369E-0E1A-004A-8CC4-50763A0C6963}"/>
                </a:ext>
              </a:extLst>
            </p:cNvPr>
            <p:cNvCxnSpPr/>
            <p:nvPr/>
          </p:nvCxnSpPr>
          <p:spPr>
            <a:xfrm>
              <a:off x="6648143" y="3589630"/>
              <a:ext cx="229" cy="8403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397A29C-22B3-B043-96B4-8A0EE0D5DD86}"/>
                </a:ext>
              </a:extLst>
            </p:cNvPr>
            <p:cNvCxnSpPr/>
            <p:nvPr/>
          </p:nvCxnSpPr>
          <p:spPr>
            <a:xfrm>
              <a:off x="6569676" y="3634398"/>
              <a:ext cx="4186" cy="7957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552F158-3CCC-EF42-BCA8-1BD56F92DF58}"/>
                </a:ext>
              </a:extLst>
            </p:cNvPr>
            <p:cNvCxnSpPr/>
            <p:nvPr/>
          </p:nvCxnSpPr>
          <p:spPr>
            <a:xfrm>
              <a:off x="6610032" y="3609184"/>
              <a:ext cx="0" cy="8214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D9DD14D-ABF5-494A-ABB0-3BAB882A1876}"/>
                </a:ext>
              </a:extLst>
            </p:cNvPr>
            <p:cNvCxnSpPr/>
            <p:nvPr/>
          </p:nvCxnSpPr>
          <p:spPr>
            <a:xfrm>
              <a:off x="6418579" y="3727617"/>
              <a:ext cx="0" cy="7028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986F51A-2F53-AC43-AFF0-4252239C635C}"/>
                </a:ext>
              </a:extLst>
            </p:cNvPr>
            <p:cNvCxnSpPr/>
            <p:nvPr/>
          </p:nvCxnSpPr>
          <p:spPr>
            <a:xfrm>
              <a:off x="6533102" y="3657600"/>
              <a:ext cx="0" cy="774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F62F7BA-9FD4-F741-9987-E828F745A609}"/>
                </a:ext>
              </a:extLst>
            </p:cNvPr>
            <p:cNvCxnSpPr/>
            <p:nvPr/>
          </p:nvCxnSpPr>
          <p:spPr>
            <a:xfrm>
              <a:off x="6454712" y="3705225"/>
              <a:ext cx="70" cy="7273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60D67A2-E74F-DA41-A94E-C8229FD6689A}"/>
                </a:ext>
              </a:extLst>
            </p:cNvPr>
            <p:cNvCxnSpPr/>
            <p:nvPr/>
          </p:nvCxnSpPr>
          <p:spPr>
            <a:xfrm>
              <a:off x="6494762" y="3682023"/>
              <a:ext cx="0" cy="750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89F27A4-D71F-4B4B-B089-CDA193C6EF6A}"/>
                </a:ext>
              </a:extLst>
            </p:cNvPr>
            <p:cNvCxnSpPr/>
            <p:nvPr/>
          </p:nvCxnSpPr>
          <p:spPr>
            <a:xfrm>
              <a:off x="6342164" y="3773805"/>
              <a:ext cx="0" cy="6587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A7D6D1-E24B-5447-86FF-1CD536F0058D}"/>
                </a:ext>
              </a:extLst>
            </p:cNvPr>
            <p:cNvCxnSpPr/>
            <p:nvPr/>
          </p:nvCxnSpPr>
          <p:spPr>
            <a:xfrm>
              <a:off x="6380239" y="3748723"/>
              <a:ext cx="0" cy="68379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497D827-4556-C146-9FE7-D3DD0A780F6E}"/>
                </a:ext>
              </a:extLst>
            </p:cNvPr>
            <p:cNvCxnSpPr/>
            <p:nvPr/>
          </p:nvCxnSpPr>
          <p:spPr>
            <a:xfrm flipH="1">
              <a:off x="6303311" y="3788596"/>
              <a:ext cx="1512" cy="6433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EDEA8149-3053-8141-AB66-C4B915C97059}"/>
              </a:ext>
            </a:extLst>
          </p:cNvPr>
          <p:cNvGrpSpPr/>
          <p:nvPr/>
        </p:nvGrpSpPr>
        <p:grpSpPr>
          <a:xfrm>
            <a:off x="4766237" y="4998256"/>
            <a:ext cx="1493571" cy="948361"/>
            <a:chOff x="6303311" y="3547605"/>
            <a:chExt cx="1493571" cy="886316"/>
          </a:xfrm>
        </p:grpSpPr>
        <p:cxnSp>
          <p:nvCxnSpPr>
            <p:cNvPr id="130" name="Straight Connector 129">
              <a:extLst>
                <a:ext uri="{FF2B5EF4-FFF2-40B4-BE49-F238E27FC236}">
                  <a16:creationId xmlns:a16="http://schemas.microsoft.com/office/drawing/2014/main" id="{63E51910-2F71-1443-A573-8A26FB9B2829}"/>
                </a:ext>
              </a:extLst>
            </p:cNvPr>
            <p:cNvCxnSpPr/>
            <p:nvPr/>
          </p:nvCxnSpPr>
          <p:spPr>
            <a:xfrm>
              <a:off x="7796882" y="3788596"/>
              <a:ext cx="0" cy="6453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F50892A-618D-CC48-BBEF-CD5EFCCFF114}"/>
                </a:ext>
              </a:extLst>
            </p:cNvPr>
            <p:cNvCxnSpPr/>
            <p:nvPr/>
          </p:nvCxnSpPr>
          <p:spPr>
            <a:xfrm flipH="1">
              <a:off x="7718564" y="3705225"/>
              <a:ext cx="483" cy="7254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F13E15C-8A78-204F-AD17-A6CC15ABDCAB}"/>
                </a:ext>
              </a:extLst>
            </p:cNvPr>
            <p:cNvCxnSpPr/>
            <p:nvPr/>
          </p:nvCxnSpPr>
          <p:spPr>
            <a:xfrm>
              <a:off x="7758542" y="3748723"/>
              <a:ext cx="0" cy="6837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E5AEA11-4394-9B40-9EF0-DDBC73237F42}"/>
                </a:ext>
              </a:extLst>
            </p:cNvPr>
            <p:cNvCxnSpPr/>
            <p:nvPr/>
          </p:nvCxnSpPr>
          <p:spPr>
            <a:xfrm>
              <a:off x="7563279" y="3547925"/>
              <a:ext cx="0" cy="8859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447CBB9-1C37-5240-B4E5-BE6D48815094}"/>
                </a:ext>
              </a:extLst>
            </p:cNvPr>
            <p:cNvCxnSpPr/>
            <p:nvPr/>
          </p:nvCxnSpPr>
          <p:spPr>
            <a:xfrm>
              <a:off x="7681612" y="3657600"/>
              <a:ext cx="0" cy="7722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8C7D9FB-5622-DA4C-9833-36AF1E3086E1}"/>
                </a:ext>
              </a:extLst>
            </p:cNvPr>
            <p:cNvCxnSpPr/>
            <p:nvPr/>
          </p:nvCxnSpPr>
          <p:spPr>
            <a:xfrm>
              <a:off x="7603292" y="3568065"/>
              <a:ext cx="0" cy="8644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5A98D3-4E0B-5548-B718-A7252DCEEE39}"/>
                </a:ext>
              </a:extLst>
            </p:cNvPr>
            <p:cNvCxnSpPr/>
            <p:nvPr/>
          </p:nvCxnSpPr>
          <p:spPr>
            <a:xfrm>
              <a:off x="7643272" y="3605374"/>
              <a:ext cx="0" cy="8285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300D48C-1CBD-7C49-B2C8-B43C8B0684D3}"/>
                </a:ext>
              </a:extLst>
            </p:cNvPr>
            <p:cNvCxnSpPr/>
            <p:nvPr/>
          </p:nvCxnSpPr>
          <p:spPr>
            <a:xfrm>
              <a:off x="7490072" y="3547925"/>
              <a:ext cx="2961" cy="8827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EC82D5B-AC78-0A47-ADD7-F3741B5187F5}"/>
                </a:ext>
              </a:extLst>
            </p:cNvPr>
            <p:cNvCxnSpPr/>
            <p:nvPr/>
          </p:nvCxnSpPr>
          <p:spPr>
            <a:xfrm>
              <a:off x="7527347" y="3547925"/>
              <a:ext cx="1631" cy="8845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65CED8C-F71B-0E47-BECD-00FA3275767F}"/>
                </a:ext>
              </a:extLst>
            </p:cNvPr>
            <p:cNvCxnSpPr/>
            <p:nvPr/>
          </p:nvCxnSpPr>
          <p:spPr>
            <a:xfrm>
              <a:off x="7337525"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94EAC26-27F5-4544-94E3-990E13EB7DFC}"/>
                </a:ext>
              </a:extLst>
            </p:cNvPr>
            <p:cNvCxnSpPr/>
            <p:nvPr/>
          </p:nvCxnSpPr>
          <p:spPr>
            <a:xfrm>
              <a:off x="7452048" y="354943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7B1C013-7906-1647-8C6D-EAB403A720FB}"/>
                </a:ext>
              </a:extLst>
            </p:cNvPr>
            <p:cNvCxnSpPr/>
            <p:nvPr/>
          </p:nvCxnSpPr>
          <p:spPr>
            <a:xfrm>
              <a:off x="737372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3547AB1-AFAC-F94D-9B4F-D1C31EC351CD}"/>
                </a:ext>
              </a:extLst>
            </p:cNvPr>
            <p:cNvCxnSpPr/>
            <p:nvPr/>
          </p:nvCxnSpPr>
          <p:spPr>
            <a:xfrm>
              <a:off x="7413708" y="354799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B46E50B-7334-2B4C-A137-CCA03A72A70A}"/>
                </a:ext>
              </a:extLst>
            </p:cNvPr>
            <p:cNvCxnSpPr/>
            <p:nvPr/>
          </p:nvCxnSpPr>
          <p:spPr>
            <a:xfrm>
              <a:off x="7223002"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0BDD7E9-54AC-7340-A3FF-3F3D222B9C7D}"/>
                </a:ext>
              </a:extLst>
            </p:cNvPr>
            <p:cNvCxnSpPr/>
            <p:nvPr/>
          </p:nvCxnSpPr>
          <p:spPr>
            <a:xfrm>
              <a:off x="7337525" y="3549364"/>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5AB342C-FC84-5940-8847-EBDACD00AD3B}"/>
                </a:ext>
              </a:extLst>
            </p:cNvPr>
            <p:cNvCxnSpPr/>
            <p:nvPr/>
          </p:nvCxnSpPr>
          <p:spPr>
            <a:xfrm>
              <a:off x="725920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7B5FCEE-FE1F-F241-B0C6-B8A83A97B548}"/>
                </a:ext>
              </a:extLst>
            </p:cNvPr>
            <p:cNvCxnSpPr/>
            <p:nvPr/>
          </p:nvCxnSpPr>
          <p:spPr>
            <a:xfrm>
              <a:off x="7299185" y="354792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B2E383C-15FB-DB49-B816-055E44A42284}"/>
                </a:ext>
              </a:extLst>
            </p:cNvPr>
            <p:cNvCxnSpPr/>
            <p:nvPr/>
          </p:nvCxnSpPr>
          <p:spPr>
            <a:xfrm>
              <a:off x="7107732"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17E7733-F1FA-EE41-B312-F7221BEBCE4F}"/>
                </a:ext>
              </a:extLst>
            </p:cNvPr>
            <p:cNvCxnSpPr/>
            <p:nvPr/>
          </p:nvCxnSpPr>
          <p:spPr>
            <a:xfrm>
              <a:off x="7143935"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8F53D41-2B91-C240-BCDA-6139B6321378}"/>
                </a:ext>
              </a:extLst>
            </p:cNvPr>
            <p:cNvCxnSpPr/>
            <p:nvPr/>
          </p:nvCxnSpPr>
          <p:spPr>
            <a:xfrm>
              <a:off x="7183915"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D2AE1C6-8AF1-DF4D-9D8B-5A2D47FC2F03}"/>
                </a:ext>
              </a:extLst>
            </p:cNvPr>
            <p:cNvCxnSpPr/>
            <p:nvPr/>
          </p:nvCxnSpPr>
          <p:spPr>
            <a:xfrm>
              <a:off x="702964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B5D0513-5DB5-3B4E-9CE0-58E1B19FA3CC}"/>
                </a:ext>
              </a:extLst>
            </p:cNvPr>
            <p:cNvCxnSpPr/>
            <p:nvPr/>
          </p:nvCxnSpPr>
          <p:spPr>
            <a:xfrm>
              <a:off x="7069621" y="3547988"/>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12B132-081F-904F-9FB9-BC4272CA24F6}"/>
                </a:ext>
              </a:extLst>
            </p:cNvPr>
            <p:cNvCxnSpPr/>
            <p:nvPr/>
          </p:nvCxnSpPr>
          <p:spPr>
            <a:xfrm>
              <a:off x="6878168"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806466C-C853-6C43-97CA-5D7F2788B343}"/>
                </a:ext>
              </a:extLst>
            </p:cNvPr>
            <p:cNvCxnSpPr/>
            <p:nvPr/>
          </p:nvCxnSpPr>
          <p:spPr>
            <a:xfrm>
              <a:off x="6992691" y="3547605"/>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B755DBC-AB6D-1E47-8BA8-BE36A0732B12}"/>
                </a:ext>
              </a:extLst>
            </p:cNvPr>
            <p:cNvCxnSpPr/>
            <p:nvPr/>
          </p:nvCxnSpPr>
          <p:spPr>
            <a:xfrm>
              <a:off x="6916276" y="354802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0B50A9F-6164-BF45-B288-C0E5350B8D40}"/>
                </a:ext>
              </a:extLst>
            </p:cNvPr>
            <p:cNvCxnSpPr/>
            <p:nvPr/>
          </p:nvCxnSpPr>
          <p:spPr>
            <a:xfrm>
              <a:off x="6954351" y="354814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8E1DB2F-09A6-2445-9027-E2FF55F27590}"/>
                </a:ext>
              </a:extLst>
            </p:cNvPr>
            <p:cNvCxnSpPr/>
            <p:nvPr/>
          </p:nvCxnSpPr>
          <p:spPr>
            <a:xfrm>
              <a:off x="6763413" y="3547959"/>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84C98CF-E468-F848-A28D-8788B5D6240E}"/>
                </a:ext>
              </a:extLst>
            </p:cNvPr>
            <p:cNvCxnSpPr/>
            <p:nvPr/>
          </p:nvCxnSpPr>
          <p:spPr>
            <a:xfrm>
              <a:off x="6801521"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BEBEE6A-A45B-9A4E-86E8-4DC7C8D1EF82}"/>
                </a:ext>
              </a:extLst>
            </p:cNvPr>
            <p:cNvCxnSpPr/>
            <p:nvPr/>
          </p:nvCxnSpPr>
          <p:spPr>
            <a:xfrm>
              <a:off x="6839596" y="3548113"/>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84980-003B-9F42-9D72-60ED04045FF7}"/>
                </a:ext>
              </a:extLst>
            </p:cNvPr>
            <p:cNvCxnSpPr/>
            <p:nvPr/>
          </p:nvCxnSpPr>
          <p:spPr>
            <a:xfrm>
              <a:off x="6762666" y="3551337"/>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DBBBD13-3251-4547-A9A9-77225C799C63}"/>
                </a:ext>
              </a:extLst>
            </p:cNvPr>
            <p:cNvCxnSpPr/>
            <p:nvPr/>
          </p:nvCxnSpPr>
          <p:spPr>
            <a:xfrm>
              <a:off x="6685444" y="3568065"/>
              <a:ext cx="807" cy="86448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951C434-9894-3949-915B-EA1434E5C8ED}"/>
                </a:ext>
              </a:extLst>
            </p:cNvPr>
            <p:cNvCxnSpPr/>
            <p:nvPr/>
          </p:nvCxnSpPr>
          <p:spPr>
            <a:xfrm>
              <a:off x="6724326" y="3550052"/>
              <a:ext cx="0" cy="8824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3CCF425-1FB8-C844-BE72-D0C87A895EE7}"/>
                </a:ext>
              </a:extLst>
            </p:cNvPr>
            <p:cNvCxnSpPr/>
            <p:nvPr/>
          </p:nvCxnSpPr>
          <p:spPr>
            <a:xfrm>
              <a:off x="6648143" y="3589630"/>
              <a:ext cx="229" cy="8403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B46E90-3BF1-6047-A39E-8FDCC38562E4}"/>
                </a:ext>
              </a:extLst>
            </p:cNvPr>
            <p:cNvCxnSpPr/>
            <p:nvPr/>
          </p:nvCxnSpPr>
          <p:spPr>
            <a:xfrm>
              <a:off x="6569676" y="3634398"/>
              <a:ext cx="4186" cy="7957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44D56E2-BC31-EE41-ABE8-D530C92CB65F}"/>
                </a:ext>
              </a:extLst>
            </p:cNvPr>
            <p:cNvCxnSpPr/>
            <p:nvPr/>
          </p:nvCxnSpPr>
          <p:spPr>
            <a:xfrm>
              <a:off x="6610032" y="3609184"/>
              <a:ext cx="0" cy="8214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8DB1F35-CEBE-4240-9094-69ED223BA14E}"/>
                </a:ext>
              </a:extLst>
            </p:cNvPr>
            <p:cNvCxnSpPr/>
            <p:nvPr/>
          </p:nvCxnSpPr>
          <p:spPr>
            <a:xfrm>
              <a:off x="6418579" y="3727617"/>
              <a:ext cx="0" cy="70287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950C348-0C87-9D48-8224-CCCCB8A19427}"/>
                </a:ext>
              </a:extLst>
            </p:cNvPr>
            <p:cNvCxnSpPr/>
            <p:nvPr/>
          </p:nvCxnSpPr>
          <p:spPr>
            <a:xfrm>
              <a:off x="6533102" y="3657600"/>
              <a:ext cx="0" cy="774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3A0A94E-DC49-4649-A236-AFEB30B70B5B}"/>
                </a:ext>
              </a:extLst>
            </p:cNvPr>
            <p:cNvCxnSpPr/>
            <p:nvPr/>
          </p:nvCxnSpPr>
          <p:spPr>
            <a:xfrm>
              <a:off x="6454712" y="3705225"/>
              <a:ext cx="70" cy="72735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FD9C8E1-401D-4B44-AFC7-3049C75C03E9}"/>
                </a:ext>
              </a:extLst>
            </p:cNvPr>
            <p:cNvCxnSpPr/>
            <p:nvPr/>
          </p:nvCxnSpPr>
          <p:spPr>
            <a:xfrm>
              <a:off x="6494762" y="3682023"/>
              <a:ext cx="0" cy="750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0C24FA5-D03E-7C4F-81E5-09F61EFC5A8C}"/>
                </a:ext>
              </a:extLst>
            </p:cNvPr>
            <p:cNvCxnSpPr/>
            <p:nvPr/>
          </p:nvCxnSpPr>
          <p:spPr>
            <a:xfrm>
              <a:off x="6342164" y="3773805"/>
              <a:ext cx="0" cy="6587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1368D6B-C403-614A-9864-59E27DC2F362}"/>
                </a:ext>
              </a:extLst>
            </p:cNvPr>
            <p:cNvCxnSpPr/>
            <p:nvPr/>
          </p:nvCxnSpPr>
          <p:spPr>
            <a:xfrm>
              <a:off x="6380239" y="3748723"/>
              <a:ext cx="0" cy="68379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6C1093C-3779-E044-BC60-800341B23F75}"/>
                </a:ext>
              </a:extLst>
            </p:cNvPr>
            <p:cNvCxnSpPr/>
            <p:nvPr/>
          </p:nvCxnSpPr>
          <p:spPr>
            <a:xfrm flipH="1">
              <a:off x="6303311" y="3788596"/>
              <a:ext cx="1512" cy="6433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72" name="Straight Connector 171">
            <a:extLst>
              <a:ext uri="{FF2B5EF4-FFF2-40B4-BE49-F238E27FC236}">
                <a16:creationId xmlns:a16="http://schemas.microsoft.com/office/drawing/2014/main" id="{25114F70-4560-5B4A-BD9F-E199DDDB41CA}"/>
              </a:ext>
            </a:extLst>
          </p:cNvPr>
          <p:cNvCxnSpPr/>
          <p:nvPr/>
        </p:nvCxnSpPr>
        <p:spPr>
          <a:xfrm>
            <a:off x="1055332" y="5948309"/>
            <a:ext cx="6775912" cy="3369"/>
          </a:xfrm>
          <a:prstGeom prst="line">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0D557506-4590-5740-BF26-2288DFCE9560}"/>
              </a:ext>
            </a:extLst>
          </p:cNvPr>
          <p:cNvSpPr/>
          <p:nvPr/>
        </p:nvSpPr>
        <p:spPr>
          <a:xfrm flipV="1">
            <a:off x="5626519" y="4905334"/>
            <a:ext cx="191224" cy="1271967"/>
          </a:xfrm>
          <a:prstGeom prst="ellipse">
            <a:avLst/>
          </a:prstGeom>
          <a:noFill/>
          <a:ln>
            <a:solidFill>
              <a:srgbClr val="D4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74" name="Straight Connector 173">
            <a:extLst>
              <a:ext uri="{FF2B5EF4-FFF2-40B4-BE49-F238E27FC236}">
                <a16:creationId xmlns:a16="http://schemas.microsoft.com/office/drawing/2014/main" id="{E7C73F7D-9C21-A249-ABB2-F0EE4733CD6D}"/>
              </a:ext>
            </a:extLst>
          </p:cNvPr>
          <p:cNvCxnSpPr>
            <a:cxnSpLocks/>
          </p:cNvCxnSpPr>
          <p:nvPr/>
        </p:nvCxnSpPr>
        <p:spPr>
          <a:xfrm flipV="1">
            <a:off x="5704658" y="4324018"/>
            <a:ext cx="2283224" cy="696131"/>
          </a:xfrm>
          <a:prstGeom prst="line">
            <a:avLst/>
          </a:prstGeom>
          <a:ln w="25400">
            <a:solidFill>
              <a:srgbClr val="D48236"/>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6AB10DE-F2FA-B345-9F94-B704EB9D4785}"/>
              </a:ext>
            </a:extLst>
          </p:cNvPr>
          <p:cNvCxnSpPr>
            <a:cxnSpLocks/>
          </p:cNvCxnSpPr>
          <p:nvPr/>
        </p:nvCxnSpPr>
        <p:spPr>
          <a:xfrm flipH="1" flipV="1">
            <a:off x="3304940" y="4317393"/>
            <a:ext cx="2399721" cy="702756"/>
          </a:xfrm>
          <a:prstGeom prst="line">
            <a:avLst/>
          </a:prstGeom>
          <a:ln w="25400">
            <a:solidFill>
              <a:srgbClr val="D48236"/>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BB004F18-CD10-324C-9087-867F5B8A4002}"/>
              </a:ext>
            </a:extLst>
          </p:cNvPr>
          <p:cNvGrpSpPr/>
          <p:nvPr/>
        </p:nvGrpSpPr>
        <p:grpSpPr>
          <a:xfrm>
            <a:off x="3368002" y="2031618"/>
            <a:ext cx="4292922" cy="2036715"/>
            <a:chOff x="5357917" y="3880339"/>
            <a:chExt cx="4179752" cy="1679646"/>
          </a:xfrm>
        </p:grpSpPr>
        <p:sp>
          <p:nvSpPr>
            <p:cNvPr id="177" name="Rectangle 176">
              <a:extLst>
                <a:ext uri="{FF2B5EF4-FFF2-40B4-BE49-F238E27FC236}">
                  <a16:creationId xmlns:a16="http://schemas.microsoft.com/office/drawing/2014/main" id="{C39F569A-033E-A14A-B12D-433ACE4EDB6A}"/>
                </a:ext>
              </a:extLst>
            </p:cNvPr>
            <p:cNvSpPr/>
            <p:nvPr/>
          </p:nvSpPr>
          <p:spPr>
            <a:xfrm flipH="1">
              <a:off x="7088891" y="3884723"/>
              <a:ext cx="96039" cy="956962"/>
            </a:xfrm>
            <a:prstGeom prst="rect">
              <a:avLst/>
            </a:prstGeom>
            <a:solidFill>
              <a:srgbClr val="3B7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78" name="Straight Connector 177">
              <a:extLst>
                <a:ext uri="{FF2B5EF4-FFF2-40B4-BE49-F238E27FC236}">
                  <a16:creationId xmlns:a16="http://schemas.microsoft.com/office/drawing/2014/main" id="{C592BDC5-2977-CD40-A746-4775DC656044}"/>
                </a:ext>
              </a:extLst>
            </p:cNvPr>
            <p:cNvCxnSpPr/>
            <p:nvPr/>
          </p:nvCxnSpPr>
          <p:spPr>
            <a:xfrm flipV="1">
              <a:off x="5357917" y="4830507"/>
              <a:ext cx="4071215" cy="22170"/>
            </a:xfrm>
            <a:prstGeom prst="line">
              <a:avLst/>
            </a:prstGeom>
            <a:ln w="28575">
              <a:solidFill>
                <a:srgbClr val="3B73BA"/>
              </a:solidFill>
              <a:tailEnd type="stealth"/>
            </a:ln>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962977F8-65A5-A64A-88F9-3F701C9DDA30}"/>
                </a:ext>
              </a:extLst>
            </p:cNvPr>
            <p:cNvCxnSpPr/>
            <p:nvPr/>
          </p:nvCxnSpPr>
          <p:spPr>
            <a:xfrm>
              <a:off x="6839781" y="3880339"/>
              <a:ext cx="0" cy="929448"/>
            </a:xfrm>
            <a:prstGeom prst="straightConnector1">
              <a:avLst/>
            </a:prstGeom>
            <a:ln w="12700">
              <a:solidFill>
                <a:srgbClr val="3B73BA"/>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22CB7EC3-A96D-334C-A179-4C1BDDD6664B}"/>
                </a:ext>
              </a:extLst>
            </p:cNvPr>
            <p:cNvSpPr txBox="1"/>
            <p:nvPr/>
          </p:nvSpPr>
          <p:spPr>
            <a:xfrm>
              <a:off x="5403070" y="4084232"/>
              <a:ext cx="1344113" cy="533019"/>
            </a:xfrm>
            <a:prstGeom prst="rect">
              <a:avLst/>
            </a:prstGeom>
            <a:noFill/>
            <a:ln w="12700">
              <a:noFill/>
            </a:ln>
          </p:spPr>
          <p:txBody>
            <a:bodyPr wrap="none" rtlCol="0">
              <a:spAutoFit/>
            </a:bodyPr>
            <a:lstStyle/>
            <a:p>
              <a:pPr algn="ctr"/>
              <a:r>
                <a:rPr lang="en-US" sz="1200" b="1" dirty="0">
                  <a:latin typeface="Century Gothic" panose="020B0502020202020204" pitchFamily="34" charset="0"/>
                </a:rPr>
                <a:t>Stimulation </a:t>
              </a:r>
            </a:p>
            <a:p>
              <a:pPr algn="ctr"/>
              <a:r>
                <a:rPr lang="en-US" sz="1200" b="1" dirty="0">
                  <a:latin typeface="Century Gothic" panose="020B0502020202020204" pitchFamily="34" charset="0"/>
                </a:rPr>
                <a:t>Pulse Amplitude</a:t>
              </a:r>
            </a:p>
            <a:p>
              <a:pPr algn="ctr"/>
              <a:r>
                <a:rPr lang="en-US" sz="1200" b="1" dirty="0">
                  <a:latin typeface="Century Gothic" panose="020B0502020202020204" pitchFamily="34" charset="0"/>
                </a:rPr>
                <a:t>(</a:t>
              </a:r>
              <a:r>
                <a:rPr lang="en-US" sz="1200" b="1" dirty="0" err="1">
                  <a:latin typeface="Century Gothic" panose="020B0502020202020204" pitchFamily="34" charset="0"/>
                </a:rPr>
                <a:t>milliAmps</a:t>
              </a:r>
              <a:r>
                <a:rPr lang="en-US" sz="1200" b="1" dirty="0">
                  <a:latin typeface="Century Gothic" panose="020B0502020202020204" pitchFamily="34" charset="0"/>
                </a:rPr>
                <a:t>)</a:t>
              </a:r>
            </a:p>
          </p:txBody>
        </p:sp>
        <p:cxnSp>
          <p:nvCxnSpPr>
            <p:cNvPr id="181" name="Straight Arrow Connector 180">
              <a:extLst>
                <a:ext uri="{FF2B5EF4-FFF2-40B4-BE49-F238E27FC236}">
                  <a16:creationId xmlns:a16="http://schemas.microsoft.com/office/drawing/2014/main" id="{5BEAC4E5-BC4F-9C4C-8044-D2A03B832B3C}"/>
                </a:ext>
              </a:extLst>
            </p:cNvPr>
            <p:cNvCxnSpPr/>
            <p:nvPr/>
          </p:nvCxnSpPr>
          <p:spPr>
            <a:xfrm>
              <a:off x="7544865" y="4963442"/>
              <a:ext cx="394769" cy="0"/>
            </a:xfrm>
            <a:prstGeom prst="straightConnector1">
              <a:avLst/>
            </a:prstGeom>
            <a:ln w="12700">
              <a:solidFill>
                <a:srgbClr val="3B73BA"/>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D6F50BBD-E508-8C47-A725-941EFB605761}"/>
                </a:ext>
              </a:extLst>
            </p:cNvPr>
            <p:cNvSpPr txBox="1"/>
            <p:nvPr/>
          </p:nvSpPr>
          <p:spPr>
            <a:xfrm>
              <a:off x="7653859" y="5065039"/>
              <a:ext cx="943001" cy="494946"/>
            </a:xfrm>
            <a:prstGeom prst="rect">
              <a:avLst/>
            </a:prstGeom>
            <a:noFill/>
          </p:spPr>
          <p:txBody>
            <a:bodyPr wrap="none" rtlCol="0">
              <a:spAutoFit/>
            </a:bodyPr>
            <a:lstStyle/>
            <a:p>
              <a:pPr algn="ctr"/>
              <a:r>
                <a:rPr lang="en-US" sz="1100" b="1" dirty="0">
                  <a:latin typeface="Century Gothic" panose="020B0502020202020204" pitchFamily="34" charset="0"/>
                </a:rPr>
                <a:t>Stimulation </a:t>
              </a:r>
            </a:p>
            <a:p>
              <a:pPr algn="ctr"/>
              <a:r>
                <a:rPr lang="en-US" sz="1100" b="1" dirty="0">
                  <a:latin typeface="Century Gothic" panose="020B0502020202020204" pitchFamily="34" charset="0"/>
                </a:rPr>
                <a:t>Frequency</a:t>
              </a:r>
            </a:p>
            <a:p>
              <a:pPr algn="ctr"/>
              <a:r>
                <a:rPr lang="en-US" sz="1100" b="1" dirty="0">
                  <a:latin typeface="Century Gothic" panose="020B0502020202020204" pitchFamily="34" charset="0"/>
                </a:rPr>
                <a:t>(Hertz)</a:t>
              </a:r>
            </a:p>
          </p:txBody>
        </p:sp>
        <p:cxnSp>
          <p:nvCxnSpPr>
            <p:cNvPr id="183" name="Straight Arrow Connector 182">
              <a:extLst>
                <a:ext uri="{FF2B5EF4-FFF2-40B4-BE49-F238E27FC236}">
                  <a16:creationId xmlns:a16="http://schemas.microsoft.com/office/drawing/2014/main" id="{F1173F16-05D8-6248-AFBA-4CC805E0F7D6}"/>
                </a:ext>
              </a:extLst>
            </p:cNvPr>
            <p:cNvCxnSpPr/>
            <p:nvPr/>
          </p:nvCxnSpPr>
          <p:spPr>
            <a:xfrm>
              <a:off x="7194383" y="4958296"/>
              <a:ext cx="144593" cy="0"/>
            </a:xfrm>
            <a:prstGeom prst="straightConnector1">
              <a:avLst/>
            </a:prstGeom>
            <a:ln w="12700">
              <a:solidFill>
                <a:srgbClr val="3B73B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440F919B-E60F-F749-9C73-824AE7CEC316}"/>
                </a:ext>
              </a:extLst>
            </p:cNvPr>
            <p:cNvSpPr txBox="1"/>
            <p:nvPr/>
          </p:nvSpPr>
          <p:spPr>
            <a:xfrm>
              <a:off x="6187327" y="5052284"/>
              <a:ext cx="1220813" cy="494946"/>
            </a:xfrm>
            <a:prstGeom prst="rect">
              <a:avLst/>
            </a:prstGeom>
            <a:noFill/>
          </p:spPr>
          <p:txBody>
            <a:bodyPr wrap="none" rtlCol="0">
              <a:spAutoFit/>
            </a:bodyPr>
            <a:lstStyle/>
            <a:p>
              <a:pPr algn="ctr"/>
              <a:r>
                <a:rPr lang="en-US" sz="1100" b="1" dirty="0">
                  <a:latin typeface="Century Gothic" panose="020B0502020202020204" pitchFamily="34" charset="0"/>
                </a:rPr>
                <a:t>Stimulation </a:t>
              </a:r>
            </a:p>
            <a:p>
              <a:pPr algn="ctr"/>
              <a:r>
                <a:rPr lang="en-US" sz="1100" b="1" dirty="0">
                  <a:latin typeface="Century Gothic" panose="020B0502020202020204" pitchFamily="34" charset="0"/>
                </a:rPr>
                <a:t>Pulse Width</a:t>
              </a:r>
            </a:p>
            <a:p>
              <a:pPr algn="ctr"/>
              <a:r>
                <a:rPr lang="en-US" sz="1100" b="1" dirty="0">
                  <a:latin typeface="Century Gothic" panose="020B0502020202020204" pitchFamily="34" charset="0"/>
                </a:rPr>
                <a:t>(microseconds)</a:t>
              </a:r>
            </a:p>
          </p:txBody>
        </p:sp>
        <p:sp>
          <p:nvSpPr>
            <p:cNvPr id="185" name="TextBox 184">
              <a:extLst>
                <a:ext uri="{FF2B5EF4-FFF2-40B4-BE49-F238E27FC236}">
                  <a16:creationId xmlns:a16="http://schemas.microsoft.com/office/drawing/2014/main" id="{9D457EBA-72C7-5E4A-8576-B307DE697324}"/>
                </a:ext>
              </a:extLst>
            </p:cNvPr>
            <p:cNvSpPr txBox="1"/>
            <p:nvPr/>
          </p:nvSpPr>
          <p:spPr>
            <a:xfrm>
              <a:off x="9050404" y="4836872"/>
              <a:ext cx="487265" cy="215746"/>
            </a:xfrm>
            <a:prstGeom prst="rect">
              <a:avLst/>
            </a:prstGeom>
            <a:noFill/>
          </p:spPr>
          <p:txBody>
            <a:bodyPr wrap="none" rtlCol="0">
              <a:spAutoFit/>
            </a:bodyPr>
            <a:lstStyle/>
            <a:p>
              <a:pPr algn="ctr"/>
              <a:r>
                <a:rPr lang="en-US" sz="1100" b="1" dirty="0">
                  <a:latin typeface="Century Gothic" panose="020B0502020202020204" pitchFamily="34" charset="0"/>
                </a:rPr>
                <a:t>Time</a:t>
              </a:r>
            </a:p>
          </p:txBody>
        </p:sp>
        <p:sp>
          <p:nvSpPr>
            <p:cNvPr id="186" name="Rectangle 185">
              <a:extLst>
                <a:ext uri="{FF2B5EF4-FFF2-40B4-BE49-F238E27FC236}">
                  <a16:creationId xmlns:a16="http://schemas.microsoft.com/office/drawing/2014/main" id="{D2F64693-2946-FD46-9377-84FF42CCC347}"/>
                </a:ext>
              </a:extLst>
            </p:cNvPr>
            <p:cNvSpPr/>
            <p:nvPr/>
          </p:nvSpPr>
          <p:spPr>
            <a:xfrm flipH="1">
              <a:off x="7490820" y="3884723"/>
              <a:ext cx="98941" cy="950605"/>
            </a:xfrm>
            <a:prstGeom prst="rect">
              <a:avLst/>
            </a:prstGeom>
            <a:solidFill>
              <a:srgbClr val="3B7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7" name="Rectangle 186">
              <a:extLst>
                <a:ext uri="{FF2B5EF4-FFF2-40B4-BE49-F238E27FC236}">
                  <a16:creationId xmlns:a16="http://schemas.microsoft.com/office/drawing/2014/main" id="{05A9A139-0BAD-7543-8423-E61281FEBD94}"/>
                </a:ext>
              </a:extLst>
            </p:cNvPr>
            <p:cNvSpPr/>
            <p:nvPr/>
          </p:nvSpPr>
          <p:spPr>
            <a:xfrm flipH="1">
              <a:off x="7884787" y="3884723"/>
              <a:ext cx="98941" cy="950605"/>
            </a:xfrm>
            <a:prstGeom prst="rect">
              <a:avLst/>
            </a:prstGeom>
            <a:solidFill>
              <a:srgbClr val="3B7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88" name="Straight Arrow Connector 187">
              <a:extLst>
                <a:ext uri="{FF2B5EF4-FFF2-40B4-BE49-F238E27FC236}">
                  <a16:creationId xmlns:a16="http://schemas.microsoft.com/office/drawing/2014/main" id="{310158EF-2A5B-B446-B64F-57DE7FBF78F6}"/>
                </a:ext>
              </a:extLst>
            </p:cNvPr>
            <p:cNvCxnSpPr/>
            <p:nvPr/>
          </p:nvCxnSpPr>
          <p:spPr>
            <a:xfrm flipH="1">
              <a:off x="6917695" y="4958296"/>
              <a:ext cx="172183" cy="5146"/>
            </a:xfrm>
            <a:prstGeom prst="straightConnector1">
              <a:avLst/>
            </a:prstGeom>
            <a:ln w="12700">
              <a:solidFill>
                <a:srgbClr val="3B73B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9" name="Rectangle 188">
            <a:extLst>
              <a:ext uri="{FF2B5EF4-FFF2-40B4-BE49-F238E27FC236}">
                <a16:creationId xmlns:a16="http://schemas.microsoft.com/office/drawing/2014/main" id="{F58C1634-B9FB-F74D-B71B-80316C945256}"/>
              </a:ext>
            </a:extLst>
          </p:cNvPr>
          <p:cNvSpPr/>
          <p:nvPr/>
        </p:nvSpPr>
        <p:spPr>
          <a:xfrm>
            <a:off x="3311034" y="1927837"/>
            <a:ext cx="4669780" cy="2396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90" name="TextBox 189">
            <a:extLst>
              <a:ext uri="{FF2B5EF4-FFF2-40B4-BE49-F238E27FC236}">
                <a16:creationId xmlns:a16="http://schemas.microsoft.com/office/drawing/2014/main" id="{22E3BFD2-F5C8-FC4F-A15C-176FA942B02E}"/>
              </a:ext>
            </a:extLst>
          </p:cNvPr>
          <p:cNvSpPr txBox="1"/>
          <p:nvPr/>
        </p:nvSpPr>
        <p:spPr>
          <a:xfrm>
            <a:off x="415637" y="1402748"/>
            <a:ext cx="4222631" cy="400110"/>
          </a:xfrm>
          <a:prstGeom prst="rect">
            <a:avLst/>
          </a:prstGeom>
          <a:noFill/>
        </p:spPr>
        <p:txBody>
          <a:bodyPr wrap="none" rtlCol="0">
            <a:spAutoFit/>
          </a:bodyPr>
          <a:lstStyle/>
          <a:p>
            <a:pPr>
              <a:defRPr/>
            </a:pPr>
            <a:r>
              <a:rPr lang="en-US" sz="2000" b="1" dirty="0" err="1">
                <a:latin typeface="Century Gothic" panose="020B0502020202020204" pitchFamily="34" charset="0"/>
              </a:rPr>
              <a:t>Neurostimulation</a:t>
            </a:r>
            <a:r>
              <a:rPr lang="en-US" sz="2000" b="1" dirty="0">
                <a:latin typeface="Century Gothic" panose="020B0502020202020204" pitchFamily="34" charset="0"/>
              </a:rPr>
              <a:t> characteristics </a:t>
            </a:r>
          </a:p>
        </p:txBody>
      </p:sp>
      <p:sp>
        <p:nvSpPr>
          <p:cNvPr id="191" name="Left-Right Arrow 190">
            <a:extLst>
              <a:ext uri="{FF2B5EF4-FFF2-40B4-BE49-F238E27FC236}">
                <a16:creationId xmlns:a16="http://schemas.microsoft.com/office/drawing/2014/main" id="{3579EDEE-FA24-1041-8B99-D02236AD7803}"/>
              </a:ext>
            </a:extLst>
          </p:cNvPr>
          <p:cNvSpPr>
            <a:spLocks/>
          </p:cNvSpPr>
          <p:nvPr/>
        </p:nvSpPr>
        <p:spPr>
          <a:xfrm>
            <a:off x="3191806" y="4520079"/>
            <a:ext cx="1578525" cy="429768"/>
          </a:xfrm>
          <a:prstGeom prst="leftRightArrow">
            <a:avLst/>
          </a:prstGeom>
          <a:solidFill>
            <a:srgbClr val="3B73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latin typeface="Century Gothic" panose="020B0502020202020204" pitchFamily="34" charset="0"/>
              </a:rPr>
              <a:t>Expiration</a:t>
            </a:r>
          </a:p>
        </p:txBody>
      </p:sp>
      <p:sp>
        <p:nvSpPr>
          <p:cNvPr id="192" name="Rectangle 191">
            <a:extLst>
              <a:ext uri="{FF2B5EF4-FFF2-40B4-BE49-F238E27FC236}">
                <a16:creationId xmlns:a16="http://schemas.microsoft.com/office/drawing/2014/main" id="{2E2126C2-1E4C-334F-89EF-3A289FE8B087}"/>
              </a:ext>
            </a:extLst>
          </p:cNvPr>
          <p:cNvSpPr/>
          <p:nvPr/>
        </p:nvSpPr>
        <p:spPr>
          <a:xfrm>
            <a:off x="1218886" y="6200524"/>
            <a:ext cx="2592376" cy="230832"/>
          </a:xfrm>
          <a:prstGeom prst="rect">
            <a:avLst/>
          </a:prstGeom>
        </p:spPr>
        <p:txBody>
          <a:bodyPr wrap="none">
            <a:spAutoFit/>
          </a:bodyPr>
          <a:lstStyle/>
          <a:p>
            <a:r>
              <a:rPr lang="en-US" sz="900" dirty="0">
                <a:latin typeface="Century Gothic" panose="020B0502020202020204" pitchFamily="34" charset="0"/>
              </a:rPr>
              <a:t>Abraham WT et al. JACC HF 2015;5:360-369</a:t>
            </a:r>
          </a:p>
        </p:txBody>
      </p:sp>
      <p:sp>
        <p:nvSpPr>
          <p:cNvPr id="194" name="TextBox 193">
            <a:extLst>
              <a:ext uri="{FF2B5EF4-FFF2-40B4-BE49-F238E27FC236}">
                <a16:creationId xmlns:a16="http://schemas.microsoft.com/office/drawing/2014/main" id="{30CF9EBD-71A1-344B-81C8-7B86FF2C406C}"/>
              </a:ext>
            </a:extLst>
          </p:cNvPr>
          <p:cNvSpPr txBox="1"/>
          <p:nvPr/>
        </p:nvSpPr>
        <p:spPr>
          <a:xfrm>
            <a:off x="5085300" y="6611779"/>
            <a:ext cx="2021401"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sp>
        <p:nvSpPr>
          <p:cNvPr id="2" name="TextBox 1">
            <a:extLst>
              <a:ext uri="{FF2B5EF4-FFF2-40B4-BE49-F238E27FC236}">
                <a16:creationId xmlns:a16="http://schemas.microsoft.com/office/drawing/2014/main" id="{9CC5CE60-7F2C-16BF-0834-CB639D0E8567}"/>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686804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6FA475-267E-0F45-9E00-B731BE69B7B0}"/>
              </a:ext>
            </a:extLst>
          </p:cNvPr>
          <p:cNvGrpSpPr/>
          <p:nvPr/>
        </p:nvGrpSpPr>
        <p:grpSpPr>
          <a:xfrm>
            <a:off x="1777093" y="1621936"/>
            <a:ext cx="9902292" cy="4088257"/>
            <a:chOff x="1777093" y="1477001"/>
            <a:chExt cx="9902292" cy="4497080"/>
          </a:xfrm>
        </p:grpSpPr>
        <p:pic>
          <p:nvPicPr>
            <p:cNvPr id="74" name="Picture 2">
              <a:extLst>
                <a:ext uri="{FF2B5EF4-FFF2-40B4-BE49-F238E27FC236}">
                  <a16:creationId xmlns:a16="http://schemas.microsoft.com/office/drawing/2014/main" id="{14B0D606-EE61-6D43-854F-FD35093BB7E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77093" y="1550020"/>
              <a:ext cx="9902292" cy="442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
              <a:extLst>
                <a:ext uri="{FF2B5EF4-FFF2-40B4-BE49-F238E27FC236}">
                  <a16:creationId xmlns:a16="http://schemas.microsoft.com/office/drawing/2014/main" id="{68F21DD1-BF21-B04B-A037-55BEBAE48B2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8751" y="1602897"/>
              <a:ext cx="4900633" cy="437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
              <a:extLst>
                <a:ext uri="{FF2B5EF4-FFF2-40B4-BE49-F238E27FC236}">
                  <a16:creationId xmlns:a16="http://schemas.microsoft.com/office/drawing/2014/main" id="{7CEA7934-CA41-CC43-A0D7-32971ED5C94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058254" y="1549940"/>
              <a:ext cx="4671819" cy="442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Rectangle 89">
              <a:extLst>
                <a:ext uri="{FF2B5EF4-FFF2-40B4-BE49-F238E27FC236}">
                  <a16:creationId xmlns:a16="http://schemas.microsoft.com/office/drawing/2014/main" id="{A1FCC3F2-43BA-4141-A0D4-5427CCA6C980}"/>
                </a:ext>
              </a:extLst>
            </p:cNvPr>
            <p:cNvSpPr/>
            <p:nvPr/>
          </p:nvSpPr>
          <p:spPr>
            <a:xfrm>
              <a:off x="3414821" y="2825524"/>
              <a:ext cx="331987" cy="2977320"/>
            </a:xfrm>
            <a:prstGeom prst="rect">
              <a:avLst/>
            </a:prstGeom>
            <a:noFill/>
            <a:ln w="50800">
              <a:solidFill>
                <a:srgbClr val="3B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FE4D5F06-7C16-894E-A448-4D8862E4139E}"/>
                </a:ext>
              </a:extLst>
            </p:cNvPr>
            <p:cNvCxnSpPr>
              <a:cxnSpLocks/>
            </p:cNvCxnSpPr>
            <p:nvPr/>
          </p:nvCxnSpPr>
          <p:spPr>
            <a:xfrm>
              <a:off x="6767577" y="1477001"/>
              <a:ext cx="21068" cy="4494064"/>
            </a:xfrm>
            <a:prstGeom prst="line">
              <a:avLst/>
            </a:prstGeom>
            <a:ln w="50800">
              <a:solidFill>
                <a:srgbClr val="3B73BA"/>
              </a:solidFill>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15637" y="190805"/>
            <a:ext cx="11776363" cy="1088032"/>
          </a:xfrm>
        </p:spPr>
        <p:txBody>
          <a:bodyPr anchor="t">
            <a:noAutofit/>
          </a:bodyPr>
          <a:lstStyle/>
          <a:p>
            <a:r>
              <a:rPr lang="en-US" sz="2800" dirty="0"/>
              <a:t>Breathing stabilizes and apnea events are significantly reduced when phrenic nerve simulation is being delivered in this example</a:t>
            </a:r>
            <a:r>
              <a:rPr lang="en-US" sz="2800" baseline="30000" dirty="0"/>
              <a:t>1</a:t>
            </a:r>
            <a:endParaRPr lang="en-US" sz="2800" dirty="0"/>
          </a:p>
        </p:txBody>
      </p:sp>
      <p:sp>
        <p:nvSpPr>
          <p:cNvPr id="81" name="TextBox 80">
            <a:extLst>
              <a:ext uri="{FF2B5EF4-FFF2-40B4-BE49-F238E27FC236}">
                <a16:creationId xmlns:a16="http://schemas.microsoft.com/office/drawing/2014/main" id="{7367F53E-EEFD-9F48-B0D9-183B2BD08246}"/>
              </a:ext>
            </a:extLst>
          </p:cNvPr>
          <p:cNvSpPr txBox="1"/>
          <p:nvPr/>
        </p:nvSpPr>
        <p:spPr>
          <a:xfrm>
            <a:off x="6751139" y="5820417"/>
            <a:ext cx="4928246" cy="369332"/>
          </a:xfrm>
          <a:prstGeom prst="rect">
            <a:avLst/>
          </a:prstGeom>
          <a:solidFill>
            <a:srgbClr val="29425E"/>
          </a:solidFill>
          <a:ln>
            <a:solidFill>
              <a:srgbClr val="29425E"/>
            </a:solidFill>
          </a:ln>
        </p:spPr>
        <p:txBody>
          <a:bodyPr wrap="square" rtlCol="0" anchor="ctr">
            <a:spAutoFit/>
          </a:bodyPr>
          <a:lstStyle/>
          <a:p>
            <a:pPr algn="ctr"/>
            <a:r>
              <a:rPr lang="en-US" b="1" dirty="0">
                <a:solidFill>
                  <a:schemeClr val="bg1"/>
                </a:solidFill>
                <a:latin typeface="Century Gothic" panose="020B0502020202020204" pitchFamily="34" charset="0"/>
              </a:rPr>
              <a:t>Therapy On</a:t>
            </a:r>
          </a:p>
        </p:txBody>
      </p:sp>
      <p:sp>
        <p:nvSpPr>
          <p:cNvPr id="82" name="TextBox 3">
            <a:extLst>
              <a:ext uri="{FF2B5EF4-FFF2-40B4-BE49-F238E27FC236}">
                <a16:creationId xmlns:a16="http://schemas.microsoft.com/office/drawing/2014/main" id="{FEC24090-E91F-9C4B-98F3-F7AFC4C593A3}"/>
              </a:ext>
            </a:extLst>
          </p:cNvPr>
          <p:cNvSpPr txBox="1"/>
          <p:nvPr/>
        </p:nvSpPr>
        <p:spPr>
          <a:xfrm>
            <a:off x="406305" y="1836420"/>
            <a:ext cx="1295996" cy="523220"/>
          </a:xfrm>
          <a:prstGeom prst="rect">
            <a:avLst/>
          </a:prstGeom>
          <a:noFill/>
        </p:spPr>
        <p:txBody>
          <a:bodyPr wrap="square" rtlCol="0" anchor="ctr">
            <a:spAutoFit/>
          </a:bodyPr>
          <a:lstStyle>
            <a:defPPr>
              <a:defRPr lang="en-US"/>
            </a:defPPr>
            <a:lvl1pPr>
              <a:defRPr sz="1600" b="1">
                <a:solidFill>
                  <a:schemeClr val="accent5"/>
                </a:solidFill>
              </a:defRPr>
            </a:lvl1pPr>
          </a:lstStyle>
          <a:p>
            <a:pPr algn="r"/>
            <a:r>
              <a:rPr lang="en-US" sz="1400" dirty="0">
                <a:latin typeface="Century Gothic" panose="020B0502020202020204" pitchFamily="34" charset="0"/>
              </a:rPr>
              <a:t>Oxygen Saturation</a:t>
            </a:r>
          </a:p>
        </p:txBody>
      </p:sp>
      <p:sp>
        <p:nvSpPr>
          <p:cNvPr id="83" name="TextBox 82">
            <a:extLst>
              <a:ext uri="{FF2B5EF4-FFF2-40B4-BE49-F238E27FC236}">
                <a16:creationId xmlns:a16="http://schemas.microsoft.com/office/drawing/2014/main" id="{50422024-CEBD-1D48-BBA5-7285669CA47A}"/>
              </a:ext>
            </a:extLst>
          </p:cNvPr>
          <p:cNvSpPr txBox="1"/>
          <p:nvPr/>
        </p:nvSpPr>
        <p:spPr>
          <a:xfrm>
            <a:off x="406305" y="2918769"/>
            <a:ext cx="1295996" cy="307777"/>
          </a:xfrm>
          <a:prstGeom prst="rect">
            <a:avLst/>
          </a:prstGeom>
          <a:noFill/>
        </p:spPr>
        <p:txBody>
          <a:bodyPr wrap="square" rtlCol="0" anchor="ctr">
            <a:spAutoFit/>
          </a:bodyPr>
          <a:lstStyle>
            <a:defPPr>
              <a:defRPr lang="en-US"/>
            </a:defPPr>
            <a:lvl1pPr>
              <a:defRPr sz="1600" b="1">
                <a:solidFill>
                  <a:schemeClr val="accent5"/>
                </a:solidFill>
              </a:defRPr>
            </a:lvl1pPr>
          </a:lstStyle>
          <a:p>
            <a:pPr algn="r"/>
            <a:r>
              <a:rPr lang="en-US" sz="1400" dirty="0">
                <a:latin typeface="Century Gothic" panose="020B0502020202020204" pitchFamily="34" charset="0"/>
              </a:rPr>
              <a:t>Abdominal Belt</a:t>
            </a:r>
          </a:p>
        </p:txBody>
      </p:sp>
      <p:sp>
        <p:nvSpPr>
          <p:cNvPr id="84" name="TextBox 83">
            <a:extLst>
              <a:ext uri="{FF2B5EF4-FFF2-40B4-BE49-F238E27FC236}">
                <a16:creationId xmlns:a16="http://schemas.microsoft.com/office/drawing/2014/main" id="{93819806-53CF-4B45-99BA-D3842FF808F6}"/>
              </a:ext>
            </a:extLst>
          </p:cNvPr>
          <p:cNvSpPr txBox="1"/>
          <p:nvPr/>
        </p:nvSpPr>
        <p:spPr>
          <a:xfrm>
            <a:off x="406305" y="3890563"/>
            <a:ext cx="1295996" cy="307777"/>
          </a:xfrm>
          <a:prstGeom prst="rect">
            <a:avLst/>
          </a:prstGeom>
          <a:noFill/>
        </p:spPr>
        <p:txBody>
          <a:bodyPr wrap="square" rtlCol="0" anchor="ctr">
            <a:spAutoFit/>
          </a:bodyPr>
          <a:lstStyle>
            <a:defPPr>
              <a:defRPr lang="en-US"/>
            </a:defPPr>
            <a:lvl1pPr>
              <a:defRPr sz="1600" b="1">
                <a:solidFill>
                  <a:schemeClr val="accent5"/>
                </a:solidFill>
              </a:defRPr>
            </a:lvl1pPr>
          </a:lstStyle>
          <a:p>
            <a:pPr algn="r"/>
            <a:r>
              <a:rPr lang="en-US" sz="1400" dirty="0">
                <a:latin typeface="Century Gothic" panose="020B0502020202020204" pitchFamily="34" charset="0"/>
              </a:rPr>
              <a:t>Thorax Belt</a:t>
            </a:r>
          </a:p>
        </p:txBody>
      </p:sp>
      <p:sp>
        <p:nvSpPr>
          <p:cNvPr id="85" name="TextBox 84">
            <a:extLst>
              <a:ext uri="{FF2B5EF4-FFF2-40B4-BE49-F238E27FC236}">
                <a16:creationId xmlns:a16="http://schemas.microsoft.com/office/drawing/2014/main" id="{4D8B2666-1D4F-1046-A0B3-5BB912AF011E}"/>
              </a:ext>
            </a:extLst>
          </p:cNvPr>
          <p:cNvSpPr txBox="1"/>
          <p:nvPr/>
        </p:nvSpPr>
        <p:spPr>
          <a:xfrm>
            <a:off x="415638" y="4880286"/>
            <a:ext cx="1286664" cy="307777"/>
          </a:xfrm>
          <a:prstGeom prst="rect">
            <a:avLst/>
          </a:prstGeom>
          <a:noFill/>
        </p:spPr>
        <p:txBody>
          <a:bodyPr wrap="square" rtlCol="0" anchor="ctr">
            <a:spAutoFit/>
          </a:bodyPr>
          <a:lstStyle>
            <a:defPPr>
              <a:defRPr lang="en-US"/>
            </a:defPPr>
            <a:lvl1pPr>
              <a:defRPr sz="1600" b="1">
                <a:solidFill>
                  <a:schemeClr val="accent5"/>
                </a:solidFill>
              </a:defRPr>
            </a:lvl1pPr>
          </a:lstStyle>
          <a:p>
            <a:pPr algn="r"/>
            <a:r>
              <a:rPr lang="en-US" sz="1400" dirty="0">
                <a:latin typeface="Century Gothic" panose="020B0502020202020204" pitchFamily="34" charset="0"/>
              </a:rPr>
              <a:t>Airflow</a:t>
            </a:r>
          </a:p>
        </p:txBody>
      </p:sp>
      <p:cxnSp>
        <p:nvCxnSpPr>
          <p:cNvPr id="88" name="Straight Arrow Connector 87">
            <a:extLst>
              <a:ext uri="{FF2B5EF4-FFF2-40B4-BE49-F238E27FC236}">
                <a16:creationId xmlns:a16="http://schemas.microsoft.com/office/drawing/2014/main" id="{3B439E59-0C0D-6B4E-AC44-F84971E71DE8}"/>
              </a:ext>
            </a:extLst>
          </p:cNvPr>
          <p:cNvCxnSpPr/>
          <p:nvPr/>
        </p:nvCxnSpPr>
        <p:spPr>
          <a:xfrm>
            <a:off x="2876605" y="1534852"/>
            <a:ext cx="1658557" cy="0"/>
          </a:xfrm>
          <a:prstGeom prst="straightConnector1">
            <a:avLst/>
          </a:prstGeom>
          <a:ln w="19050">
            <a:solidFill>
              <a:srgbClr val="3B73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6DFAF66-AC37-DB4B-AD0D-EB5A37C126E5}"/>
              </a:ext>
            </a:extLst>
          </p:cNvPr>
          <p:cNvSpPr txBox="1"/>
          <p:nvPr/>
        </p:nvSpPr>
        <p:spPr>
          <a:xfrm>
            <a:off x="2920270" y="1153589"/>
            <a:ext cx="1596083" cy="338554"/>
          </a:xfrm>
          <a:prstGeom prst="rect">
            <a:avLst/>
          </a:prstGeom>
          <a:noFill/>
        </p:spPr>
        <p:txBody>
          <a:bodyPr wrap="square" rtlCol="0">
            <a:spAutoFit/>
          </a:bodyPr>
          <a:lstStyle>
            <a:defPPr>
              <a:defRPr lang="en-US"/>
            </a:defPPr>
            <a:lvl1pPr algn="r">
              <a:defRPr sz="1600" b="1">
                <a:solidFill>
                  <a:schemeClr val="accent5"/>
                </a:solidFill>
              </a:defRPr>
            </a:lvl1pPr>
          </a:lstStyle>
          <a:p>
            <a:pPr algn="ctr"/>
            <a:r>
              <a:rPr lang="en-US" dirty="0">
                <a:solidFill>
                  <a:srgbClr val="29425E"/>
                </a:solidFill>
                <a:latin typeface="Century Gothic" panose="020B0502020202020204" pitchFamily="34" charset="0"/>
              </a:rPr>
              <a:t>1 Min Intervals</a:t>
            </a:r>
            <a:endParaRPr lang="en-US" sz="1200" dirty="0">
              <a:solidFill>
                <a:srgbClr val="29425E"/>
              </a:solidFill>
              <a:latin typeface="Century Gothic" panose="020B0502020202020204" pitchFamily="34" charset="0"/>
            </a:endParaRPr>
          </a:p>
        </p:txBody>
      </p:sp>
      <p:sp>
        <p:nvSpPr>
          <p:cNvPr id="91" name="TextBox 90">
            <a:extLst>
              <a:ext uri="{FF2B5EF4-FFF2-40B4-BE49-F238E27FC236}">
                <a16:creationId xmlns:a16="http://schemas.microsoft.com/office/drawing/2014/main" id="{ECFA26A4-3EDB-394D-9342-19E0F8609DA6}"/>
              </a:ext>
            </a:extLst>
          </p:cNvPr>
          <p:cNvSpPr txBox="1"/>
          <p:nvPr/>
        </p:nvSpPr>
        <p:spPr>
          <a:xfrm>
            <a:off x="3776865" y="2385781"/>
            <a:ext cx="1643547" cy="584775"/>
          </a:xfrm>
          <a:prstGeom prst="rect">
            <a:avLst/>
          </a:prstGeom>
          <a:solidFill>
            <a:schemeClr val="bg1"/>
          </a:solidFill>
        </p:spPr>
        <p:txBody>
          <a:bodyPr wrap="square" rtlCol="0">
            <a:spAutoFit/>
          </a:bodyPr>
          <a:lstStyle>
            <a:defPPr>
              <a:defRPr lang="en-US"/>
            </a:defPPr>
            <a:lvl1pPr>
              <a:defRPr sz="1600" b="1">
                <a:solidFill>
                  <a:schemeClr val="accent5"/>
                </a:solidFill>
              </a:defRPr>
            </a:lvl1pPr>
          </a:lstStyle>
          <a:p>
            <a:r>
              <a:rPr lang="en-US" dirty="0">
                <a:solidFill>
                  <a:srgbClr val="29425E"/>
                </a:solidFill>
                <a:latin typeface="Century Gothic" panose="020B0502020202020204" pitchFamily="34" charset="0"/>
              </a:rPr>
              <a:t>Central Apnea Events</a:t>
            </a:r>
          </a:p>
        </p:txBody>
      </p:sp>
      <p:cxnSp>
        <p:nvCxnSpPr>
          <p:cNvPr id="92" name="Straight Arrow Connector 91">
            <a:extLst>
              <a:ext uri="{FF2B5EF4-FFF2-40B4-BE49-F238E27FC236}">
                <a16:creationId xmlns:a16="http://schemas.microsoft.com/office/drawing/2014/main" id="{9E352543-490B-B84C-98C9-F30A3871E9CA}"/>
              </a:ext>
            </a:extLst>
          </p:cNvPr>
          <p:cNvCxnSpPr/>
          <p:nvPr/>
        </p:nvCxnSpPr>
        <p:spPr>
          <a:xfrm flipH="1">
            <a:off x="3545918" y="2555058"/>
            <a:ext cx="193910" cy="271636"/>
          </a:xfrm>
          <a:prstGeom prst="straightConnector1">
            <a:avLst/>
          </a:prstGeom>
          <a:ln w="19050">
            <a:solidFill>
              <a:srgbClr val="3B73BA"/>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9F75D10-3673-D348-BA94-BB57F9AC170D}"/>
              </a:ext>
            </a:extLst>
          </p:cNvPr>
          <p:cNvSpPr txBox="1"/>
          <p:nvPr/>
        </p:nvSpPr>
        <p:spPr>
          <a:xfrm>
            <a:off x="8876478" y="1759477"/>
            <a:ext cx="1987296" cy="338554"/>
          </a:xfrm>
          <a:prstGeom prst="rect">
            <a:avLst/>
          </a:prstGeom>
          <a:solidFill>
            <a:schemeClr val="bg1"/>
          </a:solidFill>
        </p:spPr>
        <p:txBody>
          <a:bodyPr wrap="square" rtlCol="0">
            <a:spAutoFit/>
          </a:bodyPr>
          <a:lstStyle>
            <a:defPPr>
              <a:defRPr lang="en-US"/>
            </a:defPPr>
            <a:lvl1pPr>
              <a:defRPr sz="1600" b="1">
                <a:solidFill>
                  <a:schemeClr val="accent5"/>
                </a:solidFill>
              </a:defRPr>
            </a:lvl1pPr>
          </a:lstStyle>
          <a:p>
            <a:r>
              <a:rPr lang="en-US" dirty="0">
                <a:solidFill>
                  <a:srgbClr val="29425E"/>
                </a:solidFill>
                <a:latin typeface="Century Gothic" panose="020B0502020202020204" pitchFamily="34" charset="0"/>
              </a:rPr>
              <a:t>Oxygen Stabilizes</a:t>
            </a:r>
          </a:p>
        </p:txBody>
      </p:sp>
      <p:cxnSp>
        <p:nvCxnSpPr>
          <p:cNvPr id="94" name="Straight Arrow Connector 93">
            <a:extLst>
              <a:ext uri="{FF2B5EF4-FFF2-40B4-BE49-F238E27FC236}">
                <a16:creationId xmlns:a16="http://schemas.microsoft.com/office/drawing/2014/main" id="{B898E65F-6491-8846-BF11-7855652D8423}"/>
              </a:ext>
            </a:extLst>
          </p:cNvPr>
          <p:cNvCxnSpPr/>
          <p:nvPr/>
        </p:nvCxnSpPr>
        <p:spPr>
          <a:xfrm flipH="1">
            <a:off x="8682568" y="1941273"/>
            <a:ext cx="193910" cy="271636"/>
          </a:xfrm>
          <a:prstGeom prst="straightConnector1">
            <a:avLst/>
          </a:prstGeom>
          <a:ln w="19050">
            <a:solidFill>
              <a:srgbClr val="3B73BA"/>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FBC2B092-F0F2-E640-9D10-73D7114A0A81}"/>
              </a:ext>
            </a:extLst>
          </p:cNvPr>
          <p:cNvSpPr txBox="1"/>
          <p:nvPr/>
        </p:nvSpPr>
        <p:spPr>
          <a:xfrm>
            <a:off x="1801829" y="5820417"/>
            <a:ext cx="4792751" cy="369332"/>
          </a:xfrm>
          <a:prstGeom prst="rect">
            <a:avLst/>
          </a:prstGeom>
          <a:noFill/>
          <a:ln w="19050">
            <a:solidFill>
              <a:srgbClr val="29425E"/>
            </a:solidFill>
            <a:prstDash val="dash"/>
          </a:ln>
        </p:spPr>
        <p:txBody>
          <a:bodyPr wrap="square" rtlCol="0" anchor="ctr">
            <a:spAutoFit/>
          </a:bodyPr>
          <a:lstStyle/>
          <a:p>
            <a:pPr algn="ctr"/>
            <a:r>
              <a:rPr lang="en-US" b="1" dirty="0">
                <a:solidFill>
                  <a:srgbClr val="29425E"/>
                </a:solidFill>
                <a:latin typeface="Century Gothic" panose="020B0502020202020204" pitchFamily="34" charset="0"/>
              </a:rPr>
              <a:t>Therapy Off</a:t>
            </a:r>
          </a:p>
        </p:txBody>
      </p:sp>
      <p:sp>
        <p:nvSpPr>
          <p:cNvPr id="22" name="Rectangle 21">
            <a:extLst>
              <a:ext uri="{FF2B5EF4-FFF2-40B4-BE49-F238E27FC236}">
                <a16:creationId xmlns:a16="http://schemas.microsoft.com/office/drawing/2014/main" id="{44B694CB-52C5-D948-BB04-CF7719C5C18E}"/>
              </a:ext>
            </a:extLst>
          </p:cNvPr>
          <p:cNvSpPr/>
          <p:nvPr/>
        </p:nvSpPr>
        <p:spPr>
          <a:xfrm>
            <a:off x="468181" y="6218540"/>
            <a:ext cx="2946640" cy="230832"/>
          </a:xfrm>
          <a:prstGeom prst="rect">
            <a:avLst/>
          </a:prstGeom>
        </p:spPr>
        <p:txBody>
          <a:bodyPr wrap="none">
            <a:spAutoFit/>
          </a:bodyPr>
          <a:lstStyle/>
          <a:p>
            <a:r>
              <a:rPr lang="en-US" sz="900" dirty="0">
                <a:solidFill>
                  <a:srgbClr val="33363E"/>
                </a:solidFill>
                <a:latin typeface="Century Gothic" panose="020B0502020202020204" pitchFamily="34" charset="0"/>
              </a:rPr>
              <a:t>1 Costanzo MR, et al., J Card Fail. 2015;21:892-902</a:t>
            </a:r>
            <a:endParaRPr lang="en-US" sz="1600" dirty="0">
              <a:latin typeface="Century Gothic" panose="020B0502020202020204" pitchFamily="34" charset="0"/>
            </a:endParaRPr>
          </a:p>
        </p:txBody>
      </p:sp>
      <p:sp>
        <p:nvSpPr>
          <p:cNvPr id="3" name="TextBox 2">
            <a:extLst>
              <a:ext uri="{FF2B5EF4-FFF2-40B4-BE49-F238E27FC236}">
                <a16:creationId xmlns:a16="http://schemas.microsoft.com/office/drawing/2014/main" id="{3D457DBF-7C32-ECED-09D2-E7B34533F9E8}"/>
              </a:ext>
            </a:extLst>
          </p:cNvPr>
          <p:cNvSpPr txBox="1"/>
          <p:nvPr/>
        </p:nvSpPr>
        <p:spPr>
          <a:xfrm>
            <a:off x="5731523" y="1129774"/>
            <a:ext cx="6096000" cy="430887"/>
          </a:xfrm>
          <a:prstGeom prst="rect">
            <a:avLst/>
          </a:prstGeom>
          <a:noFill/>
        </p:spPr>
        <p:txBody>
          <a:bodyPr wrap="square">
            <a:spAutoFit/>
          </a:bodyPr>
          <a:lstStyle/>
          <a:p>
            <a:r>
              <a:rPr lang="en-US" sz="1100" b="1" dirty="0">
                <a:effectLst/>
                <a:latin typeface="+mn-lt"/>
              </a:rPr>
              <a:t>Note: </a:t>
            </a:r>
            <a:r>
              <a:rPr lang="en-US" sz="1100" dirty="0">
                <a:effectLst/>
                <a:latin typeface="+mn-lt"/>
              </a:rPr>
              <a:t>This is an individual patient example and does not provide any indication, guide, warranty or guarantee as to the response other patients may have to the therapy</a:t>
            </a:r>
            <a:endParaRPr lang="en-US" sz="1200" dirty="0">
              <a:effectLst/>
              <a:latin typeface="+mn-lt"/>
            </a:endParaRPr>
          </a:p>
        </p:txBody>
      </p:sp>
      <p:sp>
        <p:nvSpPr>
          <p:cNvPr id="2" name="TextBox 1">
            <a:extLst>
              <a:ext uri="{FF2B5EF4-FFF2-40B4-BE49-F238E27FC236}">
                <a16:creationId xmlns:a16="http://schemas.microsoft.com/office/drawing/2014/main" id="{E29980D8-E782-6D7F-D1DE-2E392461C87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504430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5" imgH="476" progId="TCLayout.ActiveDocument.1">
                  <p:embed/>
                </p:oleObj>
              </mc:Choice>
              <mc:Fallback>
                <p:oleObj name="think-cell Slide" r:id="rId5" imgW="475" imgH="47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16" name="Title 15">
            <a:extLst>
              <a:ext uri="{FF2B5EF4-FFF2-40B4-BE49-F238E27FC236}">
                <a16:creationId xmlns:a16="http://schemas.microsoft.com/office/drawing/2014/main" id="{16FF93C6-034E-4965-B49C-12FBBC60B1D1}"/>
              </a:ext>
            </a:extLst>
          </p:cNvPr>
          <p:cNvSpPr>
            <a:spLocks noGrp="1"/>
          </p:cNvSpPr>
          <p:nvPr>
            <p:ph type="title"/>
          </p:nvPr>
        </p:nvSpPr>
        <p:spPr>
          <a:xfrm>
            <a:off x="513707" y="266700"/>
            <a:ext cx="11501311" cy="906332"/>
          </a:xfrm>
        </p:spPr>
        <p:txBody>
          <a:bodyPr>
            <a:noAutofit/>
          </a:bodyPr>
          <a:lstStyle/>
          <a:p>
            <a:r>
              <a:rPr lang="en-US" sz="2800" dirty="0"/>
              <a:t>Step-wise increases in stimulation captures ventilation and stabilizes breathing pattern</a:t>
            </a:r>
          </a:p>
        </p:txBody>
      </p:sp>
      <p:sp>
        <p:nvSpPr>
          <p:cNvPr id="4" name="Slide Number Placeholder 3">
            <a:extLst>
              <a:ext uri="{FF2B5EF4-FFF2-40B4-BE49-F238E27FC236}">
                <a16:creationId xmlns:a16="http://schemas.microsoft.com/office/drawing/2014/main" id="{5C742B94-75EA-4736-BFBB-ED6ED964FA9D}"/>
              </a:ext>
            </a:extLst>
          </p:cNvPr>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05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7"/>
          <a:stretch>
            <a:fillRect/>
          </a:stretch>
        </p:blipFill>
        <p:spPr>
          <a:xfrm>
            <a:off x="430959" y="1293954"/>
            <a:ext cx="11666805" cy="3873448"/>
          </a:xfrm>
          <a:prstGeom prst="rect">
            <a:avLst/>
          </a:prstGeom>
        </p:spPr>
      </p:pic>
      <p:sp>
        <p:nvSpPr>
          <p:cNvPr id="8" name="Rectangle 7"/>
          <p:cNvSpPr/>
          <p:nvPr/>
        </p:nvSpPr>
        <p:spPr>
          <a:xfrm>
            <a:off x="513707" y="5243120"/>
            <a:ext cx="11501311" cy="1065228"/>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Automatic step-wise increases in stimulation amplitude stabilize tidal airflow, respiratory effort and oxyhemoglobin saturation as ventilation is captured progressively</a:t>
            </a:r>
            <a:endPar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A period of step-wise increases in phrenic nerve stimulation amplitude (middle segment) is bracketed by periods off stimulation. Automatic step-wise increases in stimulation amplitude stabilize tidal airflow, respiratory effort and oxyhemoglobin saturation as ventilation is captured progressively.</a:t>
            </a:r>
            <a:endPar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830655" y="6509396"/>
            <a:ext cx="4774323"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ＭＳ Ｐゴシック" pitchFamily="-106" charset="-128"/>
                <a:cs typeface="+mn-cs"/>
              </a:rPr>
              <a:t>Schwartz AR, et al. J </a:t>
            </a:r>
            <a:r>
              <a:rPr kumimoji="0" lang="en-US" sz="1100" b="0" i="0" u="none" strike="noStrike" kern="1200" cap="none" spc="0" normalizeH="0" baseline="0" noProof="0" dirty="0" err="1">
                <a:ln>
                  <a:noFill/>
                </a:ln>
                <a:solidFill>
                  <a:schemeClr val="bg1"/>
                </a:solidFill>
                <a:effectLst/>
                <a:uLnTx/>
                <a:uFillTx/>
                <a:latin typeface="Arial" charset="0"/>
                <a:ea typeface="ＭＳ Ｐゴシック" pitchFamily="-106" charset="-128"/>
                <a:cs typeface="+mn-cs"/>
              </a:rPr>
              <a:t>Clin</a:t>
            </a:r>
            <a:r>
              <a:rPr kumimoji="0" lang="en-US" sz="1100" b="0" i="0" u="none" strike="noStrike" kern="1200" cap="none" spc="0" normalizeH="0" baseline="0" noProof="0" dirty="0">
                <a:ln>
                  <a:noFill/>
                </a:ln>
                <a:solidFill>
                  <a:schemeClr val="bg1"/>
                </a:solidFill>
                <a:effectLst/>
                <a:uLnTx/>
                <a:uFillTx/>
                <a:latin typeface="Arial" charset="0"/>
                <a:ea typeface="ＭＳ Ｐゴシック" pitchFamily="-106" charset="-128"/>
                <a:cs typeface="+mn-cs"/>
              </a:rPr>
              <a:t> Sleep Med. 2020;16(5):817–820.</a:t>
            </a:r>
          </a:p>
        </p:txBody>
      </p:sp>
      <p:sp>
        <p:nvSpPr>
          <p:cNvPr id="3" name="TextBox 2">
            <a:extLst>
              <a:ext uri="{FF2B5EF4-FFF2-40B4-BE49-F238E27FC236}">
                <a16:creationId xmlns:a16="http://schemas.microsoft.com/office/drawing/2014/main" id="{DAF7051A-9864-9B8B-63AE-6676A74D012B}"/>
              </a:ext>
            </a:extLst>
          </p:cNvPr>
          <p:cNvSpPr txBox="1"/>
          <p:nvPr/>
        </p:nvSpPr>
        <p:spPr>
          <a:xfrm>
            <a:off x="5731523" y="894835"/>
            <a:ext cx="6096000" cy="430887"/>
          </a:xfrm>
          <a:prstGeom prst="rect">
            <a:avLst/>
          </a:prstGeom>
          <a:noFill/>
        </p:spPr>
        <p:txBody>
          <a:bodyPr wrap="square">
            <a:spAutoFit/>
          </a:bodyPr>
          <a:lstStyle/>
          <a:p>
            <a:r>
              <a:rPr lang="en-US" sz="1100" b="1" dirty="0">
                <a:effectLst/>
                <a:latin typeface="+mn-lt"/>
              </a:rPr>
              <a:t>Note: </a:t>
            </a:r>
            <a:r>
              <a:rPr lang="en-US" sz="1100" dirty="0">
                <a:effectLst/>
                <a:latin typeface="+mn-lt"/>
              </a:rPr>
              <a:t>This is an individual patient example and does not provide any indication, guide, warranty or guarantee as to the response other patients may have to the therapy</a:t>
            </a:r>
            <a:endParaRPr lang="en-US" sz="1200" dirty="0">
              <a:effectLst/>
              <a:latin typeface="+mn-lt"/>
            </a:endParaRPr>
          </a:p>
        </p:txBody>
      </p:sp>
      <p:sp>
        <p:nvSpPr>
          <p:cNvPr id="5" name="TextBox 4">
            <a:extLst>
              <a:ext uri="{FF2B5EF4-FFF2-40B4-BE49-F238E27FC236}">
                <a16:creationId xmlns:a16="http://schemas.microsoft.com/office/drawing/2014/main" id="{656E6F6B-A139-A6DD-1A5F-F953421B20B7}"/>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074026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15637" y="283569"/>
            <a:ext cx="11658175" cy="664546"/>
          </a:xfrm>
        </p:spPr>
        <p:txBody>
          <a:bodyPr anchor="t">
            <a:noAutofit/>
          </a:bodyPr>
          <a:lstStyle/>
          <a:p>
            <a:r>
              <a:rPr lang="en-US" sz="4000" dirty="0"/>
              <a:t>Typical rem</a:t>
            </a:r>
            <a:r>
              <a:rPr lang="en-US" sz="4000" b="0" dirty="0">
                <a:latin typeface="Century Gothic" panose="020B0502020202020204" pitchFamily="34" charset="0"/>
              </a:rPr>
              <a:t>edē</a:t>
            </a:r>
            <a:r>
              <a:rPr lang="en-US" sz="4000" dirty="0"/>
              <a:t> therapy follow-up schedule</a:t>
            </a:r>
          </a:p>
        </p:txBody>
      </p:sp>
      <p:grpSp>
        <p:nvGrpSpPr>
          <p:cNvPr id="5" name="Group 4">
            <a:extLst>
              <a:ext uri="{FF2B5EF4-FFF2-40B4-BE49-F238E27FC236}">
                <a16:creationId xmlns:a16="http://schemas.microsoft.com/office/drawing/2014/main" id="{EF081597-2735-B0F7-91BB-0FF2E8A673B8}"/>
              </a:ext>
            </a:extLst>
          </p:cNvPr>
          <p:cNvGrpSpPr/>
          <p:nvPr/>
        </p:nvGrpSpPr>
        <p:grpSpPr>
          <a:xfrm>
            <a:off x="415638" y="1729731"/>
            <a:ext cx="11367390" cy="3903763"/>
            <a:chOff x="839416" y="2189703"/>
            <a:chExt cx="10582281" cy="3316060"/>
          </a:xfrm>
        </p:grpSpPr>
        <p:grpSp>
          <p:nvGrpSpPr>
            <p:cNvPr id="6" name="Group 5">
              <a:extLst>
                <a:ext uri="{FF2B5EF4-FFF2-40B4-BE49-F238E27FC236}">
                  <a16:creationId xmlns:a16="http://schemas.microsoft.com/office/drawing/2014/main" id="{3AF1194E-474E-6243-BF43-926552D6394B}"/>
                </a:ext>
              </a:extLst>
            </p:cNvPr>
            <p:cNvGrpSpPr/>
            <p:nvPr/>
          </p:nvGrpSpPr>
          <p:grpSpPr>
            <a:xfrm>
              <a:off x="839416" y="2189703"/>
              <a:ext cx="10513168" cy="533095"/>
              <a:chOff x="483354" y="1836573"/>
              <a:chExt cx="10513168" cy="533095"/>
            </a:xfrm>
          </p:grpSpPr>
          <p:sp>
            <p:nvSpPr>
              <p:cNvPr id="4" name="Chevron 3">
                <a:extLst>
                  <a:ext uri="{FF2B5EF4-FFF2-40B4-BE49-F238E27FC236}">
                    <a16:creationId xmlns:a16="http://schemas.microsoft.com/office/drawing/2014/main" id="{97DA62F8-5F5E-FF4C-979C-90D560B1F0D4}"/>
                  </a:ext>
                </a:extLst>
              </p:cNvPr>
              <p:cNvSpPr/>
              <p:nvPr/>
            </p:nvSpPr>
            <p:spPr>
              <a:xfrm>
                <a:off x="483354" y="1836573"/>
                <a:ext cx="3352612" cy="533095"/>
              </a:xfrm>
              <a:prstGeom prst="chevron">
                <a:avLst/>
              </a:prstGeom>
              <a:solidFill>
                <a:srgbClr val="D482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85" name="Chevron 84">
                <a:extLst>
                  <a:ext uri="{FF2B5EF4-FFF2-40B4-BE49-F238E27FC236}">
                    <a16:creationId xmlns:a16="http://schemas.microsoft.com/office/drawing/2014/main" id="{51CB5E6D-1952-D542-9C3E-A6EB87CF2696}"/>
                  </a:ext>
                </a:extLst>
              </p:cNvPr>
              <p:cNvSpPr/>
              <p:nvPr/>
            </p:nvSpPr>
            <p:spPr>
              <a:xfrm>
                <a:off x="4063632" y="1836573"/>
                <a:ext cx="3352612" cy="533095"/>
              </a:xfrm>
              <a:prstGeom prst="chevron">
                <a:avLst/>
              </a:prstGeom>
              <a:solidFill>
                <a:srgbClr val="D482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86" name="Chevron 85">
                <a:extLst>
                  <a:ext uri="{FF2B5EF4-FFF2-40B4-BE49-F238E27FC236}">
                    <a16:creationId xmlns:a16="http://schemas.microsoft.com/office/drawing/2014/main" id="{8FC5F061-F6D1-0A49-8FE7-AE4BD6F2A05A}"/>
                  </a:ext>
                </a:extLst>
              </p:cNvPr>
              <p:cNvSpPr/>
              <p:nvPr/>
            </p:nvSpPr>
            <p:spPr>
              <a:xfrm>
                <a:off x="7643910" y="1836573"/>
                <a:ext cx="3352612" cy="533095"/>
              </a:xfrm>
              <a:prstGeom prst="chevron">
                <a:avLst/>
              </a:prstGeom>
              <a:solidFill>
                <a:srgbClr val="D482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74" name="TextBox 73">
                <a:extLst>
                  <a:ext uri="{FF2B5EF4-FFF2-40B4-BE49-F238E27FC236}">
                    <a16:creationId xmlns:a16="http://schemas.microsoft.com/office/drawing/2014/main" id="{CD85FBBE-95E9-624F-A908-2F3AAF4D3DED}"/>
                  </a:ext>
                </a:extLst>
              </p:cNvPr>
              <p:cNvSpPr txBox="1"/>
              <p:nvPr/>
            </p:nvSpPr>
            <p:spPr>
              <a:xfrm>
                <a:off x="624543" y="1920088"/>
                <a:ext cx="3070235" cy="339874"/>
              </a:xfrm>
              <a:prstGeom prst="rect">
                <a:avLst/>
              </a:prstGeom>
              <a:noFill/>
            </p:spPr>
            <p:txBody>
              <a:bodyPr wrap="square" rtlCol="0" anchor="t">
                <a:spAutoFit/>
              </a:bodyPr>
              <a:lstStyle/>
              <a:p>
                <a:pPr algn="ctr"/>
                <a:r>
                  <a:rPr lang="en-US" sz="2000" b="1" dirty="0">
                    <a:solidFill>
                      <a:schemeClr val="bg1"/>
                    </a:solidFill>
                    <a:latin typeface="Century Gothic" panose="020B0502020202020204" pitchFamily="34" charset="0"/>
                  </a:rPr>
                  <a:t>6 weeks post-implant</a:t>
                </a:r>
              </a:p>
            </p:txBody>
          </p:sp>
          <p:sp>
            <p:nvSpPr>
              <p:cNvPr id="80" name="TextBox 79">
                <a:extLst>
                  <a:ext uri="{FF2B5EF4-FFF2-40B4-BE49-F238E27FC236}">
                    <a16:creationId xmlns:a16="http://schemas.microsoft.com/office/drawing/2014/main" id="{7C2D352A-84EC-9F42-810D-8908F0D57102}"/>
                  </a:ext>
                </a:extLst>
              </p:cNvPr>
              <p:cNvSpPr txBox="1"/>
              <p:nvPr/>
            </p:nvSpPr>
            <p:spPr>
              <a:xfrm>
                <a:off x="4838102" y="1920088"/>
                <a:ext cx="1803672" cy="339874"/>
              </a:xfrm>
              <a:prstGeom prst="rect">
                <a:avLst/>
              </a:prstGeom>
              <a:noFill/>
            </p:spPr>
            <p:txBody>
              <a:bodyPr wrap="square" rtlCol="0" anchor="t">
                <a:spAutoFit/>
              </a:bodyPr>
              <a:lstStyle/>
              <a:p>
                <a:pPr algn="ctr"/>
                <a:r>
                  <a:rPr lang="en-US" sz="2000" b="1" dirty="0">
                    <a:solidFill>
                      <a:schemeClr val="bg1"/>
                    </a:solidFill>
                    <a:latin typeface="Century Gothic" panose="020B0502020202020204" pitchFamily="34" charset="0"/>
                  </a:rPr>
                  <a:t>1-3 months</a:t>
                </a:r>
              </a:p>
            </p:txBody>
          </p:sp>
          <p:sp>
            <p:nvSpPr>
              <p:cNvPr id="81" name="TextBox 80">
                <a:extLst>
                  <a:ext uri="{FF2B5EF4-FFF2-40B4-BE49-F238E27FC236}">
                    <a16:creationId xmlns:a16="http://schemas.microsoft.com/office/drawing/2014/main" id="{830CECE4-9E30-6B4C-A731-06F7188F1FA8}"/>
                  </a:ext>
                </a:extLst>
              </p:cNvPr>
              <p:cNvSpPr txBox="1"/>
              <p:nvPr/>
            </p:nvSpPr>
            <p:spPr>
              <a:xfrm>
                <a:off x="8169212" y="1920088"/>
                <a:ext cx="2478710" cy="339874"/>
              </a:xfrm>
              <a:prstGeom prst="rect">
                <a:avLst/>
              </a:prstGeom>
              <a:noFill/>
            </p:spPr>
            <p:txBody>
              <a:bodyPr wrap="square" rtlCol="0" anchor="t">
                <a:spAutoFit/>
              </a:bodyPr>
              <a:lstStyle/>
              <a:p>
                <a:pPr algn="ctr"/>
                <a:r>
                  <a:rPr lang="en-US" sz="2000" b="1" dirty="0">
                    <a:solidFill>
                      <a:schemeClr val="bg1"/>
                    </a:solidFill>
                    <a:latin typeface="Century Gothic" panose="020B0502020202020204" pitchFamily="34" charset="0"/>
                  </a:rPr>
                  <a:t>Every 3-6 months</a:t>
                </a:r>
              </a:p>
            </p:txBody>
          </p:sp>
        </p:grpSp>
        <p:grpSp>
          <p:nvGrpSpPr>
            <p:cNvPr id="7" name="Group 6">
              <a:extLst>
                <a:ext uri="{FF2B5EF4-FFF2-40B4-BE49-F238E27FC236}">
                  <a16:creationId xmlns:a16="http://schemas.microsoft.com/office/drawing/2014/main" id="{C33C581C-7D0B-294E-8B9A-8A616AB2C89C}"/>
                </a:ext>
              </a:extLst>
            </p:cNvPr>
            <p:cNvGrpSpPr/>
            <p:nvPr/>
          </p:nvGrpSpPr>
          <p:grpSpPr>
            <a:xfrm>
              <a:off x="1320543" y="2876029"/>
              <a:ext cx="9550915" cy="1315845"/>
              <a:chOff x="1008656" y="2834639"/>
              <a:chExt cx="9550915" cy="988614"/>
            </a:xfrm>
            <a:solidFill>
              <a:srgbClr val="3B73BA"/>
            </a:solidFill>
          </p:grpSpPr>
          <p:sp>
            <p:nvSpPr>
              <p:cNvPr id="82" name="Rounded Rectangle 81">
                <a:extLst>
                  <a:ext uri="{FF2B5EF4-FFF2-40B4-BE49-F238E27FC236}">
                    <a16:creationId xmlns:a16="http://schemas.microsoft.com/office/drawing/2014/main" id="{11C5E5DA-87BA-F949-8299-FE2E2885ED41}"/>
                  </a:ext>
                </a:extLst>
              </p:cNvPr>
              <p:cNvSpPr/>
              <p:nvPr/>
            </p:nvSpPr>
            <p:spPr>
              <a:xfrm>
                <a:off x="1008656" y="2834639"/>
                <a:ext cx="2302008" cy="988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Therapy Activation</a:t>
                </a:r>
              </a:p>
            </p:txBody>
          </p:sp>
          <p:sp>
            <p:nvSpPr>
              <p:cNvPr id="83" name="Rounded Rectangle 82">
                <a:extLst>
                  <a:ext uri="{FF2B5EF4-FFF2-40B4-BE49-F238E27FC236}">
                    <a16:creationId xmlns:a16="http://schemas.microsoft.com/office/drawing/2014/main" id="{DFBC9089-BA5D-3348-B33A-BBB2685E58DD}"/>
                  </a:ext>
                </a:extLst>
              </p:cNvPr>
              <p:cNvSpPr/>
              <p:nvPr/>
            </p:nvSpPr>
            <p:spPr>
              <a:xfrm>
                <a:off x="4588934" y="2834639"/>
                <a:ext cx="2302008" cy="988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Acclimation / Therapy Titration</a:t>
                </a:r>
              </a:p>
            </p:txBody>
          </p:sp>
          <p:sp>
            <p:nvSpPr>
              <p:cNvPr id="84" name="Rounded Rectangle 83">
                <a:extLst>
                  <a:ext uri="{FF2B5EF4-FFF2-40B4-BE49-F238E27FC236}">
                    <a16:creationId xmlns:a16="http://schemas.microsoft.com/office/drawing/2014/main" id="{AD9C1839-D49C-4041-8CFC-05EE60276EBB}"/>
                  </a:ext>
                </a:extLst>
              </p:cNvPr>
              <p:cNvSpPr/>
              <p:nvPr/>
            </p:nvSpPr>
            <p:spPr>
              <a:xfrm>
                <a:off x="8257563" y="2834639"/>
                <a:ext cx="2302008" cy="988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Long-Term  Follow-Up</a:t>
                </a:r>
              </a:p>
            </p:txBody>
          </p:sp>
        </p:grpSp>
        <p:sp>
          <p:nvSpPr>
            <p:cNvPr id="87" name="TextBox 86">
              <a:extLst>
                <a:ext uri="{FF2B5EF4-FFF2-40B4-BE49-F238E27FC236}">
                  <a16:creationId xmlns:a16="http://schemas.microsoft.com/office/drawing/2014/main" id="{0963DB3E-E750-BA4F-A877-34A101141E46}"/>
                </a:ext>
              </a:extLst>
            </p:cNvPr>
            <p:cNvSpPr txBox="1"/>
            <p:nvPr/>
          </p:nvSpPr>
          <p:spPr>
            <a:xfrm>
              <a:off x="1210567" y="4250844"/>
              <a:ext cx="2242605" cy="1254919"/>
            </a:xfrm>
            <a:prstGeom prst="rect">
              <a:avLst/>
            </a:prstGeom>
            <a:noFill/>
          </p:spPr>
          <p:txBody>
            <a:bodyPr wrap="square" rtlCol="0" anchor="t">
              <a:spAutoFit/>
            </a:bodyPr>
            <a:lstStyle/>
            <a:p>
              <a:pPr algn="ctr"/>
              <a:r>
                <a:rPr lang="en-US" dirty="0">
                  <a:latin typeface="Century Gothic" panose="020B0502020202020204" pitchFamily="34" charset="0"/>
                </a:rPr>
                <a:t>Therapy is activated 6 weeks after implant during a follow-up office visit</a:t>
              </a:r>
            </a:p>
          </p:txBody>
        </p:sp>
        <p:sp>
          <p:nvSpPr>
            <p:cNvPr id="88" name="TextBox 87">
              <a:extLst>
                <a:ext uri="{FF2B5EF4-FFF2-40B4-BE49-F238E27FC236}">
                  <a16:creationId xmlns:a16="http://schemas.microsoft.com/office/drawing/2014/main" id="{365A64BD-2573-5B43-AC08-57AFED7E3E3E}"/>
                </a:ext>
              </a:extLst>
            </p:cNvPr>
            <p:cNvSpPr txBox="1"/>
            <p:nvPr/>
          </p:nvSpPr>
          <p:spPr>
            <a:xfrm>
              <a:off x="4510390" y="4250844"/>
              <a:ext cx="3171220" cy="1019622"/>
            </a:xfrm>
            <a:prstGeom prst="rect">
              <a:avLst/>
            </a:prstGeom>
            <a:noFill/>
          </p:spPr>
          <p:txBody>
            <a:bodyPr wrap="square" rtlCol="0" anchor="t">
              <a:spAutoFit/>
            </a:bodyPr>
            <a:lstStyle/>
            <a:p>
              <a:pPr algn="ctr"/>
              <a:r>
                <a:rPr lang="en-US" dirty="0">
                  <a:latin typeface="Century Gothic" panose="020B0502020202020204" pitchFamily="34" charset="0"/>
                </a:rPr>
                <a:t>Patient acclimation period as therapy is customized to maximize efficacy while maintaining patient comfort</a:t>
              </a:r>
            </a:p>
          </p:txBody>
        </p:sp>
        <p:sp>
          <p:nvSpPr>
            <p:cNvPr id="89" name="TextBox 88">
              <a:extLst>
                <a:ext uri="{FF2B5EF4-FFF2-40B4-BE49-F238E27FC236}">
                  <a16:creationId xmlns:a16="http://schemas.microsoft.com/office/drawing/2014/main" id="{AF1EF96F-78B8-5346-ABC8-C41DF64DF2E8}"/>
                </a:ext>
              </a:extLst>
            </p:cNvPr>
            <p:cNvSpPr txBox="1"/>
            <p:nvPr/>
          </p:nvSpPr>
          <p:spPr>
            <a:xfrm>
              <a:off x="8107561" y="4250844"/>
              <a:ext cx="3314136" cy="1019622"/>
            </a:xfrm>
            <a:prstGeom prst="rect">
              <a:avLst/>
            </a:prstGeom>
            <a:noFill/>
          </p:spPr>
          <p:txBody>
            <a:bodyPr wrap="square" rtlCol="0" anchor="t">
              <a:spAutoFit/>
            </a:bodyPr>
            <a:lstStyle/>
            <a:p>
              <a:pPr algn="ctr"/>
              <a:r>
                <a:rPr lang="en-US" dirty="0">
                  <a:latin typeface="Century Gothic" panose="020B0502020202020204" pitchFamily="34" charset="0"/>
                </a:rPr>
                <a:t>Programming checks every 3-6 months to optimize therapy. Physician may order a sleep study to help optimize.</a:t>
              </a:r>
            </a:p>
          </p:txBody>
        </p:sp>
      </p:grpSp>
      <p:sp>
        <p:nvSpPr>
          <p:cNvPr id="8" name="TextBox 7">
            <a:extLst>
              <a:ext uri="{FF2B5EF4-FFF2-40B4-BE49-F238E27FC236}">
                <a16:creationId xmlns:a16="http://schemas.microsoft.com/office/drawing/2014/main" id="{656EA6A3-FD2B-D9BA-B3AD-E05ED731010B}"/>
              </a:ext>
            </a:extLst>
          </p:cNvPr>
          <p:cNvSpPr txBox="1"/>
          <p:nvPr/>
        </p:nvSpPr>
        <p:spPr>
          <a:xfrm>
            <a:off x="5336646" y="6611779"/>
            <a:ext cx="1518708" cy="230832"/>
          </a:xfrm>
          <a:prstGeom prst="rect">
            <a:avLst/>
          </a:prstGeom>
          <a:noFill/>
        </p:spPr>
        <p:txBody>
          <a:bodyPr wrap="square" rtlCol="0">
            <a:spAutoFit/>
          </a:bodyPr>
          <a:lstStyle/>
          <a:p>
            <a:pPr algn="ctr"/>
            <a:r>
              <a:rPr lang="en-US" sz="900" dirty="0">
                <a:latin typeface="Century Gothic" panose="020B0502020202020204" pitchFamily="34" charset="0"/>
              </a:rPr>
              <a:t>MKT1674, Rev P</a:t>
            </a:r>
          </a:p>
        </p:txBody>
      </p:sp>
      <p:sp>
        <p:nvSpPr>
          <p:cNvPr id="2" name="TextBox 1">
            <a:extLst>
              <a:ext uri="{FF2B5EF4-FFF2-40B4-BE49-F238E27FC236}">
                <a16:creationId xmlns:a16="http://schemas.microsoft.com/office/drawing/2014/main" id="{EEC33474-A72E-1A33-F76E-4B9622077F2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587129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E68F-A1D6-95BC-904E-07D43E96AA19}"/>
              </a:ext>
            </a:extLst>
          </p:cNvPr>
          <p:cNvSpPr>
            <a:spLocks noGrp="1"/>
          </p:cNvSpPr>
          <p:nvPr>
            <p:ph type="title"/>
          </p:nvPr>
        </p:nvSpPr>
        <p:spPr>
          <a:xfrm>
            <a:off x="522112" y="252236"/>
            <a:ext cx="10515600" cy="1325563"/>
          </a:xfrm>
        </p:spPr>
        <p:txBody>
          <a:bodyPr>
            <a:normAutofit/>
          </a:bodyPr>
          <a:lstStyle/>
          <a:p>
            <a:r>
              <a:rPr lang="en-US" sz="4000" dirty="0"/>
              <a:t>rem</a:t>
            </a:r>
            <a:r>
              <a:rPr lang="en-US" sz="4000" b="0" dirty="0"/>
              <a:t>edē</a:t>
            </a:r>
            <a:r>
              <a:rPr lang="en-US" sz="4000" dirty="0"/>
              <a:t> reports provides a window to the care of the patient</a:t>
            </a:r>
          </a:p>
        </p:txBody>
      </p:sp>
      <p:sp>
        <p:nvSpPr>
          <p:cNvPr id="3" name="Content Placeholder 2">
            <a:extLst>
              <a:ext uri="{FF2B5EF4-FFF2-40B4-BE49-F238E27FC236}">
                <a16:creationId xmlns:a16="http://schemas.microsoft.com/office/drawing/2014/main" id="{46C06683-3B42-8E01-CE1C-3C29BB5C6C88}"/>
              </a:ext>
            </a:extLst>
          </p:cNvPr>
          <p:cNvSpPr>
            <a:spLocks noGrp="1"/>
          </p:cNvSpPr>
          <p:nvPr>
            <p:ph idx="1"/>
          </p:nvPr>
        </p:nvSpPr>
        <p:spPr>
          <a:xfrm>
            <a:off x="838200" y="1701447"/>
            <a:ext cx="10515600" cy="4351338"/>
          </a:xfrm>
        </p:spPr>
        <p:txBody>
          <a:bodyPr>
            <a:normAutofit fontScale="92500" lnSpcReduction="20000"/>
          </a:bodyPr>
          <a:lstStyle/>
          <a:p>
            <a:r>
              <a:rPr lang="en-US" dirty="0"/>
              <a:t>Report gives an overview </a:t>
            </a:r>
          </a:p>
          <a:p>
            <a:pPr lvl="1"/>
            <a:r>
              <a:rPr lang="en-US" dirty="0"/>
              <a:t>Programmed settings and battery</a:t>
            </a:r>
          </a:p>
          <a:p>
            <a:pPr lvl="1"/>
            <a:r>
              <a:rPr lang="en-US" dirty="0"/>
              <a:t>Sleeping position </a:t>
            </a:r>
          </a:p>
          <a:p>
            <a:pPr lvl="1"/>
            <a:r>
              <a:rPr lang="en-US" dirty="0"/>
              <a:t>Patient activity</a:t>
            </a:r>
          </a:p>
          <a:p>
            <a:pPr lvl="1"/>
            <a:r>
              <a:rPr lang="en-US" dirty="0"/>
              <a:t>Lead integrity</a:t>
            </a:r>
          </a:p>
          <a:p>
            <a:pPr lvl="1"/>
            <a:r>
              <a:rPr lang="en-US" dirty="0"/>
              <a:t>Therapy duration</a:t>
            </a:r>
          </a:p>
          <a:p>
            <a:pPr lvl="1"/>
            <a:r>
              <a:rPr lang="en-US" dirty="0"/>
              <a:t>Therapy efficacy/respiratory stability</a:t>
            </a:r>
          </a:p>
          <a:p>
            <a:r>
              <a:rPr lang="en-US" dirty="0"/>
              <a:t>Some devices have the capability to give up to 6 months of data</a:t>
            </a:r>
          </a:p>
          <a:p>
            <a:r>
              <a:rPr lang="en-US" dirty="0"/>
              <a:t>DRēAM View is available in EL/EL-X Systems</a:t>
            </a:r>
          </a:p>
          <a:p>
            <a:endParaRPr lang="en-US" dirty="0"/>
          </a:p>
          <a:p>
            <a:endParaRPr lang="en-US" dirty="0"/>
          </a:p>
        </p:txBody>
      </p:sp>
      <p:sp>
        <p:nvSpPr>
          <p:cNvPr id="4" name="TextBox 3">
            <a:extLst>
              <a:ext uri="{FF2B5EF4-FFF2-40B4-BE49-F238E27FC236}">
                <a16:creationId xmlns:a16="http://schemas.microsoft.com/office/drawing/2014/main" id="{8A60C25A-E193-FBC3-7DBF-3937C487901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547994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217487"/>
            <a:ext cx="10515600" cy="1325563"/>
          </a:xfrm>
        </p:spPr>
        <p:txBody>
          <a:bodyPr>
            <a:normAutofit/>
          </a:bodyPr>
          <a:lstStyle/>
          <a:p>
            <a:r>
              <a:rPr lang="en-US" sz="4000" b="1" dirty="0">
                <a:latin typeface="Avenir Next LT Pro" panose="020B0504020202020204" pitchFamily="34" charset="0"/>
              </a:rPr>
              <a:t>Pathophysiology of Central Sleep Apnea	</a:t>
            </a:r>
          </a:p>
        </p:txBody>
      </p:sp>
      <p:sp>
        <p:nvSpPr>
          <p:cNvPr id="10" name="Text Placeholder 9"/>
          <p:cNvSpPr>
            <a:spLocks noGrp="1"/>
          </p:cNvSpPr>
          <p:nvPr>
            <p:ph sz="half" idx="1"/>
          </p:nvPr>
        </p:nvSpPr>
        <p:spPr>
          <a:xfrm>
            <a:off x="838200" y="1583352"/>
            <a:ext cx="5181600" cy="4351338"/>
          </a:xfrm>
        </p:spPr>
        <p:txBody>
          <a:bodyPr>
            <a:normAutofit fontScale="85000" lnSpcReduction="10000"/>
          </a:bodyPr>
          <a:lstStyle/>
          <a:p>
            <a:r>
              <a:rPr lang="en-US" sz="2400" b="0" i="0" dirty="0">
                <a:solidFill>
                  <a:schemeClr val="accent2">
                    <a:lumMod val="50000"/>
                  </a:schemeClr>
                </a:solidFill>
              </a:rPr>
              <a:t>During sleep, respiration is regulated by the brain whose goal is to maintain a constant blood CO₂ </a:t>
            </a:r>
          </a:p>
          <a:p>
            <a:r>
              <a:rPr lang="en-US" sz="2400" b="0" i="0" dirty="0">
                <a:solidFill>
                  <a:schemeClr val="accent2">
                    <a:lumMod val="50000"/>
                  </a:schemeClr>
                </a:solidFill>
              </a:rPr>
              <a:t>In patients with central sleep apnea, the brain develops a respiratory arrhythmia that manifests as an </a:t>
            </a:r>
            <a:r>
              <a:rPr lang="en-US" sz="2400" b="1" i="0" u="sng" dirty="0">
                <a:solidFill>
                  <a:schemeClr val="accent2">
                    <a:lumMod val="50000"/>
                  </a:schemeClr>
                </a:solidFill>
              </a:rPr>
              <a:t>oscillating pattern between hyperventilation and apnea/hypopnea (Cheyne-Stokes Respiration (CSR))</a:t>
            </a:r>
          </a:p>
        </p:txBody>
      </p:sp>
      <p:sp>
        <p:nvSpPr>
          <p:cNvPr id="6" name="Slide Number Placeholder 5">
            <a:extLst>
              <a:ext uri="{FF2B5EF4-FFF2-40B4-BE49-F238E27FC236}">
                <a16:creationId xmlns:a16="http://schemas.microsoft.com/office/drawing/2014/main" id="{E5757DD8-7657-4447-8F38-B0DE4502A51F}"/>
              </a:ext>
            </a:extLst>
          </p:cNvPr>
          <p:cNvSpPr>
            <a:spLocks noGrp="1"/>
          </p:cNvSpPr>
          <p:nvPr>
            <p:ph type="sldNum" sz="quarter" idx="4294967295"/>
          </p:nvPr>
        </p:nvSpPr>
        <p:spPr>
          <a:xfrm>
            <a:off x="10880725" y="6459538"/>
            <a:ext cx="131127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75B488-82DD-43DD-A0A7-D4041E7BBC1C}" type="slidenum">
              <a:rPr lang="en-US" smtClean="0"/>
              <a:pPr/>
              <a:t>4</a:t>
            </a:fld>
            <a:endParaRPr lang="en-US"/>
          </a:p>
        </p:txBody>
      </p:sp>
      <p:sp>
        <p:nvSpPr>
          <p:cNvPr id="19" name="Rectangle 18"/>
          <p:cNvSpPr/>
          <p:nvPr/>
        </p:nvSpPr>
        <p:spPr>
          <a:xfrm>
            <a:off x="737423" y="5934690"/>
            <a:ext cx="4119777" cy="584775"/>
          </a:xfrm>
          <a:prstGeom prst="rect">
            <a:avLst/>
          </a:prstGeom>
        </p:spPr>
        <p:txBody>
          <a:bodyPr wrap="square">
            <a:spAutoFit/>
          </a:bodyPr>
          <a:lstStyle/>
          <a:p>
            <a:r>
              <a:rPr lang="en-US" sz="800" dirty="0">
                <a:solidFill>
                  <a:schemeClr val="accent2">
                    <a:lumMod val="50000"/>
                  </a:schemeClr>
                </a:solidFill>
              </a:rPr>
              <a:t>Dempsey et al. </a:t>
            </a:r>
            <a:r>
              <a:rPr lang="en-US" sz="800" dirty="0" err="1">
                <a:solidFill>
                  <a:schemeClr val="accent2">
                    <a:lumMod val="50000"/>
                  </a:schemeClr>
                </a:solidFill>
              </a:rPr>
              <a:t>Physiol</a:t>
            </a:r>
            <a:r>
              <a:rPr lang="en-US" sz="800" dirty="0">
                <a:solidFill>
                  <a:schemeClr val="accent2">
                    <a:lumMod val="50000"/>
                  </a:schemeClr>
                </a:solidFill>
              </a:rPr>
              <a:t> Rev 2010; 90:47-112</a:t>
            </a:r>
          </a:p>
          <a:p>
            <a:r>
              <a:rPr lang="en-US" sz="800" dirty="0">
                <a:solidFill>
                  <a:schemeClr val="accent2">
                    <a:lumMod val="50000"/>
                  </a:schemeClr>
                </a:solidFill>
              </a:rPr>
              <a:t>Orr et al. Respirology  2017; 22, 43–52. </a:t>
            </a:r>
            <a:r>
              <a:rPr lang="da-DK" sz="800" dirty="0">
                <a:solidFill>
                  <a:schemeClr val="accent2">
                    <a:lumMod val="50000"/>
                  </a:schemeClr>
                </a:solidFill>
              </a:rPr>
              <a:t>Pham, et al High Alt Med Biol 2017; 18: 11-19</a:t>
            </a:r>
          </a:p>
          <a:p>
            <a:endParaRPr lang="en-US" sz="800" dirty="0">
              <a:solidFill>
                <a:schemeClr val="accent2">
                  <a:lumMod val="50000"/>
                </a:schemeClr>
              </a:solidFill>
            </a:endParaRPr>
          </a:p>
          <a:p>
            <a:endParaRPr lang="en-US" sz="800" dirty="0">
              <a:solidFill>
                <a:schemeClr val="accent2">
                  <a:lumMod val="50000"/>
                </a:schemeClr>
              </a:solidFill>
            </a:endParaRPr>
          </a:p>
        </p:txBody>
      </p:sp>
      <p:pic>
        <p:nvPicPr>
          <p:cNvPr id="24" name="Content Placeholder 23">
            <a:extLst>
              <a:ext uri="{FF2B5EF4-FFF2-40B4-BE49-F238E27FC236}">
                <a16:creationId xmlns:a16="http://schemas.microsoft.com/office/drawing/2014/main" id="{81450A6C-09E9-DD0A-099A-ECC2413C1176}"/>
              </a:ext>
            </a:extLst>
          </p:cNvPr>
          <p:cNvPicPr>
            <a:picLocks noGrp="1" noChangeAspect="1"/>
          </p:cNvPicPr>
          <p:nvPr>
            <p:ph sz="half" idx="2"/>
          </p:nvPr>
        </p:nvPicPr>
        <p:blipFill>
          <a:blip r:embed="rId3"/>
          <a:stretch>
            <a:fillRect/>
          </a:stretch>
        </p:blipFill>
        <p:spPr>
          <a:xfrm>
            <a:off x="6271374" y="1389888"/>
            <a:ext cx="5482267" cy="4787075"/>
          </a:xfrm>
          <a:prstGeom prst="rect">
            <a:avLst/>
          </a:prstGeom>
        </p:spPr>
      </p:pic>
      <p:sp>
        <p:nvSpPr>
          <p:cNvPr id="2" name="TextBox 1">
            <a:extLst>
              <a:ext uri="{FF2B5EF4-FFF2-40B4-BE49-F238E27FC236}">
                <a16:creationId xmlns:a16="http://schemas.microsoft.com/office/drawing/2014/main" id="{56738E9D-E0F5-FE00-E0AE-228BB21A965D}"/>
              </a:ext>
            </a:extLst>
          </p:cNvPr>
          <p:cNvSpPr txBox="1"/>
          <p:nvPr/>
        </p:nvSpPr>
        <p:spPr>
          <a:xfrm>
            <a:off x="6382512" y="2240280"/>
            <a:ext cx="484632" cy="415498"/>
          </a:xfrm>
          <a:prstGeom prst="rect">
            <a:avLst/>
          </a:prstGeom>
          <a:noFill/>
        </p:spPr>
        <p:txBody>
          <a:bodyPr wrap="square" rtlCol="0">
            <a:spAutoFit/>
          </a:bodyPr>
          <a:lstStyle/>
          <a:p>
            <a:pPr algn="l"/>
            <a:r>
              <a:rPr lang="en-US" sz="1000" b="1" i="0" dirty="0">
                <a:latin typeface="Avenir Heavy" panose="02000503020000020003" pitchFamily="2" charset="0"/>
              </a:rPr>
              <a:t>Chest belt</a:t>
            </a:r>
          </a:p>
        </p:txBody>
      </p:sp>
      <p:sp>
        <p:nvSpPr>
          <p:cNvPr id="3" name="TextBox 2">
            <a:extLst>
              <a:ext uri="{FF2B5EF4-FFF2-40B4-BE49-F238E27FC236}">
                <a16:creationId xmlns:a16="http://schemas.microsoft.com/office/drawing/2014/main" id="{287020DB-6917-B5E9-6E3E-716E4BD8EB66}"/>
              </a:ext>
            </a:extLst>
          </p:cNvPr>
          <p:cNvSpPr txBox="1"/>
          <p:nvPr/>
        </p:nvSpPr>
        <p:spPr>
          <a:xfrm>
            <a:off x="6378702" y="2997621"/>
            <a:ext cx="570738" cy="553998"/>
          </a:xfrm>
          <a:prstGeom prst="rect">
            <a:avLst/>
          </a:prstGeom>
          <a:noFill/>
        </p:spPr>
        <p:txBody>
          <a:bodyPr wrap="square" rtlCol="0">
            <a:spAutoFit/>
          </a:bodyPr>
          <a:lstStyle/>
          <a:p>
            <a:pPr algn="l"/>
            <a:r>
              <a:rPr lang="en-US" sz="1000" b="1" dirty="0">
                <a:latin typeface="Avenir Heavy" panose="02000503020000020003" pitchFamily="2" charset="0"/>
              </a:rPr>
              <a:t>Abdominal</a:t>
            </a:r>
            <a:r>
              <a:rPr lang="en-US" sz="1000" b="1" i="0" dirty="0">
                <a:latin typeface="Avenir Heavy" panose="02000503020000020003" pitchFamily="2" charset="0"/>
              </a:rPr>
              <a:t> belt</a:t>
            </a:r>
          </a:p>
        </p:txBody>
      </p:sp>
      <p:sp>
        <p:nvSpPr>
          <p:cNvPr id="4" name="TextBox 3">
            <a:extLst>
              <a:ext uri="{FF2B5EF4-FFF2-40B4-BE49-F238E27FC236}">
                <a16:creationId xmlns:a16="http://schemas.microsoft.com/office/drawing/2014/main" id="{22B1B69A-D931-FCAE-0A45-FCD84E5C4DCA}"/>
              </a:ext>
            </a:extLst>
          </p:cNvPr>
          <p:cNvSpPr txBox="1"/>
          <p:nvPr/>
        </p:nvSpPr>
        <p:spPr>
          <a:xfrm>
            <a:off x="6292596" y="3832941"/>
            <a:ext cx="656844" cy="246221"/>
          </a:xfrm>
          <a:prstGeom prst="rect">
            <a:avLst/>
          </a:prstGeom>
          <a:noFill/>
        </p:spPr>
        <p:txBody>
          <a:bodyPr wrap="square" rtlCol="0">
            <a:spAutoFit/>
          </a:bodyPr>
          <a:lstStyle/>
          <a:p>
            <a:pPr algn="l"/>
            <a:r>
              <a:rPr lang="en-US" sz="1000" b="1" dirty="0">
                <a:latin typeface="Avenir Heavy" panose="02000503020000020003" pitchFamily="2" charset="0"/>
              </a:rPr>
              <a:t>Airflow</a:t>
            </a:r>
            <a:endParaRPr lang="en-US" sz="1000" b="1" i="0" dirty="0">
              <a:latin typeface="Avenir Heavy" panose="02000503020000020003" pitchFamily="2" charset="0"/>
            </a:endParaRPr>
          </a:p>
        </p:txBody>
      </p:sp>
      <p:sp>
        <p:nvSpPr>
          <p:cNvPr id="5" name="TextBox 4">
            <a:extLst>
              <a:ext uri="{FF2B5EF4-FFF2-40B4-BE49-F238E27FC236}">
                <a16:creationId xmlns:a16="http://schemas.microsoft.com/office/drawing/2014/main" id="{028B42AC-3DAF-38B0-C904-0E3C94AA0278}"/>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853127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76542" y="1470981"/>
            <a:ext cx="10342179" cy="1069020"/>
          </a:xfrm>
        </p:spPr>
        <p:txBody>
          <a:bodyPr>
            <a:noAutofit/>
          </a:bodyPr>
          <a:lstStyle/>
          <a:p>
            <a:pPr>
              <a:buClr>
                <a:srgbClr val="92D050"/>
              </a:buClr>
            </a:pPr>
            <a:r>
              <a:rPr lang="en-US" sz="2200" dirty="0"/>
              <a:t>Easily navigable bar at the top of the programmer to find data using 11-12 selectable tabs that allow for detailed review of collected diagnostic data</a:t>
            </a:r>
          </a:p>
        </p:txBody>
      </p:sp>
      <p:sp>
        <p:nvSpPr>
          <p:cNvPr id="14339" name="Title 5"/>
          <p:cNvSpPr>
            <a:spLocks noGrp="1"/>
          </p:cNvSpPr>
          <p:nvPr>
            <p:ph type="title"/>
          </p:nvPr>
        </p:nvSpPr>
        <p:spPr/>
        <p:txBody>
          <a:bodyPr>
            <a:normAutofit/>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Patient Data Review</a:t>
            </a:r>
            <a:endParaRPr lang="en-US" sz="4000" dirty="0">
              <a:solidFill>
                <a:schemeClr val="tx1"/>
              </a:solidFill>
              <a:latin typeface="Times New Roman" pitchFamily="18" charset="0"/>
              <a:cs typeface="Times New Roman" pitchFamily="18" charset="0"/>
            </a:endParaRPr>
          </a:p>
        </p:txBody>
      </p:sp>
      <p:pic>
        <p:nvPicPr>
          <p:cNvPr id="2" name="Picture 1" descr="A screenshot of a computer">
            <a:extLst>
              <a:ext uri="{FF2B5EF4-FFF2-40B4-BE49-F238E27FC236}">
                <a16:creationId xmlns:a16="http://schemas.microsoft.com/office/drawing/2014/main" id="{8175E6AD-E46C-07DE-2F82-4E0B3469862C}"/>
              </a:ext>
            </a:extLst>
          </p:cNvPr>
          <p:cNvPicPr>
            <a:picLocks noChangeAspect="1"/>
          </p:cNvPicPr>
          <p:nvPr/>
        </p:nvPicPr>
        <p:blipFill>
          <a:blip r:embed="rId3"/>
          <a:srcRect b="76937"/>
          <a:stretch/>
        </p:blipFill>
        <p:spPr>
          <a:xfrm>
            <a:off x="776542" y="3181180"/>
            <a:ext cx="11183260" cy="1644053"/>
          </a:xfrm>
          <a:prstGeom prst="rect">
            <a:avLst/>
          </a:prstGeom>
        </p:spPr>
      </p:pic>
      <p:sp>
        <p:nvSpPr>
          <p:cNvPr id="5" name="TextBox 4">
            <a:extLst>
              <a:ext uri="{FF2B5EF4-FFF2-40B4-BE49-F238E27FC236}">
                <a16:creationId xmlns:a16="http://schemas.microsoft.com/office/drawing/2014/main" id="{10EEE22E-939F-C64D-92CA-30F5F161669D}"/>
              </a:ext>
            </a:extLst>
          </p:cNvPr>
          <p:cNvSpPr txBox="1"/>
          <p:nvPr/>
        </p:nvSpPr>
        <p:spPr>
          <a:xfrm>
            <a:off x="1317282" y="5193404"/>
            <a:ext cx="6810376" cy="307777"/>
          </a:xfrm>
          <a:prstGeom prst="rect">
            <a:avLst/>
          </a:prstGeom>
          <a:noFill/>
        </p:spPr>
        <p:txBody>
          <a:bodyPr wrap="square" rtlCol="0">
            <a:spAutoFit/>
          </a:bodyPr>
          <a:lstStyle/>
          <a:p>
            <a:pPr algn="l"/>
            <a:r>
              <a:rPr lang="en-US" sz="1400" i="0" dirty="0">
                <a:solidFill>
                  <a:srgbClr val="000000"/>
                </a:solidFill>
                <a:latin typeface="Avenir Heavy" panose="02000503020000020003" pitchFamily="2" charset="0"/>
              </a:rPr>
              <a:t>*</a:t>
            </a:r>
            <a:r>
              <a:rPr lang="en-US" sz="1400" dirty="0">
                <a:solidFill>
                  <a:srgbClr val="000000"/>
                </a:solidFill>
                <a:latin typeface="Avenir Heavy" panose="02000503020000020003" pitchFamily="2" charset="0"/>
              </a:rPr>
              <a:t>Note: </a:t>
            </a:r>
            <a:r>
              <a:rPr lang="en-US" sz="1400" i="0" dirty="0">
                <a:solidFill>
                  <a:srgbClr val="000000"/>
                </a:solidFill>
                <a:latin typeface="Avenir Heavy" panose="02000503020000020003" pitchFamily="2" charset="0"/>
              </a:rPr>
              <a:t>DRēAM View tab is only present when overnight waveform data is available.</a:t>
            </a:r>
          </a:p>
        </p:txBody>
      </p:sp>
      <p:sp>
        <p:nvSpPr>
          <p:cNvPr id="3" name="TextBox 2">
            <a:extLst>
              <a:ext uri="{FF2B5EF4-FFF2-40B4-BE49-F238E27FC236}">
                <a16:creationId xmlns:a16="http://schemas.microsoft.com/office/drawing/2014/main" id="{F47ED25E-BED3-7821-857C-EC94012B6DF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513379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p:cNvSpPr>
            <a:spLocks noGrp="1"/>
          </p:cNvSpPr>
          <p:nvPr>
            <p:ph idx="1"/>
          </p:nvPr>
        </p:nvSpPr>
        <p:spPr>
          <a:xfrm>
            <a:off x="609600" y="1135195"/>
            <a:ext cx="11051569" cy="954523"/>
          </a:xfrm>
        </p:spPr>
        <p:txBody>
          <a:bodyPr>
            <a:normAutofit/>
          </a:bodyPr>
          <a:lstStyle/>
          <a:p>
            <a:r>
              <a:rPr lang="en-US" sz="2400" dirty="0"/>
              <a:t>The Summary tab contains an overview of the </a:t>
            </a:r>
            <a:r>
              <a:rPr lang="en-US" sz="2400" b="1" dirty="0"/>
              <a:t>rem</a:t>
            </a:r>
            <a:r>
              <a:rPr lang="en-US" sz="2400" dirty="0"/>
              <a:t>edē IPG including battery status, system information, stimulation and other relevant settings</a:t>
            </a:r>
          </a:p>
        </p:txBody>
      </p:sp>
      <p:sp>
        <p:nvSpPr>
          <p:cNvPr id="14339" name="Title 5"/>
          <p:cNvSpPr>
            <a:spLocks noGrp="1"/>
          </p:cNvSpPr>
          <p:nvPr>
            <p:ph type="title"/>
          </p:nvPr>
        </p:nvSpPr>
        <p:spPr/>
        <p:txBody>
          <a:bodyPr>
            <a:normAutofit/>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Summary</a:t>
            </a:r>
            <a:endParaRPr lang="en-US" sz="4000" dirty="0">
              <a:solidFill>
                <a:schemeClr val="tx1"/>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22" y="2519700"/>
            <a:ext cx="6688772" cy="3545147"/>
          </a:xfrm>
          <a:prstGeom prst="rect">
            <a:avLst/>
          </a:prstGeom>
        </p:spPr>
      </p:pic>
      <p:sp>
        <p:nvSpPr>
          <p:cNvPr id="18" name="TextBox 17"/>
          <p:cNvSpPr txBox="1"/>
          <p:nvPr/>
        </p:nvSpPr>
        <p:spPr>
          <a:xfrm>
            <a:off x="7444841" y="2293700"/>
            <a:ext cx="4622491" cy="3231654"/>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
                <a:srgbClr val="0070C0"/>
              </a:buClr>
              <a:buSzTx/>
              <a:tabLst/>
              <a:defRPr/>
            </a:pPr>
            <a:r>
              <a:rPr kumimoji="0" lang="en-US" sz="2000" b="0"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rPr>
              <a:t>Battery status display with color indicator bars to help guide monitoring frequency</a:t>
            </a:r>
          </a:p>
          <a:p>
            <a:pPr marR="0" lvl="0" algn="l" defTabSz="914400" rtl="0" eaLnBrk="1" fontAlgn="auto" latinLnBrk="0" hangingPunct="1">
              <a:lnSpc>
                <a:spcPct val="100000"/>
              </a:lnSpc>
              <a:spcBef>
                <a:spcPts val="600"/>
              </a:spcBef>
              <a:spcAft>
                <a:spcPts val="0"/>
              </a:spcAft>
              <a:buClr>
                <a:srgbClr val="0070C0"/>
              </a:buClr>
              <a:buSzTx/>
              <a:tabLst/>
              <a:defRPr/>
            </a:pPr>
            <a:endParaRPr kumimoji="0" lang="en-US" sz="2000" b="0"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600"/>
              </a:spcBef>
              <a:spcAft>
                <a:spcPts val="0"/>
              </a:spcAft>
              <a:buClr>
                <a:srgbClr val="0070C0"/>
              </a:buClr>
              <a:buSzTx/>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System information with relevant therapy configuration and schedule</a:t>
            </a:r>
          </a:p>
          <a:p>
            <a:pPr marR="0" lvl="0" algn="l" defTabSz="914400" rtl="0" eaLnBrk="1" fontAlgn="auto" latinLnBrk="0" hangingPunct="1">
              <a:lnSpc>
                <a:spcPct val="100000"/>
              </a:lnSpc>
              <a:spcBef>
                <a:spcPts val="600"/>
              </a:spcBef>
              <a:spcAft>
                <a:spcPts val="0"/>
              </a:spcAft>
              <a:buClr>
                <a:srgbClr val="0070C0"/>
              </a:buClr>
              <a:buSzTx/>
              <a:tabLst/>
              <a:defRPr/>
            </a:pP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600"/>
              </a:spcBef>
              <a:spcAft>
                <a:spcPts val="0"/>
              </a:spcAft>
              <a:buClr>
                <a:srgbClr val="0070C0"/>
              </a:buClr>
              <a:buSzPct val="100000"/>
              <a:tabLst/>
              <a:defRPr/>
            </a:pPr>
            <a:r>
              <a:rPr kumimoji="0" lang="en-US" sz="2000" i="0" u="none" strike="noStrike" kern="1200" cap="none" spc="0" normalizeH="0" baseline="0" noProof="0" dirty="0">
                <a:ln>
                  <a:noFill/>
                </a:ln>
                <a:solidFill>
                  <a:schemeClr val="accent5"/>
                </a:solidFill>
                <a:effectLst/>
                <a:uLnTx/>
                <a:uFillTx/>
                <a:latin typeface="Calibri" panose="020F0502020204030204" pitchFamily="34" charset="0"/>
                <a:ea typeface="Calibri" panose="020F0502020204030204" pitchFamily="34" charset="0"/>
                <a:cs typeface="Calibri" panose="020F0502020204030204" pitchFamily="34" charset="0"/>
              </a:rPr>
              <a:t>Detailed stimulation settings for each sleeping posture</a:t>
            </a:r>
          </a:p>
          <a:p>
            <a:pPr marL="342900" marR="0" lvl="0" indent="-342900" algn="l" defTabSz="914400" rtl="0" eaLnBrk="1" fontAlgn="auto" latinLnBrk="0" hangingPunct="1">
              <a:lnSpc>
                <a:spcPct val="100000"/>
              </a:lnSpc>
              <a:spcBef>
                <a:spcPts val="0"/>
              </a:spcBef>
              <a:spcAft>
                <a:spcPts val="0"/>
              </a:spcAft>
              <a:buClr>
                <a:srgbClr val="00AEB5"/>
              </a:buClr>
              <a:buSzPct val="80000"/>
              <a:buFont typeface="Wingdings" panose="05000000000000000000" pitchFamily="2" charset="2"/>
              <a:buChar char="§"/>
              <a:tabLst/>
              <a:defRPr/>
            </a:pPr>
            <a:endParaRPr kumimoji="0" lang="en-US" sz="2400" b="0" i="0" u="none" strike="noStrike" kern="1200" cap="none" spc="0" normalizeH="0" baseline="0" noProof="0" dirty="0">
              <a:ln>
                <a:noFill/>
              </a:ln>
              <a:solidFill>
                <a:srgbClr val="33363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Arrow Connector 3">
            <a:extLst>
              <a:ext uri="{FF2B5EF4-FFF2-40B4-BE49-F238E27FC236}">
                <a16:creationId xmlns:a16="http://schemas.microsoft.com/office/drawing/2014/main" id="{D2216045-2B23-961C-7AD3-3BCA6F2B7DBA}"/>
              </a:ext>
            </a:extLst>
          </p:cNvPr>
          <p:cNvCxnSpPr>
            <a:cxnSpLocks/>
          </p:cNvCxnSpPr>
          <p:nvPr/>
        </p:nvCxnSpPr>
        <p:spPr>
          <a:xfrm flipH="1">
            <a:off x="1446245" y="2657728"/>
            <a:ext cx="5998596" cy="1494394"/>
          </a:xfrm>
          <a:prstGeom prst="straightConnector1">
            <a:avLst/>
          </a:prstGeom>
          <a:ln>
            <a:solidFill>
              <a:schemeClr val="accent4">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0F27880F-72D8-D5E7-4E0F-E3A569C6AB63}"/>
              </a:ext>
            </a:extLst>
          </p:cNvPr>
          <p:cNvSpPr/>
          <p:nvPr/>
        </p:nvSpPr>
        <p:spPr>
          <a:xfrm>
            <a:off x="1856792" y="4133461"/>
            <a:ext cx="1968759" cy="6064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B885F5-8622-B624-D572-E7D6F48CE37E}"/>
              </a:ext>
            </a:extLst>
          </p:cNvPr>
          <p:cNvSpPr/>
          <p:nvPr/>
        </p:nvSpPr>
        <p:spPr>
          <a:xfrm>
            <a:off x="4152122" y="3909527"/>
            <a:ext cx="2659225" cy="138093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85B6C0A-D0ED-5263-E044-73F860E1C63A}"/>
              </a:ext>
            </a:extLst>
          </p:cNvPr>
          <p:cNvCxnSpPr>
            <a:cxnSpLocks/>
          </p:cNvCxnSpPr>
          <p:nvPr/>
        </p:nvCxnSpPr>
        <p:spPr>
          <a:xfrm flipH="1">
            <a:off x="3825551" y="3625500"/>
            <a:ext cx="3619290" cy="588007"/>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4E08D21-0FAB-1717-2D37-3CB28C1D2BAE}"/>
              </a:ext>
            </a:extLst>
          </p:cNvPr>
          <p:cNvCxnSpPr>
            <a:cxnSpLocks/>
          </p:cNvCxnSpPr>
          <p:nvPr/>
        </p:nvCxnSpPr>
        <p:spPr>
          <a:xfrm flipH="1">
            <a:off x="6811347" y="4734992"/>
            <a:ext cx="633494" cy="110181"/>
          </a:xfrm>
          <a:prstGeom prst="straightConnector1">
            <a:avLst/>
          </a:prstGeom>
          <a:ln>
            <a:solidFill>
              <a:schemeClr val="accent5"/>
            </a:solidFill>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3A120EDC-4C84-8ABD-D7ED-4AA16E9C8932}"/>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200965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8" y="2218114"/>
            <a:ext cx="6688772" cy="3545147"/>
          </a:xfrm>
          <a:prstGeom prst="rect">
            <a:avLst/>
          </a:prstGeom>
        </p:spPr>
      </p:pic>
      <p:sp>
        <p:nvSpPr>
          <p:cNvPr id="16" name="Content Placeholder 4"/>
          <p:cNvSpPr>
            <a:spLocks noGrp="1"/>
          </p:cNvSpPr>
          <p:nvPr>
            <p:ph idx="1"/>
          </p:nvPr>
        </p:nvSpPr>
        <p:spPr/>
        <p:txBody>
          <a:bodyPr>
            <a:normAutofit/>
          </a:bodyPr>
          <a:lstStyle/>
          <a:p>
            <a:r>
              <a:rPr lang="en-US" sz="2400" dirty="0"/>
              <a:t>The Battery tab contains a long-term trend of monthly average </a:t>
            </a:r>
            <a:r>
              <a:rPr lang="en-US" sz="2400" b="1" dirty="0"/>
              <a:t>rem</a:t>
            </a:r>
            <a:r>
              <a:rPr lang="en-US" sz="2400" dirty="0"/>
              <a:t>edē IPG battery voltage measurements</a:t>
            </a:r>
          </a:p>
        </p:txBody>
      </p:sp>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Battery</a:t>
            </a:r>
            <a:endParaRPr lang="en-US" sz="3500" dirty="0">
              <a:solidFill>
                <a:schemeClr val="tx1"/>
              </a:solidFill>
              <a:latin typeface="Times New Roman" pitchFamily="18" charset="0"/>
              <a:cs typeface="Times New Roman" pitchFamily="18" charset="0"/>
            </a:endParaRPr>
          </a:p>
        </p:txBody>
      </p:sp>
      <p:sp>
        <p:nvSpPr>
          <p:cNvPr id="17" name="TextBox 16"/>
          <p:cNvSpPr txBox="1"/>
          <p:nvPr/>
        </p:nvSpPr>
        <p:spPr>
          <a:xfrm>
            <a:off x="7692830" y="2217777"/>
            <a:ext cx="4222281"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6911D"/>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18" name="TextBox 17"/>
          <p:cNvSpPr txBox="1"/>
          <p:nvPr/>
        </p:nvSpPr>
        <p:spPr>
          <a:xfrm>
            <a:off x="7507895" y="1935936"/>
            <a:ext cx="4407215" cy="46474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B050"/>
                </a:solidFill>
                <a:effectLst/>
                <a:uLnTx/>
                <a:uFillTx/>
                <a:ea typeface="+mn-ea"/>
                <a:cs typeface="+mn-cs"/>
              </a:rPr>
              <a:t>Green</a:t>
            </a:r>
            <a:r>
              <a:rPr kumimoji="0" lang="en-US" sz="2200" b="0" i="0" u="none" strike="noStrike" kern="1200" cap="none" spc="0" normalizeH="0" baseline="0" noProof="0" dirty="0">
                <a:ln>
                  <a:noFill/>
                </a:ln>
                <a:solidFill>
                  <a:srgbClr val="33363E"/>
                </a:solidFill>
                <a:effectLst/>
                <a:uLnTx/>
                <a:uFillTx/>
                <a:ea typeface="+mn-ea"/>
                <a:cs typeface="+mn-cs"/>
              </a:rPr>
              <a:t> (&gt;2.80V) indicates a good battery and normal routine follow-up frequency is recommended</a:t>
            </a:r>
          </a:p>
          <a:p>
            <a:pPr marL="342900" marR="0" lvl="0" indent="-3429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FFC000"/>
                </a:solidFill>
                <a:effectLst/>
                <a:uLnTx/>
                <a:uFillTx/>
                <a:ea typeface="+mn-ea"/>
                <a:cs typeface="+mn-cs"/>
              </a:rPr>
              <a:t>Yellow</a:t>
            </a:r>
            <a:r>
              <a:rPr kumimoji="0" lang="en-US" sz="2200" b="0" i="0" u="none" strike="noStrike" kern="1200" cap="none" spc="0" normalizeH="0" baseline="0" noProof="0" dirty="0">
                <a:ln>
                  <a:noFill/>
                </a:ln>
                <a:solidFill>
                  <a:srgbClr val="33363E"/>
                </a:solidFill>
                <a:effectLst/>
                <a:uLnTx/>
                <a:uFillTx/>
                <a:ea typeface="+mn-ea"/>
                <a:cs typeface="+mn-cs"/>
              </a:rPr>
              <a:t> (2.80 – 2.60V) indicates a good battery status but a more frequent follow-up frequency is recommended</a:t>
            </a:r>
          </a:p>
          <a:p>
            <a:pPr marL="342900" marR="0" lvl="0" indent="-3429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C00000"/>
                </a:solidFill>
                <a:effectLst/>
                <a:uLnTx/>
                <a:uFillTx/>
                <a:ea typeface="+mn-ea"/>
                <a:cs typeface="+mn-cs"/>
              </a:rPr>
              <a:t>Red </a:t>
            </a:r>
            <a:r>
              <a:rPr kumimoji="0" lang="en-US" sz="2200" b="0" i="0" u="none" strike="noStrike" kern="1200" cap="none" spc="0" normalizeH="0" baseline="0" noProof="0" dirty="0">
                <a:ln>
                  <a:noFill/>
                </a:ln>
                <a:solidFill>
                  <a:srgbClr val="33363E"/>
                </a:solidFill>
                <a:effectLst/>
                <a:uLnTx/>
                <a:uFillTx/>
                <a:ea typeface="+mn-ea"/>
                <a:cs typeface="+mn-cs"/>
              </a:rPr>
              <a:t>(&lt;2.60V) indicates battery replacement is required</a:t>
            </a:r>
          </a:p>
          <a:p>
            <a:pPr marL="342900" marR="0" lvl="0" indent="-342900" algn="l" defTabSz="914400" rtl="0" eaLnBrk="1" fontAlgn="auto" latinLnBrk="0" hangingPunct="1">
              <a:lnSpc>
                <a:spcPct val="100000"/>
              </a:lnSpc>
              <a:spcBef>
                <a:spcPts val="0"/>
              </a:spcBef>
              <a:spcAft>
                <a:spcPts val="0"/>
              </a:spcAft>
              <a:buClr>
                <a:srgbClr val="F6911D"/>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EE4D9E-85CC-2604-DB0D-6C60077CCDD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83940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p:txBody>
          <a:bodyPr>
            <a:normAutofit/>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24-hour Pitch</a:t>
            </a:r>
            <a:endParaRPr lang="en-US" sz="4000" dirty="0">
              <a:solidFill>
                <a:schemeClr val="tx1"/>
              </a:solidFill>
              <a:latin typeface="Times New Roman" pitchFamily="18" charset="0"/>
              <a:cs typeface="Times New Roman" pitchFamily="18"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074" y="1558335"/>
            <a:ext cx="8192278" cy="4342027"/>
          </a:xfrm>
          <a:prstGeom prst="rect">
            <a:avLst/>
          </a:prstGeom>
        </p:spPr>
      </p:pic>
      <p:sp>
        <p:nvSpPr>
          <p:cNvPr id="24" name="TextBox 23"/>
          <p:cNvSpPr txBox="1"/>
          <p:nvPr/>
        </p:nvSpPr>
        <p:spPr>
          <a:xfrm>
            <a:off x="441648" y="1953304"/>
            <a:ext cx="3116426" cy="31393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70C0"/>
              </a:buClr>
              <a:buSzTx/>
              <a:tabLst/>
              <a:defRPr/>
            </a:pPr>
            <a:r>
              <a:rPr kumimoji="0" lang="en-US" sz="2200" b="0" i="0" u="none" strike="noStrike" kern="1200" cap="none" spc="0" normalizeH="0" baseline="0" noProof="0" dirty="0">
                <a:ln>
                  <a:noFill/>
                </a:ln>
                <a:solidFill>
                  <a:srgbClr val="33363E"/>
                </a:solidFill>
                <a:effectLst/>
                <a:uLnTx/>
                <a:uFillTx/>
                <a:ea typeface="+mn-ea"/>
                <a:cs typeface="+mn-cs"/>
              </a:rPr>
              <a:t>Shaded portion indicates </a:t>
            </a:r>
            <a:r>
              <a:rPr kumimoji="0" lang="en-US" sz="2200" b="1" i="0" u="none" strike="noStrike" kern="1200" cap="none" spc="0" normalizeH="0" baseline="0" noProof="0" dirty="0">
                <a:ln>
                  <a:noFill/>
                </a:ln>
                <a:effectLst/>
                <a:uLnTx/>
                <a:uFillTx/>
                <a:ea typeface="+mn-ea"/>
                <a:cs typeface="+mn-cs"/>
              </a:rPr>
              <a:t>programmed therapy delivery time</a:t>
            </a:r>
          </a:p>
          <a:p>
            <a:pPr marR="0" lvl="0" algn="l" defTabSz="914400" rtl="0" eaLnBrk="1" fontAlgn="auto" latinLnBrk="0" hangingPunct="1">
              <a:lnSpc>
                <a:spcPct val="100000"/>
              </a:lnSpc>
              <a:spcBef>
                <a:spcPts val="0"/>
              </a:spcBef>
              <a:spcAft>
                <a:spcPts val="0"/>
              </a:spcAft>
              <a:buClr>
                <a:srgbClr val="0070C0"/>
              </a:buClr>
              <a:buSzTx/>
              <a:tabLst/>
              <a:defRPr/>
            </a:pPr>
            <a:endParaRPr kumimoji="0" lang="en-US" sz="2200" b="1" i="0" u="none" strike="noStrike" kern="1200" cap="none" spc="0" normalizeH="0" baseline="0" noProof="0" dirty="0">
              <a:ln>
                <a:noFill/>
              </a:ln>
              <a:effectLst/>
              <a:uLnTx/>
              <a:uFillTx/>
              <a:ea typeface="+mn-ea"/>
              <a:cs typeface="+mn-cs"/>
            </a:endParaRPr>
          </a:p>
          <a:p>
            <a:pPr marR="0" lvl="0" algn="l" defTabSz="914400" rtl="0" eaLnBrk="1" fontAlgn="auto" latinLnBrk="0" hangingPunct="1">
              <a:lnSpc>
                <a:spcPct val="100000"/>
              </a:lnSpc>
              <a:spcBef>
                <a:spcPts val="0"/>
              </a:spcBef>
              <a:spcAft>
                <a:spcPts val="0"/>
              </a:spcAft>
              <a:buClr>
                <a:srgbClr val="0070C0"/>
              </a:buClr>
              <a:buSzTx/>
              <a:tabLst/>
              <a:defRPr/>
            </a:pPr>
            <a:r>
              <a:rPr kumimoji="0" lang="en-US" sz="2200" b="0" i="0" u="none" strike="noStrike" kern="1200" cap="none" spc="0" normalizeH="0" baseline="0" noProof="0" dirty="0">
                <a:ln>
                  <a:noFill/>
                </a:ln>
                <a:solidFill>
                  <a:srgbClr val="33363E"/>
                </a:solidFill>
                <a:effectLst/>
                <a:uLnTx/>
                <a:uFillTx/>
                <a:ea typeface="+mn-ea"/>
                <a:cs typeface="+mn-cs"/>
              </a:rPr>
              <a:t>Therapy is delivered during this time only when the pitch is below the programmed Pitch Threshold (</a:t>
            </a:r>
            <a:r>
              <a:rPr kumimoji="0" lang="en-US" sz="2200" b="1" i="0" u="none" strike="noStrike" kern="1200" cap="none" spc="0" normalizeH="0" baseline="0" noProof="0" dirty="0">
                <a:ln>
                  <a:noFill/>
                </a:ln>
                <a:solidFill>
                  <a:srgbClr val="FF0000"/>
                </a:solidFill>
                <a:effectLst/>
                <a:uLnTx/>
                <a:uFillTx/>
                <a:ea typeface="+mn-ea"/>
                <a:cs typeface="+mn-cs"/>
              </a:rPr>
              <a:t>red</a:t>
            </a:r>
            <a:r>
              <a:rPr kumimoji="0" lang="en-US" sz="2200" b="0" i="0" u="none" strike="noStrike" kern="1200" cap="none" spc="0" normalizeH="0" baseline="0" noProof="0" dirty="0">
                <a:ln>
                  <a:noFill/>
                </a:ln>
                <a:solidFill>
                  <a:srgbClr val="33363E"/>
                </a:solidFill>
                <a:effectLst/>
                <a:uLnTx/>
                <a:uFillTx/>
                <a:ea typeface="+mn-ea"/>
                <a:cs typeface="+mn-cs"/>
              </a:rPr>
              <a:t> </a:t>
            </a:r>
            <a:r>
              <a:rPr kumimoji="0" lang="en-US" sz="2200" b="1" i="0" u="none" strike="noStrike" kern="1200" cap="none" spc="0" normalizeH="0" baseline="0" noProof="0" dirty="0">
                <a:ln>
                  <a:noFill/>
                </a:ln>
                <a:solidFill>
                  <a:srgbClr val="FF0000"/>
                </a:solidFill>
                <a:effectLst/>
                <a:uLnTx/>
                <a:uFillTx/>
                <a:ea typeface="+mn-ea"/>
                <a:cs typeface="+mn-cs"/>
              </a:rPr>
              <a:t>line</a:t>
            </a:r>
            <a:r>
              <a:rPr kumimoji="0" lang="en-US" sz="2200" b="0" i="0" u="none" strike="noStrike" kern="1200" cap="none" spc="0" normalizeH="0" baseline="0" noProof="0" dirty="0">
                <a:ln>
                  <a:noFill/>
                </a:ln>
                <a:solidFill>
                  <a:srgbClr val="33363E"/>
                </a:solidFill>
                <a:effectLst/>
                <a:uLnTx/>
                <a:uFillTx/>
                <a:ea typeface="+mn-ea"/>
                <a:cs typeface="+mn-cs"/>
              </a:rPr>
              <a:t>)</a:t>
            </a:r>
          </a:p>
        </p:txBody>
      </p:sp>
      <p:sp>
        <p:nvSpPr>
          <p:cNvPr id="9" name="Left Brace 8">
            <a:extLst>
              <a:ext uri="{FF2B5EF4-FFF2-40B4-BE49-F238E27FC236}">
                <a16:creationId xmlns:a16="http://schemas.microsoft.com/office/drawing/2014/main" id="{9B823BC1-E3C9-6EC5-54AE-EFA90C916523}"/>
              </a:ext>
            </a:extLst>
          </p:cNvPr>
          <p:cNvSpPr/>
          <p:nvPr/>
        </p:nvSpPr>
        <p:spPr>
          <a:xfrm rot="5400000">
            <a:off x="5644826" y="1775397"/>
            <a:ext cx="224877" cy="2454894"/>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9707FFC-38F6-DE72-54CB-2DDF94367BCC}"/>
              </a:ext>
            </a:extLst>
          </p:cNvPr>
          <p:cNvCxnSpPr/>
          <p:nvPr/>
        </p:nvCxnSpPr>
        <p:spPr>
          <a:xfrm>
            <a:off x="3307644" y="2675467"/>
            <a:ext cx="1140178" cy="3273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38168B19-779A-1238-4733-2417393044C0}"/>
              </a:ext>
            </a:extLst>
          </p:cNvPr>
          <p:cNvCxnSpPr/>
          <p:nvPr/>
        </p:nvCxnSpPr>
        <p:spPr>
          <a:xfrm flipV="1">
            <a:off x="3014133" y="3984978"/>
            <a:ext cx="1354667" cy="857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EAE3338-6EDB-2046-E87F-206F961F961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489656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8" y="2218114"/>
            <a:ext cx="6688772" cy="3545147"/>
          </a:xfrm>
          <a:prstGeom prst="rect">
            <a:avLst/>
          </a:prstGeom>
        </p:spPr>
      </p:pic>
      <p:sp>
        <p:nvSpPr>
          <p:cNvPr id="3" name="Content Placeholder 2"/>
          <p:cNvSpPr>
            <a:spLocks noGrp="1"/>
          </p:cNvSpPr>
          <p:nvPr>
            <p:ph idx="1"/>
          </p:nvPr>
        </p:nvSpPr>
        <p:spPr>
          <a:xfrm>
            <a:off x="609600" y="1135195"/>
            <a:ext cx="10932272" cy="1913357"/>
          </a:xfrm>
        </p:spPr>
        <p:txBody>
          <a:bodyPr>
            <a:normAutofit/>
          </a:bodyPr>
          <a:lstStyle/>
          <a:p>
            <a:r>
              <a:rPr lang="en-US" sz="2400" dirty="0"/>
              <a:t>The Stim Lead Impedance Tab contains a recent trend of average, minimum, and maximum stimulation lead impedance measurements</a:t>
            </a:r>
          </a:p>
        </p:txBody>
      </p:sp>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Stimulation Lead Impedance</a:t>
            </a:r>
            <a:endParaRPr lang="en-US" sz="3500" dirty="0">
              <a:solidFill>
                <a:schemeClr val="tx1"/>
              </a:solidFill>
              <a:latin typeface="Times New Roman" pitchFamily="18" charset="0"/>
              <a:cs typeface="Times New Roman" pitchFamily="18" charset="0"/>
            </a:endParaRPr>
          </a:p>
        </p:txBody>
      </p:sp>
      <p:sp>
        <p:nvSpPr>
          <p:cNvPr id="9" name="TextBox 8"/>
          <p:cNvSpPr txBox="1"/>
          <p:nvPr/>
        </p:nvSpPr>
        <p:spPr>
          <a:xfrm>
            <a:off x="7487347" y="2533026"/>
            <a:ext cx="4492319" cy="11849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rPr>
              <a:t>Average impedance ranges:</a:t>
            </a:r>
          </a:p>
          <a:p>
            <a:pPr marL="800100" marR="0" lvl="1" indent="-342900" algn="l" defTabSz="914400" rtl="0" eaLnBrk="1" fontAlgn="auto" latinLnBrk="0" hangingPunct="1">
              <a:lnSpc>
                <a:spcPct val="100000"/>
              </a:lnSpc>
              <a:spcBef>
                <a:spcPts val="300"/>
              </a:spcBef>
              <a:spcAft>
                <a:spcPts val="0"/>
              </a:spcAft>
              <a:buClr>
                <a:srgbClr val="0070C0"/>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rPr>
              <a:t>Respistim R: 150 - 500 </a:t>
            </a:r>
            <a:r>
              <a:rPr kumimoji="0" lang="el-GR" sz="2200" b="0" i="0" u="none" strike="noStrike" kern="1200" cap="none" spc="0" normalizeH="0" baseline="0" noProof="0" dirty="0">
                <a:ln>
                  <a:noFill/>
                </a:ln>
                <a:solidFill>
                  <a:srgbClr val="33363E"/>
                </a:solidFill>
                <a:effectLst/>
                <a:uLnTx/>
                <a:uFillTx/>
                <a:latin typeface="Avenir Next LT Pro" panose="020B0504020202020204" pitchFamily="34" charset="0"/>
              </a:rPr>
              <a:t>Ω</a:t>
            </a:r>
            <a:endPar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endParaRPr>
          </a:p>
          <a:p>
            <a:pPr marL="800100" marR="0" lvl="1" indent="-342900" algn="l" defTabSz="914400" rtl="0" eaLnBrk="1" fontAlgn="auto" latinLnBrk="0" hangingPunct="1">
              <a:lnSpc>
                <a:spcPct val="100000"/>
              </a:lnSpc>
              <a:spcBef>
                <a:spcPts val="300"/>
              </a:spcBef>
              <a:spcAft>
                <a:spcPts val="0"/>
              </a:spcAft>
              <a:buClr>
                <a:srgbClr val="0070C0"/>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rPr>
              <a:t>Respistim L:  500 - 1500 </a:t>
            </a:r>
            <a:r>
              <a:rPr kumimoji="0" lang="el-GR" sz="2200" b="0" i="0" u="none" strike="noStrike" kern="1200" cap="none" spc="0" normalizeH="0" baseline="0" noProof="0" dirty="0">
                <a:ln>
                  <a:noFill/>
                </a:ln>
                <a:solidFill>
                  <a:srgbClr val="33363E"/>
                </a:solidFill>
                <a:effectLst/>
                <a:uLnTx/>
                <a:uFillTx/>
                <a:latin typeface="Avenir Next LT Pro" panose="020B0504020202020204" pitchFamily="34" charset="0"/>
              </a:rPr>
              <a:t>Ω</a:t>
            </a:r>
            <a:endPar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endParaRPr>
          </a:p>
        </p:txBody>
      </p:sp>
      <p:sp>
        <p:nvSpPr>
          <p:cNvPr id="2" name="TextBox 1">
            <a:extLst>
              <a:ext uri="{FF2B5EF4-FFF2-40B4-BE49-F238E27FC236}">
                <a16:creationId xmlns:a16="http://schemas.microsoft.com/office/drawing/2014/main" id="{81669005-5A82-0B04-75D5-4D3D2BDCE05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22482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Therapy Duration</a:t>
            </a:r>
            <a:endParaRPr lang="en-US" sz="2800" dirty="0">
              <a:solidFill>
                <a:schemeClr val="tx1"/>
              </a:solidFill>
              <a:latin typeface="Times New Roman" pitchFamily="18" charset="0"/>
              <a:cs typeface="Times New Roman" pitchFamily="18" charset="0"/>
            </a:endParaRPr>
          </a:p>
        </p:txBody>
      </p:sp>
      <p:sp>
        <p:nvSpPr>
          <p:cNvPr id="22" name="Content Placeholder 4"/>
          <p:cNvSpPr txBox="1">
            <a:spLocks/>
          </p:cNvSpPr>
          <p:nvPr/>
        </p:nvSpPr>
        <p:spPr>
          <a:xfrm>
            <a:off x="609600" y="998290"/>
            <a:ext cx="11305511" cy="803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92D050"/>
              </a:buClr>
              <a:buSzPct val="90000"/>
              <a:buFont typeface="Wingdings" panose="05000000000000000000" pitchFamily="2" charset="2"/>
              <a:buChar char="§"/>
              <a:tabLst/>
              <a:defRPr/>
            </a:pPr>
            <a:r>
              <a:rPr kumimoji="0" lang="en-US" sz="2400" b="0" i="0" u="none" strike="noStrike" kern="1200" cap="none" spc="0" normalizeH="0" baseline="0" noProof="0" dirty="0">
                <a:ln>
                  <a:noFill/>
                </a:ln>
                <a:solidFill>
                  <a:srgbClr val="33363E"/>
                </a:solidFill>
                <a:effectLst/>
                <a:uLnTx/>
                <a:uFillTx/>
                <a:latin typeface="Avenir Next LT Pro" panose="020B0504020202020204" pitchFamily="34" charset="0"/>
              </a:rPr>
              <a:t>The Therapy Duration tab contains a trend of the most recent daily   therapy durations</a:t>
            </a:r>
          </a:p>
        </p:txBody>
      </p:sp>
      <p:sp>
        <p:nvSpPr>
          <p:cNvPr id="14" name="TextBox 13"/>
          <p:cNvSpPr txBox="1"/>
          <p:nvPr/>
        </p:nvSpPr>
        <p:spPr>
          <a:xfrm>
            <a:off x="7338899" y="1971632"/>
            <a:ext cx="4743509" cy="397801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Daily therapy duration </a:t>
            </a:r>
            <a:r>
              <a:rPr lang="en-US" sz="2000" dirty="0">
                <a:solidFill>
                  <a:srgbClr val="33363E"/>
                </a:solidFill>
                <a:latin typeface="Avenir Next LT Pro" panose="020B0504020202020204" pitchFamily="34" charset="0"/>
              </a:rPr>
              <a:t>may be</a:t>
            </a: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 less than the maximum available</a:t>
            </a:r>
          </a:p>
          <a:p>
            <a:pPr marL="800100" marR="0" lvl="1" indent="-3429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Late to bed/early to rise</a:t>
            </a:r>
          </a:p>
          <a:p>
            <a:pPr marL="800100" marR="0" lvl="1" indent="-3429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Therapy disabled due to activity or pitch</a:t>
            </a:r>
          </a:p>
          <a:p>
            <a:pPr marL="342900" marR="0" lvl="0" indent="-34290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Includes detail to help determine if reduced therapy is due to sleep hygiene or programmed settings</a:t>
            </a:r>
          </a:p>
          <a:p>
            <a:pPr marL="800100" marR="0" lvl="1" indent="-3429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Each data point contains a number followed by an </a:t>
            </a:r>
            <a:r>
              <a:rPr kumimoji="0" lang="en-US" sz="2000" b="1" i="0" u="none" strike="noStrike" kern="1200" cap="none" spc="0" normalizeH="0" baseline="0" noProof="0" dirty="0">
                <a:ln>
                  <a:noFill/>
                </a:ln>
                <a:solidFill>
                  <a:srgbClr val="33363E"/>
                </a:solidFill>
                <a:effectLst/>
                <a:uLnTx/>
                <a:uFillTx/>
                <a:latin typeface="Avenir Next LT Pro" panose="020B0504020202020204" pitchFamily="34" charset="0"/>
              </a:rPr>
              <a:t>A</a:t>
            </a: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 (activity) or </a:t>
            </a:r>
            <a:r>
              <a:rPr kumimoji="0" lang="en-US" sz="2000" b="1" i="0" u="none" strike="noStrike" kern="1200" cap="none" spc="0" normalizeH="0" baseline="0" noProof="0" dirty="0">
                <a:ln>
                  <a:noFill/>
                </a:ln>
                <a:solidFill>
                  <a:srgbClr val="33363E"/>
                </a:solidFill>
                <a:effectLst/>
                <a:uLnTx/>
                <a:uFillTx/>
                <a:latin typeface="Avenir Next LT Pro" panose="020B0504020202020204" pitchFamily="34" charset="0"/>
              </a:rPr>
              <a:t>P</a:t>
            </a:r>
            <a:r>
              <a:rPr kumimoji="0" lang="en-US" sz="2000" b="0" i="0" u="none" strike="noStrike" kern="1200" cap="none" spc="0" normalizeH="0" baseline="0" noProof="0" dirty="0">
                <a:ln>
                  <a:noFill/>
                </a:ln>
                <a:solidFill>
                  <a:srgbClr val="33363E"/>
                </a:solidFill>
                <a:effectLst/>
                <a:uLnTx/>
                <a:uFillTx/>
                <a:latin typeface="Avenir Next LT Pro" panose="020B0504020202020204" pitchFamily="34" charset="0"/>
              </a:rPr>
              <a:t> (pitch) indicating a count of related suspensions</a:t>
            </a:r>
          </a:p>
        </p:txBody>
      </p:sp>
      <p:pic>
        <p:nvPicPr>
          <p:cNvPr id="3" name="Picture 2" descr="A screenshot of a computer&#10;&#10;Description automatically generated">
            <a:extLst>
              <a:ext uri="{FF2B5EF4-FFF2-40B4-BE49-F238E27FC236}">
                <a16:creationId xmlns:a16="http://schemas.microsoft.com/office/drawing/2014/main" id="{7E5AF377-457C-EB4B-6D2F-8443F1386F9D}"/>
              </a:ext>
            </a:extLst>
          </p:cNvPr>
          <p:cNvPicPr>
            <a:picLocks noChangeAspect="1"/>
          </p:cNvPicPr>
          <p:nvPr/>
        </p:nvPicPr>
        <p:blipFill>
          <a:blip r:embed="rId3"/>
          <a:stretch>
            <a:fillRect/>
          </a:stretch>
        </p:blipFill>
        <p:spPr>
          <a:xfrm>
            <a:off x="1034144" y="2026138"/>
            <a:ext cx="6172200" cy="3726398"/>
          </a:xfrm>
          <a:prstGeom prst="rect">
            <a:avLst/>
          </a:prstGeom>
        </p:spPr>
      </p:pic>
      <p:sp>
        <p:nvSpPr>
          <p:cNvPr id="2" name="TextBox 1">
            <a:extLst>
              <a:ext uri="{FF2B5EF4-FFF2-40B4-BE49-F238E27FC236}">
                <a16:creationId xmlns:a16="http://schemas.microsoft.com/office/drawing/2014/main" id="{E374D996-1884-213F-DA28-D851F1580CE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413192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The 24-hour Activity tab contains a 21-day trend of average daily activity over a 24-hour window</a:t>
            </a:r>
          </a:p>
          <a:p>
            <a:pPr marL="0" indent="0">
              <a:buNone/>
            </a:pPr>
            <a:endParaRPr lang="en-US" dirty="0"/>
          </a:p>
        </p:txBody>
      </p:sp>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24-hour Activity</a:t>
            </a:r>
            <a:endParaRPr lang="en-US" sz="3500" dirty="0">
              <a:solidFill>
                <a:schemeClr val="tx1"/>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9" y="2235705"/>
            <a:ext cx="6688773" cy="3545147"/>
          </a:xfrm>
          <a:prstGeom prst="rect">
            <a:avLst/>
          </a:prstGeom>
        </p:spPr>
      </p:pic>
      <p:sp>
        <p:nvSpPr>
          <p:cNvPr id="7" name="TextBox 6"/>
          <p:cNvSpPr txBox="1"/>
          <p:nvPr/>
        </p:nvSpPr>
        <p:spPr>
          <a:xfrm>
            <a:off x="7692831" y="2110902"/>
            <a:ext cx="4293718" cy="11079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33363E"/>
                </a:solidFill>
                <a:effectLst/>
                <a:uLnTx/>
                <a:uFillTx/>
                <a:latin typeface="Avenir Next LT Pro" panose="020B0504020202020204" pitchFamily="34" charset="0"/>
              </a:rPr>
              <a:t>Shaded portion indicates programmed therapy delivery time</a:t>
            </a:r>
          </a:p>
        </p:txBody>
      </p:sp>
      <p:sp>
        <p:nvSpPr>
          <p:cNvPr id="2" name="TextBox 1">
            <a:extLst>
              <a:ext uri="{FF2B5EF4-FFF2-40B4-BE49-F238E27FC236}">
                <a16:creationId xmlns:a16="http://schemas.microsoft.com/office/drawing/2014/main" id="{719CBC93-4DA1-4BC0-BE66-AA6BD8BDF42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312582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25" y="1013602"/>
            <a:ext cx="11376949" cy="1913357"/>
          </a:xfrm>
        </p:spPr>
        <p:txBody>
          <a:bodyPr>
            <a:normAutofit/>
          </a:bodyPr>
          <a:lstStyle/>
          <a:p>
            <a:r>
              <a:rPr lang="en-US" sz="2400" dirty="0"/>
              <a:t>The Overnight Efficacy tab contains a 21-day average therapy efficacy graph per hour of delivered therapy with both the </a:t>
            </a:r>
            <a:r>
              <a:rPr lang="en-US" sz="2400" b="1" dirty="0"/>
              <a:t>rem</a:t>
            </a:r>
            <a:r>
              <a:rPr lang="en-US" sz="2400" dirty="0"/>
              <a:t>edē Capture Index and the </a:t>
            </a:r>
            <a:r>
              <a:rPr lang="en-US" sz="2400" b="1" dirty="0"/>
              <a:t>rem</a:t>
            </a:r>
            <a:r>
              <a:rPr lang="en-US" sz="2400" dirty="0"/>
              <a:t>edē Respiratory Index</a:t>
            </a:r>
          </a:p>
        </p:txBody>
      </p:sp>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Overnight Efficacy</a:t>
            </a:r>
            <a:endParaRPr lang="en-US" sz="2800" dirty="0">
              <a:solidFill>
                <a:schemeClr val="tx1"/>
              </a:solidFill>
              <a:latin typeface="Times New Roman" pitchFamily="18" charset="0"/>
              <a:cs typeface="Times New Roman" pitchFamily="18"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99" y="2308297"/>
            <a:ext cx="6671705" cy="3536101"/>
          </a:xfrm>
          <a:prstGeom prst="rect">
            <a:avLst/>
          </a:prstGeom>
        </p:spPr>
      </p:pic>
      <p:sp>
        <p:nvSpPr>
          <p:cNvPr id="24" name="TextBox 23"/>
          <p:cNvSpPr txBox="1"/>
          <p:nvPr/>
        </p:nvSpPr>
        <p:spPr>
          <a:xfrm>
            <a:off x="7386030" y="1970280"/>
            <a:ext cx="4501170" cy="436273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ea typeface="+mn-ea"/>
                <a:cs typeface="+mn-cs"/>
              </a:rPr>
              <a:t>The </a:t>
            </a:r>
            <a:r>
              <a:rPr kumimoji="0" lang="en-US" b="1" i="0" u="none" strike="noStrike" kern="1200" cap="none" spc="0" normalizeH="0" baseline="0" noProof="0" dirty="0">
                <a:ln>
                  <a:noFill/>
                </a:ln>
                <a:solidFill>
                  <a:srgbClr val="33363E"/>
                </a:solidFill>
                <a:effectLst/>
                <a:uLnTx/>
                <a:uFillTx/>
                <a:ea typeface="+mn-ea"/>
                <a:cs typeface="+mn-cs"/>
              </a:rPr>
              <a:t>rem</a:t>
            </a:r>
            <a:r>
              <a:rPr kumimoji="0" lang="en-US" b="0" i="0" u="none" strike="noStrike" kern="1200" cap="none" spc="0" normalizeH="0" baseline="0" noProof="0" dirty="0">
                <a:ln>
                  <a:noFill/>
                </a:ln>
                <a:solidFill>
                  <a:srgbClr val="33363E"/>
                </a:solidFill>
                <a:effectLst/>
                <a:uLnTx/>
                <a:uFillTx/>
                <a:ea typeface="+mn-ea"/>
                <a:cs typeface="+mn-cs"/>
              </a:rPr>
              <a:t>edē Capture Index </a:t>
            </a:r>
            <a:r>
              <a:rPr kumimoji="0" lang="en-US" b="1" i="0" u="none" strike="noStrike" kern="1200" cap="none" spc="0" normalizeH="0" baseline="0" noProof="0" dirty="0">
                <a:ln>
                  <a:noFill/>
                </a:ln>
                <a:solidFill>
                  <a:srgbClr val="FBD484"/>
                </a:solidFill>
                <a:effectLst/>
                <a:uLnTx/>
                <a:uFillTx/>
                <a:ea typeface="+mn-ea"/>
                <a:cs typeface="+mn-cs"/>
              </a:rPr>
              <a:t>(Tan line) </a:t>
            </a:r>
            <a:r>
              <a:rPr kumimoji="0" lang="en-US" b="0" i="0" u="none" strike="noStrike" kern="1200" cap="none" spc="0" normalizeH="0" baseline="0" noProof="0" dirty="0">
                <a:ln>
                  <a:noFill/>
                </a:ln>
                <a:solidFill>
                  <a:srgbClr val="33363E"/>
                </a:solidFill>
                <a:effectLst/>
                <a:uLnTx/>
                <a:uFillTx/>
                <a:ea typeface="+mn-ea"/>
                <a:cs typeface="+mn-cs"/>
              </a:rPr>
              <a:t>indicates the average percentage of breaths that are synchronized to the delivery of </a:t>
            </a:r>
            <a:r>
              <a:rPr kumimoji="0" lang="en-US" b="1" i="0" u="none" strike="noStrike" kern="1200" cap="none" spc="0" normalizeH="0" baseline="0" noProof="0" dirty="0">
                <a:ln>
                  <a:noFill/>
                </a:ln>
                <a:solidFill>
                  <a:srgbClr val="33363E"/>
                </a:solidFill>
                <a:effectLst/>
                <a:uLnTx/>
                <a:uFillTx/>
                <a:ea typeface="+mn-ea"/>
                <a:cs typeface="+mn-cs"/>
              </a:rPr>
              <a:t>rem</a:t>
            </a:r>
            <a:r>
              <a:rPr kumimoji="0" lang="en-US" b="0" i="0" u="none" strike="noStrike" kern="1200" cap="none" spc="0" normalizeH="0" baseline="0" noProof="0" dirty="0">
                <a:ln>
                  <a:noFill/>
                </a:ln>
                <a:solidFill>
                  <a:srgbClr val="33363E"/>
                </a:solidFill>
                <a:effectLst/>
                <a:uLnTx/>
                <a:uFillTx/>
                <a:ea typeface="+mn-ea"/>
                <a:cs typeface="+mn-cs"/>
              </a:rPr>
              <a:t>edē therapy</a:t>
            </a:r>
          </a:p>
          <a:p>
            <a:pPr marL="800100" marR="0" lvl="1" indent="-342900" algn="l" defTabSz="914400" rtl="0" eaLnBrk="1" fontAlgn="auto" latinLnBrk="0" hangingPunct="1">
              <a:lnSpc>
                <a:spcPct val="100000"/>
              </a:lnSpc>
              <a:spcBef>
                <a:spcPts val="300"/>
              </a:spcBef>
              <a:spcAft>
                <a:spcPts val="0"/>
              </a:spcAft>
              <a:buClr>
                <a:srgbClr val="0070C0"/>
              </a:buClr>
              <a:buSzPct val="80000"/>
              <a:buFont typeface="Arial" panose="020B0604020202020204" pitchFamily="34" charset="0"/>
              <a:buChar char="•"/>
              <a:tabLst/>
              <a:defRPr/>
            </a:pPr>
            <a:r>
              <a:rPr kumimoji="0" lang="en-US" b="1" i="0" u="none" strike="noStrike" kern="1200" cap="none" spc="0" normalizeH="0" baseline="0" noProof="0" dirty="0">
                <a:ln>
                  <a:noFill/>
                </a:ln>
                <a:solidFill>
                  <a:srgbClr val="00AF51"/>
                </a:solidFill>
                <a:effectLst/>
                <a:uLnTx/>
                <a:uFillTx/>
                <a:ea typeface="+mn-ea"/>
                <a:cs typeface="+mn-cs"/>
              </a:rPr>
              <a:t>Good (Green</a:t>
            </a:r>
            <a:r>
              <a:rPr kumimoji="0" lang="en-US" b="0" i="0" u="none" strike="noStrike" kern="1200" cap="none" spc="0" normalizeH="0" baseline="0" noProof="0" dirty="0">
                <a:ln>
                  <a:noFill/>
                </a:ln>
                <a:solidFill>
                  <a:srgbClr val="33363E"/>
                </a:solidFill>
                <a:effectLst/>
                <a:uLnTx/>
                <a:uFillTx/>
                <a:ea typeface="+mn-ea"/>
                <a:cs typeface="+mn-cs"/>
              </a:rPr>
              <a:t>), </a:t>
            </a:r>
            <a:r>
              <a:rPr kumimoji="0" lang="en-US" b="1" i="0" u="none" strike="noStrike" kern="1200" cap="none" spc="0" normalizeH="0" baseline="0" noProof="0" dirty="0">
                <a:ln>
                  <a:noFill/>
                </a:ln>
                <a:solidFill>
                  <a:srgbClr val="FFC000"/>
                </a:solidFill>
                <a:effectLst/>
                <a:uLnTx/>
                <a:uFillTx/>
                <a:ea typeface="+mn-ea"/>
                <a:cs typeface="+mn-cs"/>
              </a:rPr>
              <a:t>Medium (Yellow),</a:t>
            </a:r>
            <a:r>
              <a:rPr kumimoji="0" lang="en-US" b="0" i="0" u="none" strike="noStrike" kern="1200" cap="none" spc="0" normalizeH="0" baseline="0" noProof="0" dirty="0">
                <a:ln>
                  <a:noFill/>
                </a:ln>
                <a:solidFill>
                  <a:srgbClr val="33363E"/>
                </a:solidFill>
                <a:effectLst/>
                <a:uLnTx/>
                <a:uFillTx/>
                <a:ea typeface="+mn-ea"/>
                <a:cs typeface="+mn-cs"/>
              </a:rPr>
              <a:t> and </a:t>
            </a:r>
            <a:r>
              <a:rPr kumimoji="0" lang="en-US" b="1" i="0" u="none" strike="noStrike" kern="1200" cap="none" spc="0" normalizeH="0" baseline="0" noProof="0" dirty="0">
                <a:ln>
                  <a:noFill/>
                </a:ln>
                <a:solidFill>
                  <a:srgbClr val="C00000"/>
                </a:solidFill>
                <a:effectLst/>
                <a:uLnTx/>
                <a:uFillTx/>
                <a:ea typeface="+mn-ea"/>
                <a:cs typeface="+mn-cs"/>
              </a:rPr>
              <a:t>Low (Red) </a:t>
            </a:r>
            <a:r>
              <a:rPr kumimoji="0" lang="en-US" b="0" i="0" u="none" strike="noStrike" kern="1200" cap="none" spc="0" normalizeH="0" baseline="0" noProof="0" dirty="0">
                <a:ln>
                  <a:noFill/>
                </a:ln>
                <a:solidFill>
                  <a:srgbClr val="33363E"/>
                </a:solidFill>
                <a:effectLst/>
                <a:uLnTx/>
                <a:uFillTx/>
                <a:ea typeface="+mn-ea"/>
                <a:cs typeface="+mn-cs"/>
              </a:rPr>
              <a:t>ranges correspond to the relative effectiveness of currently programmed stimulation settings</a:t>
            </a:r>
          </a:p>
          <a:p>
            <a:pPr marL="342900" marR="0" lvl="0" indent="-3429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en-US" b="0" i="0" u="none" strike="noStrike" kern="1200" cap="none" spc="0" normalizeH="0" baseline="0" noProof="0" dirty="0">
                <a:ln>
                  <a:noFill/>
                </a:ln>
                <a:solidFill>
                  <a:srgbClr val="33363E"/>
                </a:solidFill>
                <a:effectLst/>
                <a:uLnTx/>
                <a:uFillTx/>
                <a:ea typeface="+mn-ea"/>
                <a:cs typeface="+mn-cs"/>
              </a:rPr>
              <a:t>The </a:t>
            </a:r>
            <a:r>
              <a:rPr kumimoji="0" lang="en-US" b="1" i="0" u="none" strike="noStrike" kern="1200" cap="none" spc="0" normalizeH="0" baseline="0" noProof="0" dirty="0">
                <a:ln>
                  <a:noFill/>
                </a:ln>
                <a:solidFill>
                  <a:srgbClr val="33363E"/>
                </a:solidFill>
                <a:effectLst/>
                <a:uLnTx/>
                <a:uFillTx/>
                <a:ea typeface="+mn-ea"/>
                <a:cs typeface="+mn-cs"/>
              </a:rPr>
              <a:t>rem</a:t>
            </a:r>
            <a:r>
              <a:rPr kumimoji="0" lang="en-US" b="0" i="0" u="none" strike="noStrike" kern="1200" cap="none" spc="0" normalizeH="0" baseline="0" noProof="0" dirty="0">
                <a:ln>
                  <a:noFill/>
                </a:ln>
                <a:solidFill>
                  <a:srgbClr val="33363E"/>
                </a:solidFill>
                <a:effectLst/>
                <a:uLnTx/>
                <a:uFillTx/>
                <a:ea typeface="+mn-ea"/>
                <a:cs typeface="+mn-cs"/>
              </a:rPr>
              <a:t>edē Respiratory Index </a:t>
            </a:r>
            <a:r>
              <a:rPr kumimoji="0" lang="en-US" b="1" i="0" u="none" strike="noStrike" kern="1200" cap="none" spc="0" normalizeH="0" baseline="0" noProof="0" dirty="0">
                <a:ln>
                  <a:noFill/>
                </a:ln>
                <a:solidFill>
                  <a:srgbClr val="0070C0"/>
                </a:solidFill>
                <a:effectLst/>
                <a:uLnTx/>
                <a:uFillTx/>
                <a:ea typeface="+mn-ea"/>
                <a:cs typeface="+mn-cs"/>
              </a:rPr>
              <a:t>(Blue points</a:t>
            </a:r>
            <a:r>
              <a:rPr kumimoji="0" lang="en-US" b="0" i="0" u="none" strike="noStrike" kern="1200" cap="none" spc="0" normalizeH="0" baseline="0" noProof="0" dirty="0">
                <a:ln>
                  <a:noFill/>
                </a:ln>
                <a:solidFill>
                  <a:srgbClr val="33363E"/>
                </a:solidFill>
                <a:effectLst/>
                <a:uLnTx/>
                <a:uFillTx/>
                <a:ea typeface="+mn-ea"/>
                <a:cs typeface="+mn-cs"/>
              </a:rPr>
              <a:t>) indicates the average number of </a:t>
            </a:r>
            <a:r>
              <a:rPr kumimoji="0" lang="en-US" b="1" i="0" u="none" strike="noStrike" kern="1200" cap="none" spc="0" normalizeH="0" baseline="0" noProof="0" dirty="0">
                <a:ln>
                  <a:noFill/>
                </a:ln>
                <a:solidFill>
                  <a:srgbClr val="33363E"/>
                </a:solidFill>
                <a:effectLst/>
                <a:uLnTx/>
                <a:uFillTx/>
                <a:ea typeface="+mn-ea"/>
                <a:cs typeface="+mn-cs"/>
              </a:rPr>
              <a:t>rem</a:t>
            </a:r>
            <a:r>
              <a:rPr kumimoji="0" lang="en-US" b="0" i="0" u="none" strike="noStrike" kern="1200" cap="none" spc="0" normalizeH="0" baseline="0" noProof="0" dirty="0">
                <a:ln>
                  <a:noFill/>
                </a:ln>
                <a:solidFill>
                  <a:srgbClr val="33363E"/>
                </a:solidFill>
                <a:effectLst/>
                <a:uLnTx/>
                <a:uFillTx/>
                <a:ea typeface="+mn-ea"/>
                <a:cs typeface="+mn-cs"/>
              </a:rPr>
              <a:t>edē observed apneas per hour of therapy</a:t>
            </a:r>
          </a:p>
        </p:txBody>
      </p:sp>
      <p:sp>
        <p:nvSpPr>
          <p:cNvPr id="2" name="TextBox 1">
            <a:extLst>
              <a:ext uri="{FF2B5EF4-FFF2-40B4-BE49-F238E27FC236}">
                <a16:creationId xmlns:a16="http://schemas.microsoft.com/office/drawing/2014/main" id="{76413BC7-7019-BCF4-7F3F-53A19938B304}"/>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048171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07525" y="989194"/>
            <a:ext cx="11376949" cy="1194953"/>
          </a:xfrm>
        </p:spPr>
        <p:txBody>
          <a:bodyPr>
            <a:normAutofit/>
          </a:bodyPr>
          <a:lstStyle/>
          <a:p>
            <a:r>
              <a:rPr lang="en-US" sz="2400" dirty="0"/>
              <a:t>The Waveform Browser tab contains respiratory waveform data organized by evidence of synchronization or </a:t>
            </a:r>
            <a:r>
              <a:rPr lang="en-US" sz="2400" b="1" dirty="0"/>
              <a:t>rem</a:t>
            </a:r>
            <a:r>
              <a:rPr lang="en-US" sz="2400" dirty="0"/>
              <a:t>edē periodic breathing and a summary of positional therapy efficacy</a:t>
            </a:r>
          </a:p>
        </p:txBody>
      </p:sp>
      <p:sp>
        <p:nvSpPr>
          <p:cNvPr id="14339" name="Title 5"/>
          <p:cNvSpPr>
            <a:spLocks noGrp="1"/>
          </p:cNvSpPr>
          <p:nvPr>
            <p:ph type="title"/>
          </p:nvPr>
        </p:nvSpPr>
        <p:spPr/>
        <p:txBody>
          <a:bodyPr/>
          <a:lstStyle/>
          <a:p>
            <a:pPr>
              <a:defRPr/>
            </a:pPr>
            <a:r>
              <a:rPr lang="en-US" sz="4000" dirty="0">
                <a:solidFill>
                  <a:schemeClr val="tx1"/>
                </a:solidFill>
              </a:rPr>
              <a:t>rem</a:t>
            </a:r>
            <a:r>
              <a:rPr lang="en-US" sz="4000" b="0" dirty="0">
                <a:solidFill>
                  <a:schemeClr val="tx1"/>
                </a:solidFill>
              </a:rPr>
              <a:t>edē</a:t>
            </a:r>
            <a:r>
              <a:rPr lang="en-US" sz="4000" dirty="0">
                <a:solidFill>
                  <a:schemeClr val="tx1"/>
                </a:solidFill>
              </a:rPr>
              <a:t> Reports | </a:t>
            </a:r>
            <a:r>
              <a:rPr lang="en-US" sz="3200" dirty="0">
                <a:solidFill>
                  <a:schemeClr val="tx1"/>
                </a:solidFill>
              </a:rPr>
              <a:t>Waveform Browser</a:t>
            </a:r>
            <a:endParaRPr lang="en-US" sz="3500" dirty="0">
              <a:solidFill>
                <a:schemeClr val="tx1"/>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01" y="2184147"/>
            <a:ext cx="7943995" cy="4210434"/>
          </a:xfrm>
          <a:prstGeom prst="rect">
            <a:avLst/>
          </a:prstGeom>
        </p:spPr>
      </p:pic>
      <p:sp>
        <p:nvSpPr>
          <p:cNvPr id="2" name="TextBox 1">
            <a:extLst>
              <a:ext uri="{FF2B5EF4-FFF2-40B4-BE49-F238E27FC236}">
                <a16:creationId xmlns:a16="http://schemas.microsoft.com/office/drawing/2014/main" id="{FCB0AF9D-DD42-43DA-525B-A4D74B3E27A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346774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D08ED26-3D83-9063-BA1F-07FAF87EAF5F}"/>
              </a:ext>
            </a:extLst>
          </p:cNvPr>
          <p:cNvSpPr txBox="1">
            <a:spLocks/>
          </p:cNvSpPr>
          <p:nvPr/>
        </p:nvSpPr>
        <p:spPr bwMode="auto">
          <a:xfrm>
            <a:off x="609600" y="1119554"/>
            <a:ext cx="10972800" cy="177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a:buClr>
                <a:srgbClr val="92D050"/>
              </a:buClr>
              <a:buFont typeface="Wingdings" panose="05000000000000000000" pitchFamily="2" charset="2"/>
              <a:buChar char="§"/>
            </a:pPr>
            <a:r>
              <a:rPr lang="en-US" dirty="0">
                <a:solidFill>
                  <a:srgbClr val="33363E"/>
                </a:solidFill>
                <a:latin typeface="Avenir Next LT Pro" panose="020B0504020202020204" pitchFamily="34" charset="0"/>
              </a:rPr>
              <a:t>DRēaM View is a full-night, continuous, breath-by-breath visibility into a </a:t>
            </a:r>
            <a:r>
              <a:rPr lang="en-US" b="1" dirty="0">
                <a:solidFill>
                  <a:srgbClr val="33363E"/>
                </a:solidFill>
                <a:latin typeface="Avenir Next LT Pro" panose="020B0504020202020204" pitchFamily="34" charset="0"/>
              </a:rPr>
              <a:t>rem</a:t>
            </a:r>
            <a:r>
              <a:rPr lang="en-US" dirty="0">
                <a:solidFill>
                  <a:srgbClr val="33363E"/>
                </a:solidFill>
                <a:latin typeface="Avenir Next LT Pro" panose="020B0504020202020204" pitchFamily="34" charset="0"/>
              </a:rPr>
              <a:t>edē patient’s breathing.</a:t>
            </a:r>
          </a:p>
          <a:p>
            <a:pPr>
              <a:buClr>
                <a:srgbClr val="92D050"/>
              </a:buClr>
              <a:buFont typeface="Wingdings" panose="05000000000000000000" pitchFamily="2" charset="2"/>
              <a:buChar char="§"/>
            </a:pPr>
            <a:r>
              <a:rPr lang="en-US" dirty="0">
                <a:solidFill>
                  <a:srgbClr val="33363E"/>
                </a:solidFill>
                <a:effectLst/>
                <a:latin typeface="Avenir Next LT Pro" panose="020B0504020202020204" pitchFamily="34" charset="0"/>
                <a:ea typeface="Times New Roman" panose="02020603050405020304" pitchFamily="18" charset="0"/>
              </a:rPr>
              <a:t>DRēAM View provides up to </a:t>
            </a:r>
            <a:r>
              <a:rPr lang="en-US" dirty="0">
                <a:solidFill>
                  <a:srgbClr val="33363E"/>
                </a:solidFill>
                <a:latin typeface="Avenir Next LT Pro" panose="020B0504020202020204" pitchFamily="34" charset="0"/>
                <a:ea typeface="Times New Roman" panose="02020603050405020304" pitchFamily="18" charset="0"/>
              </a:rPr>
              <a:t>8</a:t>
            </a:r>
            <a:r>
              <a:rPr lang="en-US" dirty="0">
                <a:solidFill>
                  <a:srgbClr val="33363E"/>
                </a:solidFill>
                <a:effectLst/>
                <a:latin typeface="Avenir Next LT Pro" panose="020B0504020202020204" pitchFamily="34" charset="0"/>
                <a:ea typeface="Times New Roman" panose="02020603050405020304" pitchFamily="18" charset="0"/>
              </a:rPr>
              <a:t> hours of continuous waveforms that can be reviewed for breath stability, sleep position and stimulation current.</a:t>
            </a:r>
            <a:endParaRPr lang="en-US" dirty="0">
              <a:solidFill>
                <a:srgbClr val="33363E"/>
              </a:solidFill>
              <a:effectLst/>
              <a:latin typeface="Avenir Next LT Pro" panose="020B0504020202020204" pitchFamily="34" charset="0"/>
              <a:ea typeface="Calibri" panose="020F0502020204030204" pitchFamily="34" charset="0"/>
            </a:endParaRPr>
          </a:p>
          <a:p>
            <a:pPr>
              <a:buClr>
                <a:srgbClr val="92D050"/>
              </a:buClr>
              <a:buFont typeface="Wingdings" panose="05000000000000000000" pitchFamily="2" charset="2"/>
              <a:buChar char="§"/>
            </a:pPr>
            <a:endParaRPr lang="en-US" sz="1800" dirty="0">
              <a:effectLst/>
              <a:latin typeface="Avenir Next LT Pro" panose="020B0504020202020204" pitchFamily="34" charset="0"/>
              <a:ea typeface="Calibri" panose="020F0502020204030204" pitchFamily="34" charset="0"/>
              <a:cs typeface="Times New Roman" panose="02020603050405020304" pitchFamily="18" charset="0"/>
            </a:endParaRPr>
          </a:p>
          <a:p>
            <a:pPr>
              <a:buClr>
                <a:srgbClr val="92D050"/>
              </a:buClr>
              <a:buFont typeface="Wingdings" panose="05000000000000000000" pitchFamily="2" charset="2"/>
              <a:buChar char="§"/>
            </a:pPr>
            <a:endParaRPr lang="en-US" dirty="0">
              <a:latin typeface="Avenir Next LT Pro" panose="020B0504020202020204" pitchFamily="34" charset="0"/>
              <a:ea typeface="MS Mincho" panose="02020609040205080304" pitchFamily="49" charset="-128"/>
            </a:endParaRPr>
          </a:p>
          <a:p>
            <a:pPr>
              <a:buClr>
                <a:srgbClr val="92D050"/>
              </a:buClr>
              <a:buFont typeface="Wingdings" panose="05000000000000000000" pitchFamily="2" charset="2"/>
              <a:buChar char="§"/>
            </a:pPr>
            <a:endParaRPr lang="en-US" dirty="0">
              <a:latin typeface="Avenir Next LT Pro" panose="020B0504020202020204" pitchFamily="34" charset="0"/>
              <a:ea typeface="MS Mincho" panose="02020609040205080304" pitchFamily="49" charset="-128"/>
            </a:endParaRPr>
          </a:p>
          <a:p>
            <a:pPr>
              <a:buClr>
                <a:srgbClr val="92D050"/>
              </a:buClr>
              <a:buFont typeface="Wingdings" panose="05000000000000000000" pitchFamily="2" charset="2"/>
              <a:buChar char="§"/>
            </a:pPr>
            <a:endParaRPr lang="en-US" dirty="0">
              <a:latin typeface="Avenir Next LT Pro" panose="020B0504020202020204" pitchFamily="34" charset="0"/>
              <a:ea typeface="MS Mincho" panose="02020609040205080304" pitchFamily="49" charset="-128"/>
            </a:endParaRPr>
          </a:p>
        </p:txBody>
      </p:sp>
      <p:sp>
        <p:nvSpPr>
          <p:cNvPr id="4" name="Title 3">
            <a:extLst>
              <a:ext uri="{FF2B5EF4-FFF2-40B4-BE49-F238E27FC236}">
                <a16:creationId xmlns:a16="http://schemas.microsoft.com/office/drawing/2014/main" id="{9D5F26E8-68A6-D747-0486-045304DD0270}"/>
              </a:ext>
            </a:extLst>
          </p:cNvPr>
          <p:cNvSpPr>
            <a:spLocks noGrp="1"/>
          </p:cNvSpPr>
          <p:nvPr>
            <p:ph type="title"/>
          </p:nvPr>
        </p:nvSpPr>
        <p:spPr>
          <a:xfrm>
            <a:off x="838200" y="365126"/>
            <a:ext cx="10515600" cy="754428"/>
          </a:xfrm>
        </p:spPr>
        <p:txBody>
          <a:bodyPr>
            <a:normAutofit/>
          </a:bodyPr>
          <a:lstStyle/>
          <a:p>
            <a:r>
              <a:rPr lang="en-US" sz="4000" dirty="0"/>
              <a:t>What is DRēaM View? </a:t>
            </a:r>
            <a:endParaRPr lang="en-US" sz="4000" dirty="0">
              <a:highlight>
                <a:srgbClr val="FFFF00"/>
              </a:highlight>
            </a:endParaRPr>
          </a:p>
        </p:txBody>
      </p:sp>
      <p:pic>
        <p:nvPicPr>
          <p:cNvPr id="3" name="Picture 2">
            <a:extLst>
              <a:ext uri="{FF2B5EF4-FFF2-40B4-BE49-F238E27FC236}">
                <a16:creationId xmlns:a16="http://schemas.microsoft.com/office/drawing/2014/main" id="{A5D1FD2A-EE69-13D8-5496-73C61D3C6FDF}"/>
              </a:ext>
            </a:extLst>
          </p:cNvPr>
          <p:cNvPicPr>
            <a:picLocks noChangeAspect="1"/>
          </p:cNvPicPr>
          <p:nvPr/>
        </p:nvPicPr>
        <p:blipFill rotWithShape="1">
          <a:blip r:embed="rId3"/>
          <a:srcRect t="48125"/>
          <a:stretch/>
        </p:blipFill>
        <p:spPr>
          <a:xfrm>
            <a:off x="1145933" y="2890269"/>
            <a:ext cx="9900133" cy="2995248"/>
          </a:xfrm>
          <a:prstGeom prst="rect">
            <a:avLst/>
          </a:prstGeom>
        </p:spPr>
      </p:pic>
      <p:sp>
        <p:nvSpPr>
          <p:cNvPr id="2" name="TextBox 1">
            <a:extLst>
              <a:ext uri="{FF2B5EF4-FFF2-40B4-BE49-F238E27FC236}">
                <a16:creationId xmlns:a16="http://schemas.microsoft.com/office/drawing/2014/main" id="{3D73EA2B-C900-2A6D-3494-14B8F40E845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86604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D3D8-8F8B-A8BE-DEDE-4AA51F0C0A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0FB0E2-84F4-BB45-687A-E373DAD04FC7}"/>
              </a:ext>
            </a:extLst>
          </p:cNvPr>
          <p:cNvSpPr>
            <a:spLocks noGrp="1"/>
          </p:cNvSpPr>
          <p:nvPr>
            <p:ph type="title"/>
          </p:nvPr>
        </p:nvSpPr>
        <p:spPr>
          <a:xfrm>
            <a:off x="838200" y="139532"/>
            <a:ext cx="10515600" cy="1325563"/>
          </a:xfrm>
        </p:spPr>
        <p:txBody>
          <a:bodyPr>
            <a:normAutofit/>
          </a:bodyPr>
          <a:lstStyle/>
          <a:p>
            <a:r>
              <a:rPr lang="en-US" sz="4000" b="1" dirty="0">
                <a:latin typeface="Avenir Next LT Pro" panose="020B0504020202020204" pitchFamily="34" charset="0"/>
              </a:rPr>
              <a:t>The Cycle of </a:t>
            </a:r>
            <a:r>
              <a:rPr lang="en-US" sz="4000" dirty="0">
                <a:latin typeface="Avenir Next LT Pro" panose="020B0504020202020204" pitchFamily="34" charset="0"/>
              </a:rPr>
              <a:t>High Loop Gain CSA/CSR</a:t>
            </a:r>
            <a:r>
              <a:rPr lang="en-US" sz="4000" b="1" dirty="0">
                <a:latin typeface="Avenir Next LT Pro" panose="020B0504020202020204" pitchFamily="34" charset="0"/>
              </a:rPr>
              <a:t>	</a:t>
            </a:r>
          </a:p>
        </p:txBody>
      </p:sp>
      <p:graphicFrame>
        <p:nvGraphicFramePr>
          <p:cNvPr id="3" name="Content Placeholder 2">
            <a:extLst>
              <a:ext uri="{FF2B5EF4-FFF2-40B4-BE49-F238E27FC236}">
                <a16:creationId xmlns:a16="http://schemas.microsoft.com/office/drawing/2014/main" id="{0AAF0D36-6C04-09E0-AE42-56A25361D6ED}"/>
              </a:ext>
            </a:extLst>
          </p:cNvPr>
          <p:cNvGraphicFramePr>
            <a:graphicFrameLocks noGrp="1"/>
          </p:cNvGraphicFramePr>
          <p:nvPr>
            <p:ph sz="half" idx="2"/>
          </p:nvPr>
        </p:nvGraphicFramePr>
        <p:xfrm>
          <a:off x="4725924" y="1380744"/>
          <a:ext cx="6419088" cy="455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85AB1FF3-0716-6E47-AB43-B5DFFA7F4AD0}"/>
              </a:ext>
            </a:extLst>
          </p:cNvPr>
          <p:cNvSpPr>
            <a:spLocks noGrp="1"/>
          </p:cNvSpPr>
          <p:nvPr>
            <p:ph type="sldNum" sz="quarter" idx="4294967295"/>
          </p:nvPr>
        </p:nvSpPr>
        <p:spPr>
          <a:xfrm>
            <a:off x="10880725" y="6459538"/>
            <a:ext cx="131127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59BB66C0-A5A4-E3F5-4178-5BAA7530D47A}"/>
              </a:ext>
            </a:extLst>
          </p:cNvPr>
          <p:cNvSpPr/>
          <p:nvPr/>
        </p:nvSpPr>
        <p:spPr>
          <a:xfrm>
            <a:off x="737423" y="5934690"/>
            <a:ext cx="41197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F4C"/>
                </a:solidFill>
                <a:effectLst/>
                <a:uLnTx/>
                <a:uFillTx/>
                <a:latin typeface="Aptos" panose="02110004020202020204"/>
                <a:ea typeface="+mn-ea"/>
                <a:cs typeface="+mn-cs"/>
              </a:rPr>
              <a:t>Dempsey et al. </a:t>
            </a:r>
            <a:r>
              <a:rPr kumimoji="0" lang="en-US" sz="800" b="0" i="0" u="none" strike="noStrike" kern="1200" cap="none" spc="0" normalizeH="0" baseline="0" noProof="0" dirty="0" err="1">
                <a:ln>
                  <a:noFill/>
                </a:ln>
                <a:solidFill>
                  <a:srgbClr val="003F4C"/>
                </a:solidFill>
                <a:effectLst/>
                <a:uLnTx/>
                <a:uFillTx/>
                <a:latin typeface="Aptos" panose="02110004020202020204"/>
                <a:ea typeface="+mn-ea"/>
                <a:cs typeface="+mn-cs"/>
              </a:rPr>
              <a:t>Physiol</a:t>
            </a:r>
            <a:r>
              <a:rPr kumimoji="0" lang="en-US" sz="800" b="0" i="0" u="none" strike="noStrike" kern="1200" cap="none" spc="0" normalizeH="0" baseline="0" noProof="0" dirty="0">
                <a:ln>
                  <a:noFill/>
                </a:ln>
                <a:solidFill>
                  <a:srgbClr val="003F4C"/>
                </a:solidFill>
                <a:effectLst/>
                <a:uLnTx/>
                <a:uFillTx/>
                <a:latin typeface="Aptos" panose="02110004020202020204"/>
                <a:ea typeface="+mn-ea"/>
                <a:cs typeface="+mn-cs"/>
              </a:rPr>
              <a:t> Rev 2010; 90:47-112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F4C"/>
                </a:solidFill>
                <a:effectLst/>
                <a:uLnTx/>
                <a:uFillTx/>
                <a:latin typeface="Aptos" panose="02110004020202020204"/>
                <a:ea typeface="+mn-ea"/>
                <a:cs typeface="+mn-cs"/>
              </a:rPr>
              <a:t>Orr et al. </a:t>
            </a:r>
            <a:r>
              <a:rPr kumimoji="0" lang="en-US" sz="800" b="0" i="0" u="none" strike="noStrike" kern="1200" cap="none" spc="0" normalizeH="0" baseline="0" noProof="0" dirty="0" err="1">
                <a:ln>
                  <a:noFill/>
                </a:ln>
                <a:solidFill>
                  <a:srgbClr val="003F4C"/>
                </a:solidFill>
                <a:effectLst/>
                <a:uLnTx/>
                <a:uFillTx/>
                <a:latin typeface="Aptos" panose="02110004020202020204"/>
                <a:ea typeface="+mn-ea"/>
                <a:cs typeface="+mn-cs"/>
              </a:rPr>
              <a:t>Respirology</a:t>
            </a:r>
            <a:r>
              <a:rPr kumimoji="0" lang="en-US" sz="800" b="0" i="0" u="none" strike="noStrike" kern="1200" cap="none" spc="0" normalizeH="0" baseline="0" noProof="0" dirty="0">
                <a:ln>
                  <a:noFill/>
                </a:ln>
                <a:solidFill>
                  <a:srgbClr val="003F4C"/>
                </a:solidFill>
                <a:effectLst/>
                <a:uLnTx/>
                <a:uFillTx/>
                <a:latin typeface="Aptos" panose="02110004020202020204"/>
                <a:ea typeface="+mn-ea"/>
                <a:cs typeface="+mn-cs"/>
              </a:rPr>
              <a:t>  2017; 22, 43–52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3F4C"/>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3B490FF-1CBE-DF6F-0ADA-682EFFDC2C98}"/>
              </a:ext>
            </a:extLst>
          </p:cNvPr>
          <p:cNvSpPr txBox="1"/>
          <p:nvPr/>
        </p:nvSpPr>
        <p:spPr>
          <a:xfrm>
            <a:off x="594360" y="1857224"/>
            <a:ext cx="4389120" cy="2431435"/>
          </a:xfrm>
          <a:prstGeom prst="rect">
            <a:avLst/>
          </a:prstGeom>
          <a:noFill/>
        </p:spPr>
        <p:txBody>
          <a:bodyPr wrap="square" rtlCol="0">
            <a:spAutoFit/>
          </a:bodyPr>
          <a:lstStyle/>
          <a:p>
            <a:pPr marL="457200" indent="-457200" algn="l">
              <a:buClr>
                <a:srgbClr val="92D050"/>
              </a:buClr>
              <a:buFont typeface="Wingdings" panose="05000000000000000000" pitchFamily="2" charset="2"/>
              <a:buChar char="§"/>
            </a:pPr>
            <a:r>
              <a:rPr lang="en-US" sz="2400" i="0" dirty="0">
                <a:solidFill>
                  <a:schemeClr val="accent2">
                    <a:lumMod val="50000"/>
                  </a:schemeClr>
                </a:solidFill>
                <a:latin typeface="Avenir Next LT Pro" panose="020B0504020202020204" pitchFamily="34" charset="0"/>
              </a:rPr>
              <a:t>Causes of delay by respiratory control center (RCC -increased loop gain)</a:t>
            </a:r>
          </a:p>
          <a:p>
            <a:pPr marL="800100" lvl="1" indent="-342900">
              <a:buClr>
                <a:srgbClr val="92D050"/>
              </a:buClr>
              <a:buFont typeface="Wingdings" panose="05000000000000000000" pitchFamily="2" charset="2"/>
              <a:buChar char="§"/>
            </a:pPr>
            <a:r>
              <a:rPr lang="en-US" sz="2000" i="0" dirty="0">
                <a:solidFill>
                  <a:schemeClr val="accent2">
                    <a:lumMod val="50000"/>
                  </a:schemeClr>
                </a:solidFill>
                <a:latin typeface="Avenir Next LT Pro" panose="020B0504020202020204" pitchFamily="34" charset="0"/>
              </a:rPr>
              <a:t>Elevated sympathetic activation</a:t>
            </a:r>
          </a:p>
          <a:p>
            <a:pPr marL="800100" lvl="1" indent="-342900">
              <a:buClr>
                <a:srgbClr val="92D050"/>
              </a:buClr>
              <a:buFont typeface="Wingdings" panose="05000000000000000000" pitchFamily="2" charset="2"/>
              <a:buChar char="§"/>
            </a:pPr>
            <a:r>
              <a:rPr lang="en-US" sz="2000" dirty="0">
                <a:solidFill>
                  <a:schemeClr val="accent2">
                    <a:lumMod val="50000"/>
                  </a:schemeClr>
                </a:solidFill>
                <a:latin typeface="Avenir Next LT Pro" panose="020B0504020202020204" pitchFamily="34" charset="0"/>
              </a:rPr>
              <a:t>Low ejection fraction</a:t>
            </a:r>
          </a:p>
          <a:p>
            <a:pPr marL="800100" lvl="1" indent="-342900">
              <a:buClr>
                <a:srgbClr val="92D050"/>
              </a:buClr>
              <a:buFont typeface="Wingdings" panose="05000000000000000000" pitchFamily="2" charset="2"/>
              <a:buChar char="§"/>
            </a:pPr>
            <a:r>
              <a:rPr lang="en-US" sz="2000" i="0" dirty="0">
                <a:solidFill>
                  <a:schemeClr val="accent2">
                    <a:lumMod val="50000"/>
                  </a:schemeClr>
                </a:solidFill>
                <a:latin typeface="Avenir Next LT Pro" panose="020B0504020202020204" pitchFamily="34" charset="0"/>
              </a:rPr>
              <a:t>Medications</a:t>
            </a:r>
          </a:p>
        </p:txBody>
      </p:sp>
      <p:sp>
        <p:nvSpPr>
          <p:cNvPr id="2" name="TextBox 1">
            <a:extLst>
              <a:ext uri="{FF2B5EF4-FFF2-40B4-BE49-F238E27FC236}">
                <a16:creationId xmlns:a16="http://schemas.microsoft.com/office/drawing/2014/main" id="{9E40A917-4199-21B6-CCA7-52A27BD11BF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402745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68CBB-4EDB-6CCC-DF57-C67E89F9B196}"/>
              </a:ext>
            </a:extLst>
          </p:cNvPr>
          <p:cNvSpPr>
            <a:spLocks noGrp="1"/>
          </p:cNvSpPr>
          <p:nvPr>
            <p:ph type="title"/>
          </p:nvPr>
        </p:nvSpPr>
        <p:spPr>
          <a:xfrm>
            <a:off x="609600" y="218432"/>
            <a:ext cx="10515600" cy="1097818"/>
          </a:xfrm>
        </p:spPr>
        <p:txBody>
          <a:bodyPr>
            <a:normAutofit/>
          </a:bodyPr>
          <a:lstStyle/>
          <a:p>
            <a:r>
              <a:rPr lang="en-US" sz="4000" dirty="0"/>
              <a:t>DRēaM View Channel Overview </a:t>
            </a:r>
          </a:p>
        </p:txBody>
      </p:sp>
      <p:pic>
        <p:nvPicPr>
          <p:cNvPr id="5" name="Picture 4">
            <a:extLst>
              <a:ext uri="{FF2B5EF4-FFF2-40B4-BE49-F238E27FC236}">
                <a16:creationId xmlns:a16="http://schemas.microsoft.com/office/drawing/2014/main" id="{35F3C652-5CCA-7CC3-B3B9-50807D8E7DF8}"/>
              </a:ext>
            </a:extLst>
          </p:cNvPr>
          <p:cNvPicPr>
            <a:picLocks noChangeAspect="1"/>
          </p:cNvPicPr>
          <p:nvPr/>
        </p:nvPicPr>
        <p:blipFill rotWithShape="1">
          <a:blip r:embed="rId3"/>
          <a:srcRect l="17601" t="45282" r="230" b="521"/>
          <a:stretch/>
        </p:blipFill>
        <p:spPr>
          <a:xfrm>
            <a:off x="609600" y="2631568"/>
            <a:ext cx="7821881" cy="2987954"/>
          </a:xfrm>
          <a:prstGeom prst="rect">
            <a:avLst/>
          </a:prstGeom>
        </p:spPr>
      </p:pic>
      <p:sp>
        <p:nvSpPr>
          <p:cNvPr id="6" name="TextBox 5">
            <a:extLst>
              <a:ext uri="{FF2B5EF4-FFF2-40B4-BE49-F238E27FC236}">
                <a16:creationId xmlns:a16="http://schemas.microsoft.com/office/drawing/2014/main" id="{6B8FCA8D-C1A3-1975-DBED-2F352AEA8AC6}"/>
              </a:ext>
            </a:extLst>
          </p:cNvPr>
          <p:cNvSpPr txBox="1"/>
          <p:nvPr/>
        </p:nvSpPr>
        <p:spPr>
          <a:xfrm>
            <a:off x="8509398" y="4337689"/>
            <a:ext cx="3163490"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*Respiratory Sensing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(TI waveform)</a:t>
            </a:r>
          </a:p>
        </p:txBody>
      </p:sp>
      <p:sp>
        <p:nvSpPr>
          <p:cNvPr id="7" name="TextBox 6">
            <a:extLst>
              <a:ext uri="{FF2B5EF4-FFF2-40B4-BE49-F238E27FC236}">
                <a16:creationId xmlns:a16="http://schemas.microsoft.com/office/drawing/2014/main" id="{5F735180-BD7A-10EA-577D-DF2EB7B4591B}"/>
              </a:ext>
            </a:extLst>
          </p:cNvPr>
          <p:cNvSpPr txBox="1"/>
          <p:nvPr/>
        </p:nvSpPr>
        <p:spPr>
          <a:xfrm>
            <a:off x="8509398" y="3911614"/>
            <a:ext cx="2713433" cy="338554"/>
          </a:xfrm>
          <a:prstGeom prst="rect">
            <a:avLst/>
          </a:prstGeom>
          <a:solidFill>
            <a:schemeClr val="bg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Stimulation Current (mA)</a:t>
            </a:r>
            <a:endParaRPr kumimoji="0" lang="en-US" sz="1800" b="1" i="0" u="none" strike="noStrike" kern="1200" cap="none" spc="0" normalizeH="0" baseline="0" noProof="0" dirty="0">
              <a:ln>
                <a:noFill/>
              </a:ln>
              <a:effectLst/>
              <a:uLnTx/>
              <a:uFillTx/>
              <a:latin typeface="Century Gothic" panose="020F0302020204030204"/>
              <a:ea typeface="+mn-ea"/>
              <a:cs typeface="Arial" charset="0"/>
            </a:endParaRPr>
          </a:p>
        </p:txBody>
      </p:sp>
      <p:sp>
        <p:nvSpPr>
          <p:cNvPr id="8" name="TextBox 7">
            <a:extLst>
              <a:ext uri="{FF2B5EF4-FFF2-40B4-BE49-F238E27FC236}">
                <a16:creationId xmlns:a16="http://schemas.microsoft.com/office/drawing/2014/main" id="{DC7C9D65-C4AC-C2DA-855E-290F3FAD3812}"/>
              </a:ext>
            </a:extLst>
          </p:cNvPr>
          <p:cNvSpPr txBox="1"/>
          <p:nvPr/>
        </p:nvSpPr>
        <p:spPr>
          <a:xfrm>
            <a:off x="8509398" y="3201426"/>
            <a:ext cx="3073002"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Sleep Position </a:t>
            </a:r>
            <a:r>
              <a:rPr kumimoji="0" lang="en-US" sz="1600" b="1" i="0" u="none" strike="noStrike" kern="1200" cap="none" spc="0" normalizeH="0" baseline="0" noProof="0" dirty="0">
                <a:ln>
                  <a:noFill/>
                </a:ln>
                <a:solidFill>
                  <a:srgbClr val="00B050"/>
                </a:solidFill>
                <a:effectLst/>
                <a:uLnTx/>
                <a:uFillTx/>
                <a:latin typeface="Century Gothic" panose="020F0302020204030204"/>
                <a:ea typeface="+mn-ea"/>
                <a:cs typeface="Arial" charset="0"/>
              </a:rPr>
              <a:t>(green) </a:t>
            </a:r>
            <a:r>
              <a:rPr kumimoji="0" lang="en-US" sz="1600" b="1" i="0" u="none" strike="noStrike" kern="1200" cap="none" spc="0" normalizeH="0" baseline="0" noProof="0" dirty="0">
                <a:ln>
                  <a:noFill/>
                </a:ln>
                <a:effectLst/>
                <a:uLnTx/>
                <a:uFillTx/>
                <a:latin typeface="Century Gothic" panose="020F0302020204030204"/>
                <a:ea typeface="+mn-ea"/>
                <a:cs typeface="Arial" charset="0"/>
              </a:rPr>
              <a:t>*Breathing Rate </a:t>
            </a:r>
            <a:r>
              <a:rPr kumimoji="0" lang="en-US" sz="1600" b="1" i="0" u="none" strike="noStrike" kern="1200" cap="none" spc="0" normalizeH="0" baseline="0" noProof="0" dirty="0">
                <a:ln>
                  <a:noFill/>
                </a:ln>
                <a:solidFill>
                  <a:srgbClr val="0070C0"/>
                </a:solidFill>
                <a:effectLst/>
                <a:uLnTx/>
                <a:uFillTx/>
                <a:latin typeface="Century Gothic" panose="020F0302020204030204"/>
                <a:ea typeface="+mn-ea"/>
                <a:cs typeface="Arial" charset="0"/>
              </a:rPr>
              <a:t>(blue)</a:t>
            </a:r>
          </a:p>
        </p:txBody>
      </p:sp>
      <p:sp>
        <p:nvSpPr>
          <p:cNvPr id="9" name="TextBox 8">
            <a:extLst>
              <a:ext uri="{FF2B5EF4-FFF2-40B4-BE49-F238E27FC236}">
                <a16:creationId xmlns:a16="http://schemas.microsoft.com/office/drawing/2014/main" id="{2A5F566D-3056-72B4-D147-D81CC3170F2D}"/>
              </a:ext>
            </a:extLst>
          </p:cNvPr>
          <p:cNvSpPr txBox="1"/>
          <p:nvPr/>
        </p:nvSpPr>
        <p:spPr>
          <a:xfrm>
            <a:off x="8509398" y="2567697"/>
            <a:ext cx="3073002"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*Capture Index % </a:t>
            </a:r>
            <a:r>
              <a:rPr kumimoji="0" lang="en-US" sz="1600" b="1" i="0" u="none" strike="noStrike" kern="1200" cap="none" spc="0" normalizeH="0" baseline="0" noProof="0" dirty="0">
                <a:ln>
                  <a:noFill/>
                </a:ln>
                <a:solidFill>
                  <a:srgbClr val="FF0000"/>
                </a:solidFill>
                <a:effectLst/>
                <a:uLnTx/>
                <a:uFillTx/>
                <a:latin typeface="Century Gothic" panose="020F0302020204030204"/>
                <a:ea typeface="+mn-ea"/>
                <a:cs typeface="Arial" charset="0"/>
              </a:rPr>
              <a:t>(red)  </a:t>
            </a:r>
            <a:r>
              <a:rPr kumimoji="0" lang="en-US" sz="1600" b="1" i="0" u="none" strike="noStrike" kern="1200" cap="none" spc="0" normalizeH="0" baseline="0" noProof="0" dirty="0">
                <a:ln>
                  <a:noFill/>
                </a:ln>
                <a:effectLst/>
                <a:uLnTx/>
                <a:uFillTx/>
                <a:latin typeface="Century Gothic" panose="020F0302020204030204"/>
                <a:ea typeface="+mn-ea"/>
                <a:cs typeface="Arial" charset="0"/>
              </a:rPr>
              <a:t>Synchronicity % </a:t>
            </a:r>
            <a:r>
              <a:rPr kumimoji="0" lang="en-US" sz="1600" b="1" i="0" u="none" strike="noStrike" kern="1200" cap="none" spc="0" normalizeH="0" baseline="0" noProof="0" dirty="0">
                <a:ln>
                  <a:noFill/>
                </a:ln>
                <a:solidFill>
                  <a:srgbClr val="FFC000"/>
                </a:solidFill>
                <a:effectLst/>
                <a:uLnTx/>
                <a:uFillTx/>
                <a:latin typeface="Century Gothic" panose="020F0302020204030204"/>
                <a:ea typeface="+mn-ea"/>
                <a:cs typeface="Arial" charset="0"/>
              </a:rPr>
              <a:t>(yellow)</a:t>
            </a:r>
          </a:p>
        </p:txBody>
      </p:sp>
      <p:grpSp>
        <p:nvGrpSpPr>
          <p:cNvPr id="19" name="Group 18">
            <a:extLst>
              <a:ext uri="{FF2B5EF4-FFF2-40B4-BE49-F238E27FC236}">
                <a16:creationId xmlns:a16="http://schemas.microsoft.com/office/drawing/2014/main" id="{D36A865E-2213-5EB6-08E9-DBCD3441CC23}"/>
              </a:ext>
            </a:extLst>
          </p:cNvPr>
          <p:cNvGrpSpPr/>
          <p:nvPr/>
        </p:nvGrpSpPr>
        <p:grpSpPr>
          <a:xfrm>
            <a:off x="609600" y="1114414"/>
            <a:ext cx="10972800" cy="1187218"/>
            <a:chOff x="609600" y="946382"/>
            <a:chExt cx="10972800" cy="1187218"/>
          </a:xfrm>
        </p:grpSpPr>
        <p:sp>
          <p:nvSpPr>
            <p:cNvPr id="10" name="TextBox 9">
              <a:extLst>
                <a:ext uri="{FF2B5EF4-FFF2-40B4-BE49-F238E27FC236}">
                  <a16:creationId xmlns:a16="http://schemas.microsoft.com/office/drawing/2014/main" id="{3AA309B0-32E7-33DE-E333-A8DEB4E59FDA}"/>
                </a:ext>
              </a:extLst>
            </p:cNvPr>
            <p:cNvSpPr txBox="1"/>
            <p:nvPr/>
          </p:nvSpPr>
          <p:spPr>
            <a:xfrm>
              <a:off x="8509398" y="1160227"/>
              <a:ext cx="3073002"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63E"/>
                  </a:solidFill>
                  <a:effectLst/>
                  <a:uLnTx/>
                  <a:uFillTx/>
                  <a:latin typeface="Century Gothic" panose="020F0302020204030204"/>
                  <a:ea typeface="+mn-ea"/>
                  <a:cs typeface="Arial" charset="0"/>
                </a:rPr>
                <a:t>Periodic </a:t>
              </a:r>
              <a:r>
                <a:rPr lang="en-US" sz="1600" b="1" dirty="0">
                  <a:solidFill>
                    <a:srgbClr val="33363E"/>
                  </a:solidFill>
                  <a:latin typeface="Century Gothic" panose="020F0302020204030204"/>
                  <a:ea typeface="+mn-ea"/>
                  <a:cs typeface="Arial" charset="0"/>
                </a:rPr>
                <a:t>Breathing &amp; </a:t>
              </a:r>
              <a:r>
                <a:rPr kumimoji="0" lang="en-US" sz="1600" b="1" i="0" u="none" strike="noStrike" kern="1200" cap="none" spc="0" normalizeH="0" baseline="0" noProof="0" dirty="0">
                  <a:ln>
                    <a:noFill/>
                  </a:ln>
                  <a:solidFill>
                    <a:srgbClr val="33363E"/>
                  </a:solidFill>
                  <a:effectLst/>
                  <a:uLnTx/>
                  <a:uFillTx/>
                  <a:latin typeface="Century Gothic" panose="020F0302020204030204"/>
                  <a:ea typeface="+mn-ea"/>
                  <a:cs typeface="Arial" charset="0"/>
                </a:rPr>
                <a:t>Positional Overview</a:t>
              </a:r>
            </a:p>
          </p:txBody>
        </p:sp>
        <p:pic>
          <p:nvPicPr>
            <p:cNvPr id="17" name="Picture 16">
              <a:extLst>
                <a:ext uri="{FF2B5EF4-FFF2-40B4-BE49-F238E27FC236}">
                  <a16:creationId xmlns:a16="http://schemas.microsoft.com/office/drawing/2014/main" id="{DD9CD1B2-86F1-C8FF-26F4-EEBB0E7A77B0}"/>
                </a:ext>
              </a:extLst>
            </p:cNvPr>
            <p:cNvPicPr>
              <a:picLocks noChangeAspect="1"/>
            </p:cNvPicPr>
            <p:nvPr/>
          </p:nvPicPr>
          <p:blipFill rotWithShape="1">
            <a:blip r:embed="rId3"/>
            <a:srcRect l="17894" t="24207" r="222" b="54374"/>
            <a:stretch/>
          </p:blipFill>
          <p:spPr>
            <a:xfrm>
              <a:off x="609600" y="946382"/>
              <a:ext cx="7836395" cy="1187218"/>
            </a:xfrm>
            <a:prstGeom prst="rect">
              <a:avLst/>
            </a:prstGeom>
          </p:spPr>
        </p:pic>
      </p:grpSp>
      <p:sp>
        <p:nvSpPr>
          <p:cNvPr id="18" name="TextBox 17">
            <a:extLst>
              <a:ext uri="{FF2B5EF4-FFF2-40B4-BE49-F238E27FC236}">
                <a16:creationId xmlns:a16="http://schemas.microsoft.com/office/drawing/2014/main" id="{3F7BBEA3-DA9B-31D7-65BF-0F4D6F253C38}"/>
              </a:ext>
            </a:extLst>
          </p:cNvPr>
          <p:cNvSpPr txBox="1"/>
          <p:nvPr/>
        </p:nvSpPr>
        <p:spPr>
          <a:xfrm>
            <a:off x="8509398" y="5106053"/>
            <a:ext cx="3073002" cy="584775"/>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Arial" charset="0"/>
              </a:rPr>
              <a:t>Time Window (increments) and slider bar</a:t>
            </a:r>
          </a:p>
        </p:txBody>
      </p:sp>
      <p:cxnSp>
        <p:nvCxnSpPr>
          <p:cNvPr id="21" name="Straight Connector 20">
            <a:extLst>
              <a:ext uri="{FF2B5EF4-FFF2-40B4-BE49-F238E27FC236}">
                <a16:creationId xmlns:a16="http://schemas.microsoft.com/office/drawing/2014/main" id="{52903735-9862-73AE-6812-E48E79050860}"/>
              </a:ext>
            </a:extLst>
          </p:cNvPr>
          <p:cNvCxnSpPr/>
          <p:nvPr/>
        </p:nvCxnSpPr>
        <p:spPr>
          <a:xfrm>
            <a:off x="8615362" y="3189416"/>
            <a:ext cx="19716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6A74765-DE2F-CE34-5EB7-B51FF02D7585}"/>
              </a:ext>
            </a:extLst>
          </p:cNvPr>
          <p:cNvCxnSpPr/>
          <p:nvPr/>
        </p:nvCxnSpPr>
        <p:spPr>
          <a:xfrm>
            <a:off x="8615362" y="3849022"/>
            <a:ext cx="19716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FA1107D-DDB5-1D80-2A55-CD4362516B46}"/>
              </a:ext>
            </a:extLst>
          </p:cNvPr>
          <p:cNvCxnSpPr/>
          <p:nvPr/>
        </p:nvCxnSpPr>
        <p:spPr>
          <a:xfrm>
            <a:off x="8615362" y="4296632"/>
            <a:ext cx="19716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D0A550-C3D3-DE7F-B7C9-4E0976012136}"/>
              </a:ext>
            </a:extLst>
          </p:cNvPr>
          <p:cNvCxnSpPr/>
          <p:nvPr/>
        </p:nvCxnSpPr>
        <p:spPr>
          <a:xfrm>
            <a:off x="8615362" y="5022978"/>
            <a:ext cx="19716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DC8A245-EAB8-39F1-BA48-98B463D11AF5}"/>
              </a:ext>
            </a:extLst>
          </p:cNvPr>
          <p:cNvSpPr txBox="1"/>
          <p:nvPr/>
        </p:nvSpPr>
        <p:spPr>
          <a:xfrm>
            <a:off x="760120" y="5949458"/>
            <a:ext cx="10761320" cy="338554"/>
          </a:xfrm>
          <a:prstGeom prst="rect">
            <a:avLst/>
          </a:prstGeom>
          <a:solidFill>
            <a:schemeClr val="bg1"/>
          </a:solidFill>
          <a:ln>
            <a:noFill/>
          </a:ln>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cs typeface="Arial"/>
              </a:rPr>
              <a:t>* Capture Index %, Breathing Rate (RR), and “Filter Sensing Data” must be added manually (press and hold)</a:t>
            </a:r>
            <a:endParaRPr lang="en-US" sz="1800" i="0" u="none" strike="noStrike" kern="1200" cap="none" spc="0" normalizeH="0" baseline="0" noProof="0" dirty="0">
              <a:ln>
                <a:noFill/>
              </a:ln>
              <a:solidFill>
                <a:schemeClr val="accent2">
                  <a:lumMod val="50000"/>
                </a:schemeClr>
              </a:solidFill>
              <a:effectLst/>
              <a:uLnTx/>
              <a:uFillTx/>
              <a:latin typeface="Avenir Next LT Pro" panose="020B0504020202020204" pitchFamily="34" charset="0"/>
              <a:cs typeface="Arial"/>
            </a:endParaRPr>
          </a:p>
        </p:txBody>
      </p:sp>
      <p:sp>
        <p:nvSpPr>
          <p:cNvPr id="2" name="TextBox 1">
            <a:extLst>
              <a:ext uri="{FF2B5EF4-FFF2-40B4-BE49-F238E27FC236}">
                <a16:creationId xmlns:a16="http://schemas.microsoft.com/office/drawing/2014/main" id="{E94D3FD3-F6FA-93B1-6550-A29AB876BA9C}"/>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15731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2EB39-85EF-F1B6-7ADD-D8D9F46E5012}"/>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A6E6461-CC3F-2AE4-1ED6-8C9C87CDEE4C}"/>
              </a:ext>
            </a:extLst>
          </p:cNvPr>
          <p:cNvSpPr txBox="1">
            <a:spLocks/>
          </p:cNvSpPr>
          <p:nvPr/>
        </p:nvSpPr>
        <p:spPr bwMode="auto">
          <a:xfrm>
            <a:off x="609599" y="1172630"/>
            <a:ext cx="1097280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400" baseline="0">
                <a:solidFill>
                  <a:schemeClr val="tx1"/>
                </a:solidFill>
                <a:latin typeface="Century Gothic" panose="020B0502020202020204" pitchFamily="34"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400" baseline="0">
                <a:solidFill>
                  <a:schemeClr val="tx1"/>
                </a:solidFill>
                <a:latin typeface="Century Gothic" panose="020B0502020202020204" pitchFamily="34"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panose="020B0502020202020204" pitchFamily="34"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panose="020B0502020202020204" pitchFamily="34"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0" marR="0" lvl="0" indent="-342900" algn="l" defTabSz="914400" rtl="0" eaLnBrk="0" fontAlgn="base" latinLnBrk="0" hangingPunct="0">
              <a:lnSpc>
                <a:spcPct val="100000"/>
              </a:lnSpc>
              <a:spcBef>
                <a:spcPts val="0"/>
              </a:spcBef>
              <a:spcAft>
                <a:spcPts val="0"/>
              </a:spcAft>
              <a:buClr>
                <a:srgbClr val="0487C9"/>
              </a:buClr>
              <a:buSzTx/>
              <a:buFont typeface="Arial" pitchFamily="34" charset="0"/>
              <a:buChar char="•"/>
              <a:tabLst/>
              <a:defRPr/>
            </a:pPr>
            <a:r>
              <a:rPr kumimoji="0" lang="en-US" sz="2400" b="0" i="0" u="none" strike="noStrike" kern="1200" cap="none" spc="0" normalizeH="0" baseline="0" noProof="0" dirty="0">
                <a:ln>
                  <a:noFill/>
                </a:ln>
                <a:solidFill>
                  <a:srgbClr val="33363E"/>
                </a:solidFill>
                <a:effectLst/>
                <a:uLnTx/>
                <a:uFillTx/>
                <a:latin typeface="Avenir Next LT Pro" panose="020B0504020202020204" pitchFamily="34" charset="0"/>
                <a:ea typeface="MS PGothic" panose="020B0600070205080204" pitchFamily="34" charset="-128"/>
              </a:rPr>
              <a:t>DRēaM View is a great way to show </a:t>
            </a:r>
            <a:r>
              <a:rPr kumimoji="0" lang="en-US" sz="2400" b="1" i="0" u="none" strike="noStrike" kern="1200" cap="none" spc="0" normalizeH="0" baseline="0" noProof="0" dirty="0">
                <a:ln>
                  <a:noFill/>
                </a:ln>
                <a:solidFill>
                  <a:srgbClr val="33363E"/>
                </a:solidFill>
                <a:effectLst/>
                <a:uLnTx/>
                <a:uFillTx/>
                <a:latin typeface="Avenir Next LT Pro" panose="020B0504020202020204" pitchFamily="34" charset="0"/>
                <a:ea typeface="MS PGothic" panose="020B0600070205080204" pitchFamily="34" charset="-128"/>
              </a:rPr>
              <a:t>rem</a:t>
            </a:r>
            <a:r>
              <a:rPr kumimoji="0" lang="en-US" sz="2400" b="0" i="0" u="none" strike="noStrike" kern="1200" cap="none" spc="0" normalizeH="0" baseline="0" noProof="0" dirty="0">
                <a:ln>
                  <a:noFill/>
                </a:ln>
                <a:solidFill>
                  <a:srgbClr val="33363E"/>
                </a:solidFill>
                <a:effectLst/>
                <a:uLnTx/>
                <a:uFillTx/>
                <a:latin typeface="Avenir Next LT Pro" panose="020B0504020202020204" pitchFamily="34" charset="0"/>
                <a:ea typeface="MS PGothic" panose="020B0600070205080204" pitchFamily="34" charset="-128"/>
              </a:rPr>
              <a:t>edē in action!</a:t>
            </a:r>
            <a:endParaRPr kumimoji="0" lang="en-US" sz="2400" b="0" i="0" u="none" strike="noStrike" kern="1200" cap="none" spc="0" normalizeH="0" baseline="0" noProof="0" dirty="0">
              <a:ln>
                <a:noFill/>
              </a:ln>
              <a:solidFill>
                <a:srgbClr val="33363E"/>
              </a:solidFill>
              <a:effectLst/>
              <a:uLnTx/>
              <a:uFillTx/>
              <a:latin typeface="Avenir Next LT Pro" panose="020B0504020202020204" pitchFamily="34" charset="0"/>
              <a:ea typeface="MS Mincho" panose="02020609040205080304" pitchFamily="49" charset="-128"/>
            </a:endParaRPr>
          </a:p>
          <a:p>
            <a:pPr marL="0" marR="0" lvl="0" indent="0" algn="l" defTabSz="914400" rtl="0" eaLnBrk="0" fontAlgn="base" latinLnBrk="0" hangingPunct="0">
              <a:lnSpc>
                <a:spcPct val="100000"/>
              </a:lnSpc>
              <a:spcBef>
                <a:spcPct val="20000"/>
              </a:spcBef>
              <a:spcAft>
                <a:spcPct val="0"/>
              </a:spcAft>
              <a:buClr>
                <a:srgbClr val="0487C9"/>
              </a:buClr>
              <a:buSzTx/>
              <a:buFont typeface="Arial" pitchFamily="34" charset="0"/>
              <a:buNone/>
              <a:tabLst/>
              <a:defRPr/>
            </a:pPr>
            <a:endParaRPr kumimoji="0" lang="en-US" sz="2400" b="0" i="0" u="none" strike="noStrike" kern="1200" cap="none" spc="0" normalizeH="0" baseline="0" noProof="0" dirty="0">
              <a:ln>
                <a:noFill/>
              </a:ln>
              <a:solidFill>
                <a:srgbClr val="33363E"/>
              </a:solidFill>
              <a:effectLst/>
              <a:highlight>
                <a:srgbClr val="FFFF00"/>
              </a:highlight>
              <a:uLnTx/>
              <a:uFillTx/>
              <a:latin typeface="Avenir Next LT Pro" panose="020B0504020202020204" pitchFamily="34" charset="0"/>
              <a:ea typeface="MS Mincho" panose="02020609040205080304" pitchFamily="49" charset="-128"/>
            </a:endParaRPr>
          </a:p>
          <a:p>
            <a:pPr marL="0" marR="0" lvl="0" indent="0" algn="l" defTabSz="914400" rtl="0" eaLnBrk="0" fontAlgn="base" latinLnBrk="0" hangingPunct="0">
              <a:lnSpc>
                <a:spcPct val="100000"/>
              </a:lnSpc>
              <a:spcBef>
                <a:spcPct val="20000"/>
              </a:spcBef>
              <a:spcAft>
                <a:spcPct val="0"/>
              </a:spcAft>
              <a:buClr>
                <a:srgbClr val="0487C9"/>
              </a:buClr>
              <a:buSzTx/>
              <a:buFont typeface="Arial" pitchFamily="34" charset="0"/>
              <a:buNone/>
              <a:tabLst/>
              <a:defRPr/>
            </a:pPr>
            <a:endParaRPr kumimoji="0" lang="en-US" sz="2400" b="0" i="0" u="none" strike="noStrike" kern="1200" cap="none" spc="0" normalizeH="0" baseline="0" noProof="0" dirty="0">
              <a:ln>
                <a:noFill/>
              </a:ln>
              <a:solidFill>
                <a:srgbClr val="33363E"/>
              </a:solidFill>
              <a:effectLst/>
              <a:highlight>
                <a:srgbClr val="FFFF00"/>
              </a:highlight>
              <a:uLnTx/>
              <a:uFillTx/>
              <a:latin typeface="Avenir Next LT Pro" panose="020B0504020202020204" pitchFamily="34" charset="0"/>
              <a:ea typeface="MS Mincho" panose="02020609040205080304" pitchFamily="49" charset="-128"/>
            </a:endParaRPr>
          </a:p>
        </p:txBody>
      </p:sp>
      <p:sp>
        <p:nvSpPr>
          <p:cNvPr id="4" name="Title 3">
            <a:extLst>
              <a:ext uri="{FF2B5EF4-FFF2-40B4-BE49-F238E27FC236}">
                <a16:creationId xmlns:a16="http://schemas.microsoft.com/office/drawing/2014/main" id="{D2B0E424-92AE-26F4-0216-79E4BC6AF11E}"/>
              </a:ext>
            </a:extLst>
          </p:cNvPr>
          <p:cNvSpPr>
            <a:spLocks noGrp="1"/>
          </p:cNvSpPr>
          <p:nvPr>
            <p:ph type="title"/>
          </p:nvPr>
        </p:nvSpPr>
        <p:spPr>
          <a:xfrm>
            <a:off x="838200" y="365126"/>
            <a:ext cx="10515600" cy="866342"/>
          </a:xfrm>
        </p:spPr>
        <p:txBody>
          <a:bodyPr>
            <a:normAutofit/>
          </a:bodyPr>
          <a:lstStyle/>
          <a:p>
            <a:r>
              <a:rPr lang="en-US" sz="4000" dirty="0"/>
              <a:t>When to use DRēaM View</a:t>
            </a:r>
          </a:p>
        </p:txBody>
      </p:sp>
      <p:sp>
        <p:nvSpPr>
          <p:cNvPr id="3" name="TextBox 2">
            <a:extLst>
              <a:ext uri="{FF2B5EF4-FFF2-40B4-BE49-F238E27FC236}">
                <a16:creationId xmlns:a16="http://schemas.microsoft.com/office/drawing/2014/main" id="{87503D35-5B44-DB68-2886-2CA4B19482C2}"/>
              </a:ext>
            </a:extLst>
          </p:cNvPr>
          <p:cNvSpPr txBox="1"/>
          <p:nvPr/>
        </p:nvSpPr>
        <p:spPr>
          <a:xfrm>
            <a:off x="2710593" y="5886173"/>
            <a:ext cx="6522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Heavy" panose="02000503020000020003" pitchFamily="2" charset="0"/>
                <a:ea typeface="+mn-ea"/>
                <a:cs typeface="+mn-cs"/>
              </a:rPr>
              <a:t>Note: </a:t>
            </a:r>
            <a:r>
              <a:rPr kumimoji="0" lang="en-US" sz="1400" b="0" i="0" u="none" strike="noStrike" kern="1200" cap="none" spc="0" normalizeH="0" baseline="0" noProof="0" dirty="0">
                <a:ln>
                  <a:noFill/>
                </a:ln>
                <a:solidFill>
                  <a:srgbClr val="000000"/>
                </a:solidFill>
                <a:effectLst/>
                <a:uLnTx/>
                <a:uFillTx/>
                <a:latin typeface="Avenir Heavy" panose="02000503020000020003" pitchFamily="2" charset="0"/>
                <a:ea typeface="+mn-ea"/>
                <a:cs typeface="+mn-cs"/>
              </a:rPr>
              <a:t>This is an individual patient example and does not provide any indication, guide, warranty or guarantee as to the response other patients may have to the therapy.  </a:t>
            </a:r>
          </a:p>
        </p:txBody>
      </p:sp>
      <p:pic>
        <p:nvPicPr>
          <p:cNvPr id="8" name="Picture 7">
            <a:extLst>
              <a:ext uri="{FF2B5EF4-FFF2-40B4-BE49-F238E27FC236}">
                <a16:creationId xmlns:a16="http://schemas.microsoft.com/office/drawing/2014/main" id="{99390EBE-7DF5-6F86-DC49-1AB62FF266E0}"/>
              </a:ext>
            </a:extLst>
          </p:cNvPr>
          <p:cNvPicPr>
            <a:picLocks noChangeAspect="1"/>
          </p:cNvPicPr>
          <p:nvPr/>
        </p:nvPicPr>
        <p:blipFill>
          <a:blip r:embed="rId3"/>
          <a:stretch>
            <a:fillRect/>
          </a:stretch>
        </p:blipFill>
        <p:spPr>
          <a:xfrm>
            <a:off x="936776" y="1895260"/>
            <a:ext cx="10255480" cy="4017353"/>
          </a:xfrm>
          <a:prstGeom prst="rect">
            <a:avLst/>
          </a:prstGeom>
        </p:spPr>
      </p:pic>
      <p:sp>
        <p:nvSpPr>
          <p:cNvPr id="9" name="TextBox 8">
            <a:extLst>
              <a:ext uri="{FF2B5EF4-FFF2-40B4-BE49-F238E27FC236}">
                <a16:creationId xmlns:a16="http://schemas.microsoft.com/office/drawing/2014/main" id="{637932ED-C75F-D43A-CC5D-4B580E206CF5}"/>
              </a:ext>
            </a:extLst>
          </p:cNvPr>
          <p:cNvSpPr txBox="1"/>
          <p:nvPr/>
        </p:nvSpPr>
        <p:spPr>
          <a:xfrm>
            <a:off x="1803412" y="1649977"/>
            <a:ext cx="8790432" cy="369332"/>
          </a:xfrm>
          <a:prstGeom prst="rect">
            <a:avLst/>
          </a:prstGeom>
          <a:noFill/>
        </p:spPr>
        <p:txBody>
          <a:bodyPr wrap="square" rtlCol="0">
            <a:spAutoFit/>
          </a:bodyPr>
          <a:lstStyle/>
          <a:p>
            <a:pPr algn="l"/>
            <a:r>
              <a:rPr lang="en-US" i="0" dirty="0">
                <a:solidFill>
                  <a:srgbClr val="000000"/>
                </a:solidFill>
                <a:latin typeface="Avenir Heavy" panose="02000503020000020003" pitchFamily="2" charset="0"/>
              </a:rPr>
              <a:t>Pinpoint how </a:t>
            </a:r>
            <a:r>
              <a:rPr lang="en-US" b="1" i="0" dirty="0">
                <a:solidFill>
                  <a:srgbClr val="000000"/>
                </a:solidFill>
                <a:latin typeface="Avenir Heavy" panose="02000503020000020003" pitchFamily="2" charset="0"/>
              </a:rPr>
              <a:t>rem</a:t>
            </a:r>
            <a:r>
              <a:rPr lang="en-US" i="0" dirty="0">
                <a:solidFill>
                  <a:srgbClr val="000000"/>
                </a:solidFill>
                <a:latin typeface="Avenir Heavy" panose="02000503020000020003" pitchFamily="2" charset="0"/>
              </a:rPr>
              <a:t>edē therapy ramps up and establishes a more regular rhythm </a:t>
            </a:r>
          </a:p>
        </p:txBody>
      </p:sp>
      <p:sp>
        <p:nvSpPr>
          <p:cNvPr id="10" name="Rectangle 9">
            <a:extLst>
              <a:ext uri="{FF2B5EF4-FFF2-40B4-BE49-F238E27FC236}">
                <a16:creationId xmlns:a16="http://schemas.microsoft.com/office/drawing/2014/main" id="{F1190FC7-39F6-1366-773C-85EE76338E4E}"/>
              </a:ext>
            </a:extLst>
          </p:cNvPr>
          <p:cNvSpPr/>
          <p:nvPr/>
        </p:nvSpPr>
        <p:spPr>
          <a:xfrm>
            <a:off x="7120128" y="2618893"/>
            <a:ext cx="2828544" cy="270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AE1A0F-F8CE-BA12-9D3D-5D8A3C0A9C06}"/>
              </a:ext>
            </a:extLst>
          </p:cNvPr>
          <p:cNvSpPr txBox="1"/>
          <p:nvPr/>
        </p:nvSpPr>
        <p:spPr>
          <a:xfrm>
            <a:off x="7144512" y="2580874"/>
            <a:ext cx="2828544" cy="430887"/>
          </a:xfrm>
          <a:prstGeom prst="rect">
            <a:avLst/>
          </a:prstGeom>
          <a:noFill/>
        </p:spPr>
        <p:txBody>
          <a:bodyPr wrap="square" rtlCol="0">
            <a:spAutoFit/>
          </a:bodyPr>
          <a:lstStyle/>
          <a:p>
            <a:pPr algn="ctr"/>
            <a:r>
              <a:rPr lang="en-US" sz="1100" b="1" dirty="0">
                <a:solidFill>
                  <a:srgbClr val="000000"/>
                </a:solidFill>
                <a:latin typeface="Avenir Heavy" panose="02000503020000020003" pitchFamily="2" charset="0"/>
              </a:rPr>
              <a:t>r</a:t>
            </a:r>
            <a:r>
              <a:rPr lang="en-US" sz="1100" b="1" i="0" dirty="0">
                <a:solidFill>
                  <a:srgbClr val="000000"/>
                </a:solidFill>
                <a:latin typeface="Avenir Heavy" panose="02000503020000020003" pitchFamily="2" charset="0"/>
              </a:rPr>
              <a:t>emedē therapy levels stabilize and patient achieves a more normal breathing pattern</a:t>
            </a:r>
          </a:p>
        </p:txBody>
      </p:sp>
      <p:sp>
        <p:nvSpPr>
          <p:cNvPr id="2" name="TextBox 1">
            <a:extLst>
              <a:ext uri="{FF2B5EF4-FFF2-40B4-BE49-F238E27FC236}">
                <a16:creationId xmlns:a16="http://schemas.microsoft.com/office/drawing/2014/main" id="{468F87D5-E0C6-83F6-2388-2ACDE946AB82}"/>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556981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4930-DB8E-A225-0BD6-491367A76DD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C107613-9033-97AC-5F7D-B99A7069790B}"/>
              </a:ext>
            </a:extLst>
          </p:cNvPr>
          <p:cNvSpPr>
            <a:spLocks noGrp="1"/>
          </p:cNvSpPr>
          <p:nvPr>
            <p:ph idx="1"/>
          </p:nvPr>
        </p:nvSpPr>
        <p:spPr>
          <a:xfrm>
            <a:off x="838200" y="1553482"/>
            <a:ext cx="10515600" cy="4351338"/>
          </a:xfrm>
        </p:spPr>
        <p:txBody>
          <a:bodyPr/>
          <a:lstStyle/>
          <a:p>
            <a:r>
              <a:rPr lang="en-US" dirty="0"/>
              <a:t>The </a:t>
            </a:r>
            <a:r>
              <a:rPr lang="en-US" b="1" dirty="0"/>
              <a:t>rem</a:t>
            </a:r>
            <a:r>
              <a:rPr lang="en-US" dirty="0"/>
              <a:t>edē System is placed in an outpatient procedure by an electrophysiologist</a:t>
            </a:r>
          </a:p>
          <a:p>
            <a:r>
              <a:rPr lang="en-US" dirty="0"/>
              <a:t>The device activates automatically at night when the patient is in a sleeping position</a:t>
            </a:r>
          </a:p>
          <a:p>
            <a:r>
              <a:rPr lang="en-US" b="1" dirty="0"/>
              <a:t>rem</a:t>
            </a:r>
            <a:r>
              <a:rPr lang="en-US" dirty="0"/>
              <a:t>edē Reports include diagnostic information to help manage long term patient care</a:t>
            </a:r>
          </a:p>
        </p:txBody>
      </p:sp>
      <p:sp>
        <p:nvSpPr>
          <p:cNvPr id="4" name="TextBox 3">
            <a:extLst>
              <a:ext uri="{FF2B5EF4-FFF2-40B4-BE49-F238E27FC236}">
                <a16:creationId xmlns:a16="http://schemas.microsoft.com/office/drawing/2014/main" id="{07C4F78E-1A49-7F21-0BB3-612B5AA1B746}"/>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484974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840A-C6A9-C20A-4631-39936089179F}"/>
              </a:ext>
            </a:extLst>
          </p:cNvPr>
          <p:cNvSpPr>
            <a:spLocks noGrp="1"/>
          </p:cNvSpPr>
          <p:nvPr>
            <p:ph type="ctrTitle"/>
          </p:nvPr>
        </p:nvSpPr>
        <p:spPr>
          <a:xfrm>
            <a:off x="3803479" y="2743200"/>
            <a:ext cx="7784193" cy="967941"/>
          </a:xfrm>
        </p:spPr>
        <p:txBody>
          <a:bodyPr>
            <a:noAutofit/>
          </a:bodyPr>
          <a:lstStyle/>
          <a:p>
            <a:r>
              <a:rPr lang="en-US" sz="3600" dirty="0"/>
              <a:t>rem</a:t>
            </a:r>
            <a:r>
              <a:rPr lang="en-US" sz="3600" b="0" dirty="0"/>
              <a:t>edē</a:t>
            </a:r>
            <a:r>
              <a:rPr lang="en-US" sz="3600" dirty="0"/>
              <a:t>® System Clinical Data</a:t>
            </a:r>
            <a:endParaRPr lang="en-US" sz="3600" dirty="0">
              <a:solidFill>
                <a:schemeClr val="accent3"/>
              </a:solidFill>
            </a:endParaRPr>
          </a:p>
        </p:txBody>
      </p:sp>
      <p:sp>
        <p:nvSpPr>
          <p:cNvPr id="3" name="Text Placeholder 2">
            <a:extLst>
              <a:ext uri="{FF2B5EF4-FFF2-40B4-BE49-F238E27FC236}">
                <a16:creationId xmlns:a16="http://schemas.microsoft.com/office/drawing/2014/main" id="{DEC0A4B2-862D-654E-530C-B8EA4A2B98EE}"/>
              </a:ext>
            </a:extLst>
          </p:cNvPr>
          <p:cNvSpPr>
            <a:spLocks noGrp="1"/>
          </p:cNvSpPr>
          <p:nvPr>
            <p:ph type="body" sz="quarter" idx="10"/>
          </p:nvPr>
        </p:nvSpPr>
        <p:spPr/>
        <p:txBody>
          <a:bodyPr>
            <a:normAutofit fontScale="92500" lnSpcReduction="10000"/>
          </a:bodyPr>
          <a:lstStyle/>
          <a:p>
            <a:endParaRPr lang="en-US"/>
          </a:p>
        </p:txBody>
      </p:sp>
      <p:sp>
        <p:nvSpPr>
          <p:cNvPr id="4" name="TextBox 3">
            <a:extLst>
              <a:ext uri="{FF2B5EF4-FFF2-40B4-BE49-F238E27FC236}">
                <a16:creationId xmlns:a16="http://schemas.microsoft.com/office/drawing/2014/main" id="{8643C61C-58AB-A064-1A0D-9A2B9A6123DC}"/>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440864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12"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 name="Title 3"/>
          <p:cNvSpPr>
            <a:spLocks noGrp="1"/>
          </p:cNvSpPr>
          <p:nvPr>
            <p:ph type="title" idx="4294967295"/>
          </p:nvPr>
        </p:nvSpPr>
        <p:spPr>
          <a:xfrm>
            <a:off x="470218" y="221796"/>
            <a:ext cx="11618912" cy="876314"/>
          </a:xfrm>
        </p:spPr>
        <p:txBody>
          <a:bodyPr>
            <a:noAutofit/>
          </a:bodyPr>
          <a:lstStyle/>
          <a:p>
            <a:r>
              <a:rPr lang="en-US" sz="3600" dirty="0"/>
              <a:t>History of Transvenous Phrenic Nerve Stimulation:  </a:t>
            </a:r>
            <a:r>
              <a:rPr lang="en-US" sz="3200" dirty="0"/>
              <a:t>Studies Prior to Approval</a:t>
            </a:r>
            <a:endParaRPr lang="en-US" sz="3600" dirty="0">
              <a:solidFill>
                <a:schemeClr val="tx1"/>
              </a:solidFill>
            </a:endParaRPr>
          </a:p>
        </p:txBody>
      </p:sp>
      <p:graphicFrame>
        <p:nvGraphicFramePr>
          <p:cNvPr id="7" name="Content Placeholder 4"/>
          <p:cNvGraphicFramePr>
            <a:graphicFrameLocks/>
          </p:cNvGraphicFramePr>
          <p:nvPr/>
        </p:nvGraphicFramePr>
        <p:xfrm>
          <a:off x="5614217" y="1159075"/>
          <a:ext cx="6107321" cy="2787678"/>
        </p:xfrm>
        <a:graphic>
          <a:graphicData uri="http://schemas.openxmlformats.org/drawingml/2006/table">
            <a:tbl>
              <a:tblPr bandRow="1"/>
              <a:tblGrid>
                <a:gridCol w="3652138">
                  <a:extLst>
                    <a:ext uri="{9D8B030D-6E8A-4147-A177-3AD203B41FA5}">
                      <a16:colId xmlns:a16="http://schemas.microsoft.com/office/drawing/2014/main" val="20000"/>
                    </a:ext>
                  </a:extLst>
                </a:gridCol>
                <a:gridCol w="2455183">
                  <a:extLst>
                    <a:ext uri="{9D8B030D-6E8A-4147-A177-3AD203B41FA5}">
                      <a16:colId xmlns:a16="http://schemas.microsoft.com/office/drawing/2014/main" val="20001"/>
                    </a:ext>
                  </a:extLst>
                </a:gridCol>
              </a:tblGrid>
              <a:tr h="2912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i="0" u="none" strike="noStrike">
                          <a:solidFill>
                            <a:schemeClr val="tx1"/>
                          </a:solidFill>
                          <a:latin typeface="+mn-lt"/>
                        </a:rPr>
                        <a:t>Safety Study</a:t>
                      </a:r>
                    </a:p>
                  </a:txBody>
                  <a:tcPr marL="7144" marR="7144" marT="7144" marB="0" anchor="ct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a:ln>
                            <a:noFill/>
                          </a:ln>
                          <a:solidFill>
                            <a:schemeClr val="tx1"/>
                          </a:solidFill>
                          <a:effectLst/>
                          <a:uLnTx/>
                          <a:uFillTx/>
                          <a:latin typeface="+mn-lt"/>
                          <a:ea typeface="+mn-ea"/>
                          <a:cs typeface="Arial"/>
                        </a:rPr>
                        <a:t>4 Subjects</a:t>
                      </a:r>
                    </a:p>
                  </a:txBody>
                  <a:tcPr marL="0" marR="0" marT="0" marB="0" anchor="ctr">
                    <a:lnL w="12700" cap="flat" cmpd="sng" algn="ctr">
                      <a:solidFill>
                        <a:schemeClr val="bg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10000"/>
                  </a:ext>
                </a:extLst>
              </a:tr>
              <a:tr h="2912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u="none" strike="noStrike">
                          <a:solidFill>
                            <a:schemeClr val="tx1"/>
                          </a:solidFill>
                          <a:latin typeface="+mn-lt"/>
                        </a:rPr>
                        <a:t>Proof of Concept</a:t>
                      </a:r>
                      <a:endParaRPr lang="en-US" sz="1800" b="1" i="1" u="none" strike="noStrike">
                        <a:solidFill>
                          <a:schemeClr val="tx1"/>
                        </a:solidFill>
                        <a:latin typeface="+mn-lt"/>
                      </a:endParaRP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a:ln>
                            <a:noFill/>
                          </a:ln>
                          <a:solidFill>
                            <a:schemeClr val="tx1"/>
                          </a:solidFill>
                          <a:effectLst/>
                          <a:uLnTx/>
                          <a:uFillTx/>
                          <a:latin typeface="+mn-lt"/>
                          <a:ea typeface="+mn-ea"/>
                          <a:cs typeface="Arial"/>
                        </a:rPr>
                        <a:t>10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460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u="none" strike="noStrike">
                          <a:solidFill>
                            <a:schemeClr val="tx1"/>
                          </a:solidFill>
                          <a:latin typeface="+mn-lt"/>
                        </a:rPr>
                        <a:t>Lead and Algorithm Development</a:t>
                      </a:r>
                      <a:endParaRPr lang="en-US" sz="1800" b="1" i="1" u="none" strike="noStrike">
                        <a:solidFill>
                          <a:schemeClr val="tx1"/>
                        </a:solidFill>
                        <a:latin typeface="+mn-lt"/>
                      </a:endParaRP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a:ln>
                            <a:noFill/>
                          </a:ln>
                          <a:solidFill>
                            <a:schemeClr val="tx1"/>
                          </a:solidFill>
                          <a:effectLst/>
                          <a:uLnTx/>
                          <a:uFillTx/>
                          <a:latin typeface="+mn-lt"/>
                          <a:ea typeface="+mn-ea"/>
                          <a:cs typeface="Arial"/>
                        </a:rPr>
                        <a:t>41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10002"/>
                  </a:ext>
                </a:extLst>
              </a:tr>
              <a:tr h="7578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u="none" strike="noStrike">
                          <a:solidFill>
                            <a:schemeClr val="tx1"/>
                          </a:solidFill>
                          <a:latin typeface="+mn-lt"/>
                        </a:rPr>
                        <a:t>Acute Feasibility</a:t>
                      </a:r>
                    </a:p>
                    <a:p>
                      <a:pPr algn="l" fontAlgn="b"/>
                      <a:r>
                        <a:rPr lang="en-US" sz="1800" b="1" i="1" u="none" strike="noStrike">
                          <a:solidFill>
                            <a:schemeClr val="tx1"/>
                          </a:solidFill>
                          <a:latin typeface="+mn-lt"/>
                        </a:rPr>
                        <a:t>(Control Night</a:t>
                      </a:r>
                      <a:r>
                        <a:rPr lang="en-US" sz="1800" b="1" i="1" u="none" strike="noStrike" baseline="0">
                          <a:solidFill>
                            <a:schemeClr val="tx1"/>
                          </a:solidFill>
                          <a:latin typeface="+mn-lt"/>
                        </a:rPr>
                        <a:t> </a:t>
                      </a:r>
                      <a:r>
                        <a:rPr lang="en-US" sz="1800" b="1" i="1" u="none" strike="noStrike" err="1">
                          <a:solidFill>
                            <a:schemeClr val="tx1"/>
                          </a:solidFill>
                          <a:latin typeface="+mn-lt"/>
                        </a:rPr>
                        <a:t>vs</a:t>
                      </a:r>
                      <a:r>
                        <a:rPr lang="en-US" sz="1800" b="1" i="1" u="none" strike="noStrike">
                          <a:solidFill>
                            <a:schemeClr val="tx1"/>
                          </a:solidFill>
                          <a:latin typeface="+mn-lt"/>
                        </a:rPr>
                        <a:t> Therapy Night)</a:t>
                      </a: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3"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a:ln>
                            <a:noFill/>
                          </a:ln>
                          <a:solidFill>
                            <a:schemeClr val="tx1"/>
                          </a:solidFill>
                          <a:effectLst/>
                          <a:uLnTx/>
                          <a:uFillTx/>
                          <a:latin typeface="+mn-lt"/>
                          <a:ea typeface="+mn-ea"/>
                          <a:cs typeface="Arial"/>
                        </a:rPr>
                        <a:t>16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19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i="0" u="none" strike="noStrike">
                          <a:solidFill>
                            <a:schemeClr val="tx1"/>
                          </a:solidFill>
                          <a:latin typeface="+mn-lt"/>
                        </a:rPr>
                        <a:t>Chronic</a:t>
                      </a:r>
                      <a:r>
                        <a:rPr lang="en-US" sz="1800" b="1" i="0" u="none" strike="noStrike" baseline="0">
                          <a:solidFill>
                            <a:schemeClr val="tx1"/>
                          </a:solidFill>
                          <a:latin typeface="+mn-lt"/>
                        </a:rPr>
                        <a:t> </a:t>
                      </a:r>
                      <a:r>
                        <a:rPr lang="en-US" sz="1800" b="1" i="0" u="none" strike="noStrike">
                          <a:solidFill>
                            <a:schemeClr val="tx1"/>
                          </a:solidFill>
                          <a:latin typeface="+mn-lt"/>
                        </a:rPr>
                        <a:t>Safety Study</a:t>
                      </a: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a:ln>
                            <a:noFill/>
                          </a:ln>
                          <a:solidFill>
                            <a:schemeClr val="tx1"/>
                          </a:solidFill>
                          <a:effectLst/>
                          <a:uLnTx/>
                          <a:uFillTx/>
                          <a:latin typeface="+mn-lt"/>
                          <a:ea typeface="+mn-ea"/>
                          <a:cs typeface="Arial"/>
                        </a:rPr>
                        <a:t>8 Implanted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10004"/>
                  </a:ext>
                </a:extLst>
              </a:tr>
              <a:tr h="337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u="none" strike="noStrike">
                          <a:solidFill>
                            <a:schemeClr val="tx1"/>
                          </a:solidFill>
                          <a:latin typeface="+mn-lt"/>
                        </a:rPr>
                        <a:t>Pilot Study - Chronic Feasibility</a:t>
                      </a:r>
                      <a:endParaRPr lang="en-US" sz="1800" b="1" i="1" u="none" strike="noStrike">
                        <a:solidFill>
                          <a:schemeClr val="tx1"/>
                        </a:solidFill>
                        <a:latin typeface="+mn-lt"/>
                      </a:endParaRP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noProof="0">
                          <a:ln>
                            <a:noFill/>
                          </a:ln>
                          <a:solidFill>
                            <a:schemeClr val="tx1"/>
                          </a:solidFill>
                          <a:effectLst/>
                          <a:uLnTx/>
                          <a:uFillTx/>
                          <a:latin typeface="+mn-lt"/>
                          <a:ea typeface="+mn-ea"/>
                          <a:cs typeface="Arial"/>
                        </a:rPr>
                        <a:t>49 Implanted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319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800" b="1" i="0" u="none" strike="noStrike">
                          <a:solidFill>
                            <a:schemeClr val="tx1"/>
                          </a:solidFill>
                          <a:latin typeface="+mn-lt"/>
                        </a:rPr>
                        <a:t>Pivotal Trial – IDE Study</a:t>
                      </a:r>
                    </a:p>
                  </a:txBody>
                  <a:tcPr marL="7144" marR="7144" marT="7144"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175" marR="0" lvl="2" indent="0" algn="l" defTabSz="457200" rtl="0" eaLnBrk="1" fontAlgn="auto" latinLnBrk="0" hangingPunct="1">
                        <a:lnSpc>
                          <a:spcPct val="100000"/>
                        </a:lnSpc>
                        <a:spcBef>
                          <a:spcPts val="0"/>
                        </a:spcBef>
                        <a:spcAft>
                          <a:spcPts val="0"/>
                        </a:spcAft>
                        <a:buClr>
                          <a:srgbClr val="F79646"/>
                        </a:buClr>
                        <a:buSzTx/>
                        <a:buFont typeface="Wingdings" pitchFamily="2" charset="2"/>
                        <a:buNone/>
                        <a:tabLst/>
                        <a:defRPr/>
                      </a:pPr>
                      <a:r>
                        <a:rPr kumimoji="0" lang="en-US" sz="1800" b="0" i="0" u="none" strike="noStrike" kern="1200" cap="none" spc="0" normalizeH="0" baseline="0" noProof="0">
                          <a:ln>
                            <a:noFill/>
                          </a:ln>
                          <a:solidFill>
                            <a:schemeClr val="tx1"/>
                          </a:solidFill>
                          <a:effectLst/>
                          <a:uLnTx/>
                          <a:uFillTx/>
                          <a:latin typeface="+mn-lt"/>
                          <a:ea typeface="+mn-ea"/>
                          <a:cs typeface="Arial"/>
                        </a:rPr>
                        <a:t>147 Implanted Subjects</a:t>
                      </a:r>
                    </a:p>
                  </a:txBody>
                  <a:tcPr marL="0" marR="0" marT="0" marB="0" anchor="ctr">
                    <a:lnL w="12700" cmpd="sng">
                      <a:solidFill>
                        <a:sysClr val="window" lastClr="FFFFFF"/>
                      </a:solidFill>
                    </a:lnL>
                    <a:lnR w="12700" cmpd="sng">
                      <a:solidFill>
                        <a:sysClr val="window" lastClr="FFFFFF"/>
                      </a:solid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10006"/>
                  </a:ext>
                </a:extLst>
              </a:tr>
            </a:tbl>
          </a:graphicData>
        </a:graphic>
      </p:graphicFrame>
      <p:sp>
        <p:nvSpPr>
          <p:cNvPr id="8" name="Footer Placeholder 2"/>
          <p:cNvSpPr txBox="1">
            <a:spLocks/>
          </p:cNvSpPr>
          <p:nvPr/>
        </p:nvSpPr>
        <p:spPr>
          <a:xfrm>
            <a:off x="573088" y="5806537"/>
            <a:ext cx="8996111" cy="58101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rgbClr val="8F9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Abraham et al. JCHF 2015;5:360-369. Costanzo et al.  J Card Fail 2015;21:892-902. Costanzo et al. The Lancet 2016;388:974-82.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Costanzo et al. Am J </a:t>
            </a:r>
            <a:r>
              <a:rPr kumimoji="0" lang="en-US" sz="1000" b="0" i="0" u="none" strike="noStrike" kern="1200" cap="none" spc="0" normalizeH="0" baseline="0" noProof="0" err="1">
                <a:ln>
                  <a:noFill/>
                </a:ln>
                <a:solidFill>
                  <a:srgbClr val="0081C7"/>
                </a:solidFill>
                <a:effectLst/>
                <a:uLnTx/>
                <a:uFillTx/>
                <a:latin typeface="Aptos" panose="02110004020202020204"/>
                <a:ea typeface="+mn-ea"/>
                <a:cs typeface="+mn-cs"/>
              </a:rPr>
              <a:t>Cardiol</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 2018 ;131 :1400-1408. Jagielski  et al., </a:t>
            </a:r>
            <a:r>
              <a:rPr kumimoji="0" lang="en-US" sz="1000" b="0" i="0" u="none" strike="noStrike" kern="1200" cap="none" spc="0" normalizeH="0" baseline="0" noProof="0" err="1">
                <a:ln>
                  <a:noFill/>
                </a:ln>
                <a:solidFill>
                  <a:srgbClr val="0081C7"/>
                </a:solidFill>
                <a:effectLst/>
                <a:uLnTx/>
                <a:uFillTx/>
                <a:latin typeface="Aptos" panose="02110004020202020204"/>
                <a:ea typeface="+mn-ea"/>
                <a:cs typeface="+mn-cs"/>
              </a:rPr>
              <a:t>Eur</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 J Heart Fail 2016 DOI: 10.1002/ejhf.593. </a:t>
            </a:r>
            <a:r>
              <a:rPr kumimoji="0" lang="en-US" sz="1000" b="0" i="0" u="none" strike="noStrike" kern="1200" cap="none" spc="0" normalizeH="0" baseline="0" noProof="0" err="1">
                <a:ln>
                  <a:noFill/>
                </a:ln>
                <a:solidFill>
                  <a:srgbClr val="0081C7"/>
                </a:solidFill>
                <a:effectLst/>
                <a:uLnTx/>
                <a:uFillTx/>
                <a:latin typeface="Aptos" panose="02110004020202020204"/>
                <a:ea typeface="+mn-ea"/>
                <a:cs typeface="+mn-cs"/>
              </a:rPr>
              <a:t>Ponikowski</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 et al. </a:t>
            </a:r>
            <a:r>
              <a:rPr kumimoji="0" lang="en-US" sz="1000" b="0" i="0" u="none" strike="noStrike" kern="1200" cap="none" spc="0" normalizeH="0" baseline="0" noProof="0" err="1">
                <a:ln>
                  <a:noFill/>
                </a:ln>
                <a:solidFill>
                  <a:srgbClr val="0081C7"/>
                </a:solidFill>
                <a:effectLst/>
                <a:uLnTx/>
                <a:uFillTx/>
                <a:latin typeface="Aptos" panose="02110004020202020204"/>
                <a:ea typeface="+mn-ea"/>
                <a:cs typeface="+mn-cs"/>
              </a:rPr>
              <a:t>Eur</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 Heart J 2012;33:889-894.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Zhang  et al.  Clin Respir J 2015; DOI:10.1111/</a:t>
            </a:r>
            <a:r>
              <a:rPr kumimoji="0" lang="en-US" sz="1000" b="0" i="0" u="none" strike="noStrike" kern="1200" cap="none" spc="0" normalizeH="0" baseline="0" noProof="0" err="1">
                <a:ln>
                  <a:noFill/>
                </a:ln>
                <a:solidFill>
                  <a:srgbClr val="0081C7"/>
                </a:solidFill>
                <a:effectLst/>
                <a:uLnTx/>
                <a:uFillTx/>
                <a:latin typeface="Aptos" panose="02110004020202020204"/>
                <a:ea typeface="+mn-ea"/>
                <a:cs typeface="+mn-cs"/>
              </a:rPr>
              <a:t>crj</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 12320.  Zhang et al.  Chest 2012; 142:927-934.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PMA FDA Summary of Safety and Effectiveness Data, PMA P160039</a:t>
            </a:r>
          </a:p>
        </p:txBody>
      </p:sp>
      <p:sp>
        <p:nvSpPr>
          <p:cNvPr id="9" name="Rectangle 8"/>
          <p:cNvSpPr/>
          <p:nvPr/>
        </p:nvSpPr>
        <p:spPr>
          <a:xfrm>
            <a:off x="5614217" y="4070032"/>
            <a:ext cx="6107321" cy="16642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EFFFF"/>
                </a:solidFill>
                <a:effectLst/>
                <a:uLnTx/>
                <a:uFillTx/>
                <a:latin typeface="Aptos" panose="02110004020202020204"/>
                <a:ea typeface="+mn-ea"/>
                <a:cs typeface="+mn-cs"/>
              </a:rPr>
              <a:t>The remedē pivotal trial is the largest randomized trial thus far in CSA patients to meet its endpoints and show benefit</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FEFFFF"/>
              </a:solidFill>
              <a:effectLst/>
              <a:uLnTx/>
              <a:uFillTx/>
              <a:latin typeface="Aptos" panose="02110004020202020204"/>
              <a:ea typeface="+mn-ea"/>
              <a:cs typeface="+mn-cs"/>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EFFFF"/>
                </a:solidFill>
                <a:effectLst/>
                <a:uLnTx/>
                <a:uFillTx/>
                <a:latin typeface="Aptos" panose="02110004020202020204"/>
                <a:ea typeface="+mn-ea"/>
                <a:cs typeface="+mn-cs"/>
              </a:rPr>
              <a:t>All chronic studies have shown consistent improvements in sleep metrics and quality of life</a:t>
            </a:r>
          </a:p>
        </p:txBody>
      </p: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5979" y="1204509"/>
            <a:ext cx="4513262" cy="4448982"/>
          </a:xfrm>
          <a:prstGeom prst="rect">
            <a:avLst/>
          </a:prstGeom>
        </p:spPr>
      </p:pic>
      <p:sp>
        <p:nvSpPr>
          <p:cNvPr id="2" name="TextBox 1">
            <a:extLst>
              <a:ext uri="{FF2B5EF4-FFF2-40B4-BE49-F238E27FC236}">
                <a16:creationId xmlns:a16="http://schemas.microsoft.com/office/drawing/2014/main" id="{EE1466DB-D732-0F3C-CFAD-1667328DA496}"/>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12896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44475"/>
            <a:ext cx="11590020" cy="828675"/>
          </a:xfrm>
        </p:spPr>
        <p:txBody>
          <a:bodyPr vert="horz" lIns="91440" tIns="45720" rIns="91440" bIns="45720" rtlCol="0" anchor="ctr">
            <a:noAutofit/>
          </a:bodyPr>
          <a:lstStyle/>
          <a:p>
            <a:r>
              <a:rPr lang="en-US" sz="3600">
                <a:latin typeface="Avenir Next LT Pro" panose="020B0504020202020204" pitchFamily="34" charset="0"/>
                <a:cs typeface="Calibri" panose="020F0502020204030204" pitchFamily="34" charset="0"/>
              </a:rPr>
              <a:t>The rem</a:t>
            </a:r>
            <a:r>
              <a:rPr lang="en-US" sz="3600" b="0">
                <a:latin typeface="Avenir Next LT Pro" panose="020B0504020202020204" pitchFamily="34" charset="0"/>
                <a:cs typeface="Calibri" panose="020F0502020204030204" pitchFamily="34" charset="0"/>
              </a:rPr>
              <a:t>edē</a:t>
            </a:r>
            <a:r>
              <a:rPr lang="en-US" sz="3600">
                <a:latin typeface="Avenir Next LT Pro" panose="020B0504020202020204" pitchFamily="34" charset="0"/>
                <a:cs typeface="Calibri" panose="020F0502020204030204" pitchFamily="34" charset="0"/>
              </a:rPr>
              <a:t> System Pivotal Trial  </a:t>
            </a:r>
            <a:br>
              <a:rPr lang="en-US" sz="2800">
                <a:latin typeface="Avenir Next LT Pro" panose="020B0504020202020204" pitchFamily="34" charset="0"/>
                <a:cs typeface="Calibri" panose="020F0502020204030204" pitchFamily="34" charset="0"/>
              </a:rPr>
            </a:br>
            <a:r>
              <a:rPr lang="en-US" sz="2400" i="1">
                <a:latin typeface="Avenir Next LT Pro" panose="020B0504020202020204" pitchFamily="34" charset="0"/>
                <a:cs typeface="Calibri" panose="020F0502020204030204" pitchFamily="34" charset="0"/>
              </a:rPr>
              <a:t>Study design</a:t>
            </a:r>
          </a:p>
        </p:txBody>
      </p:sp>
      <p:graphicFrame>
        <p:nvGraphicFramePr>
          <p:cNvPr id="3" name="Content Placeholder 5"/>
          <p:cNvGraphicFramePr>
            <a:graphicFrameLocks/>
          </p:cNvGraphicFramePr>
          <p:nvPr/>
        </p:nvGraphicFramePr>
        <p:xfrm>
          <a:off x="817092" y="2863760"/>
          <a:ext cx="10306179" cy="3535680"/>
        </p:xfrm>
        <a:graphic>
          <a:graphicData uri="http://schemas.openxmlformats.org/drawingml/2006/table">
            <a:tbl>
              <a:tblPr firstRow="1" bandRow="1">
                <a:tableStyleId>{7E9639D4-E3E2-4D34-9284-5A2195B3D0D7}</a:tableStyleId>
              </a:tblPr>
              <a:tblGrid>
                <a:gridCol w="2256965">
                  <a:extLst>
                    <a:ext uri="{9D8B030D-6E8A-4147-A177-3AD203B41FA5}">
                      <a16:colId xmlns:a16="http://schemas.microsoft.com/office/drawing/2014/main" val="20000"/>
                    </a:ext>
                  </a:extLst>
                </a:gridCol>
                <a:gridCol w="5886190">
                  <a:extLst>
                    <a:ext uri="{9D8B030D-6E8A-4147-A177-3AD203B41FA5}">
                      <a16:colId xmlns:a16="http://schemas.microsoft.com/office/drawing/2014/main" val="20001"/>
                    </a:ext>
                  </a:extLst>
                </a:gridCol>
                <a:gridCol w="2163024">
                  <a:extLst>
                    <a:ext uri="{9D8B030D-6E8A-4147-A177-3AD203B41FA5}">
                      <a16:colId xmlns:a16="http://schemas.microsoft.com/office/drawing/2014/main" val="20002"/>
                    </a:ext>
                  </a:extLst>
                </a:gridCol>
              </a:tblGrid>
              <a:tr h="278048">
                <a:tc>
                  <a:txBody>
                    <a:bodyPr/>
                    <a:lstStyle/>
                    <a:p>
                      <a:pPr algn="ctr"/>
                      <a:r>
                        <a:rPr lang="en-US" sz="1800" b="1">
                          <a:solidFill>
                            <a:schemeClr val="bg1"/>
                          </a:solidFill>
                        </a:rPr>
                        <a:t>ENDPOINT</a:t>
                      </a:r>
                      <a:endParaRPr lang="en-US" sz="1800" b="1">
                        <a:solidFill>
                          <a:schemeClr val="bg1"/>
                        </a:solidFill>
                        <a:latin typeface="+mn-lt"/>
                      </a:endParaRPr>
                    </a:p>
                  </a:txBody>
                  <a:tcPr marL="177908" marR="177908" anchor="b"/>
                </a:tc>
                <a:tc>
                  <a:txBody>
                    <a:bodyPr/>
                    <a:lstStyle/>
                    <a:p>
                      <a:pPr algn="ctr"/>
                      <a:r>
                        <a:rPr lang="en-US" sz="1800" b="1">
                          <a:solidFill>
                            <a:schemeClr val="bg1"/>
                          </a:solidFill>
                        </a:rPr>
                        <a:t>DESCRIPTION</a:t>
                      </a:r>
                      <a:endParaRPr lang="en-US" sz="1800" b="1">
                        <a:solidFill>
                          <a:schemeClr val="bg1"/>
                        </a:solidFill>
                        <a:latin typeface="+mn-lt"/>
                      </a:endParaRPr>
                    </a:p>
                  </a:txBody>
                  <a:tcPr marL="177908" marR="177908" anchor="b"/>
                </a:tc>
                <a:tc>
                  <a:txBody>
                    <a:bodyPr/>
                    <a:lstStyle/>
                    <a:p>
                      <a:pPr algn="ctr"/>
                      <a:r>
                        <a:rPr lang="en-US" sz="1800" b="1">
                          <a:solidFill>
                            <a:schemeClr val="bg1"/>
                          </a:solidFill>
                        </a:rPr>
                        <a:t>POPULATION</a:t>
                      </a:r>
                      <a:endParaRPr lang="en-US" sz="1800" b="1">
                        <a:solidFill>
                          <a:schemeClr val="bg1"/>
                        </a:solidFill>
                        <a:latin typeface="+mn-lt"/>
                      </a:endParaRPr>
                    </a:p>
                  </a:txBody>
                  <a:tcPr marL="177908" marR="177908" anchor="b"/>
                </a:tc>
                <a:extLst>
                  <a:ext uri="{0D108BD9-81ED-4DB2-BD59-A6C34878D82A}">
                    <a16:rowId xmlns:a16="http://schemas.microsoft.com/office/drawing/2014/main" val="10000"/>
                  </a:ext>
                </a:extLst>
              </a:tr>
              <a:tr h="548640">
                <a:tc>
                  <a:txBody>
                    <a:bodyPr/>
                    <a:lstStyle/>
                    <a:p>
                      <a:pPr>
                        <a:spcBef>
                          <a:spcPts val="600"/>
                        </a:spcBef>
                      </a:pPr>
                      <a:r>
                        <a:rPr lang="en-US" sz="1600" b="1"/>
                        <a:t>Primary Effectiveness </a:t>
                      </a:r>
                    </a:p>
                    <a:p>
                      <a:r>
                        <a:rPr lang="en-US" sz="1400"/>
                        <a:t>(6 months)</a:t>
                      </a:r>
                      <a:endParaRPr lang="en-US" sz="1400">
                        <a:solidFill>
                          <a:srgbClr val="0E262C"/>
                        </a:solidFill>
                        <a:latin typeface="+mn-lt"/>
                        <a:cs typeface="Arial" panose="020B0604020202020204" pitchFamily="34" charset="0"/>
                      </a:endParaRPr>
                    </a:p>
                  </a:txBody>
                  <a:tcPr marL="177908" marR="1779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a:t>Comparison of the proportion of subjects with ≥50% reduction in AHI between treatment and control  </a:t>
                      </a:r>
                      <a:endParaRPr lang="en-US" sz="1600">
                        <a:solidFill>
                          <a:srgbClr val="0E262C"/>
                        </a:solidFill>
                        <a:latin typeface="+mn-lt"/>
                        <a:cs typeface="Arial" panose="020B0604020202020204" pitchFamily="34" charset="0"/>
                      </a:endParaRPr>
                    </a:p>
                  </a:txBody>
                  <a:tcPr marL="177908" marR="177908"/>
                </a:tc>
                <a:tc>
                  <a:txBody>
                    <a:bodyPr/>
                    <a:lstStyle/>
                    <a:p>
                      <a:pPr algn="ctr"/>
                      <a:r>
                        <a:rPr lang="en-US" sz="1600"/>
                        <a:t>Intention</a:t>
                      </a:r>
                      <a:r>
                        <a:rPr lang="en-US" sz="1600" baseline="0"/>
                        <a:t> to Treat (ITT)</a:t>
                      </a:r>
                      <a:endParaRPr lang="en-US" sz="1600" baseline="0">
                        <a:solidFill>
                          <a:srgbClr val="0E262C"/>
                        </a:solidFill>
                        <a:latin typeface="+mn-lt"/>
                        <a:cs typeface="Arial" panose="020B0604020202020204" pitchFamily="34" charset="0"/>
                      </a:endParaRPr>
                    </a:p>
                  </a:txBody>
                  <a:tcPr marL="177908" marR="177908"/>
                </a:tc>
                <a:extLst>
                  <a:ext uri="{0D108BD9-81ED-4DB2-BD59-A6C34878D82A}">
                    <a16:rowId xmlns:a16="http://schemas.microsoft.com/office/drawing/2014/main" val="10001"/>
                  </a:ext>
                </a:extLst>
              </a:tr>
              <a:tr h="548640">
                <a:tc>
                  <a:txBody>
                    <a:bodyPr/>
                    <a:lstStyle/>
                    <a:p>
                      <a:r>
                        <a:rPr lang="en-US" sz="1600" b="1"/>
                        <a:t>Primary Safety</a:t>
                      </a:r>
                    </a:p>
                    <a:p>
                      <a:r>
                        <a:rPr lang="en-US" sz="1400"/>
                        <a:t>(12 months)</a:t>
                      </a:r>
                      <a:endParaRPr lang="en-US" sz="1400">
                        <a:solidFill>
                          <a:srgbClr val="0E262C"/>
                        </a:solidFill>
                        <a:latin typeface="+mn-lt"/>
                        <a:cs typeface="Arial" panose="020B0604020202020204" pitchFamily="34" charset="0"/>
                      </a:endParaRPr>
                    </a:p>
                  </a:txBody>
                  <a:tcPr marL="177908" marR="177908"/>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a:t>Freedom from serious adverse events associated with implant, the remedē system, or delivered therapy </a:t>
                      </a:r>
                      <a:endParaRPr lang="en-US" sz="1600">
                        <a:solidFill>
                          <a:srgbClr val="0E262C"/>
                        </a:solidFill>
                        <a:latin typeface="+mn-lt"/>
                        <a:cs typeface="Arial" panose="020B0604020202020204" pitchFamily="34" charset="0"/>
                      </a:endParaRPr>
                    </a:p>
                  </a:txBody>
                  <a:tcPr marL="177908" marR="177908"/>
                </a:tc>
                <a:tc>
                  <a:txBody>
                    <a:bodyPr/>
                    <a:lstStyle/>
                    <a:p>
                      <a:pPr algn="ctr"/>
                      <a:r>
                        <a:rPr lang="en-US" sz="1600"/>
                        <a:t>Intention</a:t>
                      </a:r>
                      <a:r>
                        <a:rPr lang="en-US" sz="1600" baseline="0"/>
                        <a:t> to Treat</a:t>
                      </a:r>
                      <a:endParaRPr lang="en-US" sz="1600" baseline="0">
                        <a:solidFill>
                          <a:srgbClr val="0E262C"/>
                        </a:solidFill>
                        <a:latin typeface="+mn-lt"/>
                        <a:cs typeface="Arial" panose="020B0604020202020204" pitchFamily="34" charset="0"/>
                      </a:endParaRPr>
                    </a:p>
                  </a:txBody>
                  <a:tcPr marL="177908" marR="177908"/>
                </a:tc>
                <a:extLst>
                  <a:ext uri="{0D108BD9-81ED-4DB2-BD59-A6C34878D82A}">
                    <a16:rowId xmlns:a16="http://schemas.microsoft.com/office/drawing/2014/main" val="10002"/>
                  </a:ext>
                </a:extLst>
              </a:tr>
              <a:tr h="1418044">
                <a:tc>
                  <a:txBody>
                    <a:bodyPr/>
                    <a:lstStyle/>
                    <a:p>
                      <a:r>
                        <a:rPr lang="en-US" sz="1600" b="1"/>
                        <a:t>Secondary</a:t>
                      </a:r>
                      <a:r>
                        <a:rPr lang="en-US" sz="1600" b="1" baseline="0"/>
                        <a:t> </a:t>
                      </a:r>
                      <a:r>
                        <a:rPr lang="en-US" sz="1600" b="1"/>
                        <a:t>Hierarchical   </a:t>
                      </a:r>
                    </a:p>
                    <a:p>
                      <a:r>
                        <a:rPr lang="en-US" sz="1400"/>
                        <a:t>(6 months)</a:t>
                      </a:r>
                      <a:endParaRPr lang="en-US" sz="1400">
                        <a:solidFill>
                          <a:srgbClr val="0E262C"/>
                        </a:solidFill>
                        <a:latin typeface="+mn-lt"/>
                        <a:cs typeface="Arial" panose="020B0604020202020204" pitchFamily="34" charset="0"/>
                      </a:endParaRPr>
                    </a:p>
                  </a:txBody>
                  <a:tcPr marL="177908" marR="177908"/>
                </a:tc>
                <a:tc>
                  <a:txBody>
                    <a:bodyPr/>
                    <a:lstStyle/>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Central Apnea</a:t>
                      </a:r>
                      <a:r>
                        <a:rPr lang="en-US" sz="1600" baseline="0" dirty="0"/>
                        <a:t> Index (CAI)</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baseline="0" dirty="0"/>
                        <a:t>Apnea Hypopnea Index (</a:t>
                      </a:r>
                      <a:r>
                        <a:rPr lang="en-US" sz="1600" dirty="0"/>
                        <a:t>AHI)</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Arousal Index (</a:t>
                      </a:r>
                      <a:r>
                        <a:rPr lang="en-US" sz="1600" dirty="0" err="1"/>
                        <a:t>ArI</a:t>
                      </a:r>
                      <a:r>
                        <a:rPr lang="en-US" sz="1600" dirty="0"/>
                        <a:t>)</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Rapid Eye Movement (REM)</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Patient Global Assessment (PGA)</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Oxygen Desaturation Index 4% (ODI4)</a:t>
                      </a:r>
                    </a:p>
                    <a:p>
                      <a:pPr marL="342900" marR="0" lvl="1" indent="-342900" algn="l" defTabSz="457200" rtl="0" eaLnBrk="1" fontAlgn="auto" latinLnBrk="0" hangingPunct="1">
                        <a:lnSpc>
                          <a:spcPct val="100000"/>
                        </a:lnSpc>
                        <a:spcBef>
                          <a:spcPts val="0"/>
                        </a:spcBef>
                        <a:spcAft>
                          <a:spcPts val="0"/>
                        </a:spcAft>
                        <a:buClrTx/>
                        <a:buSzTx/>
                        <a:buFontTx/>
                        <a:buAutoNum type="arabicPeriod"/>
                        <a:tabLst/>
                        <a:defRPr/>
                      </a:pPr>
                      <a:r>
                        <a:rPr lang="en-US" sz="1600" dirty="0"/>
                        <a:t>Epworth Sleepiness Scale (ESS)</a:t>
                      </a:r>
                      <a:endParaRPr lang="en-US" sz="1600" dirty="0">
                        <a:solidFill>
                          <a:srgbClr val="0E262C"/>
                        </a:solidFill>
                        <a:latin typeface="+mn-lt"/>
                        <a:cs typeface="Arial" panose="020B0604020202020204" pitchFamily="34" charset="0"/>
                      </a:endParaRPr>
                    </a:p>
                  </a:txBody>
                  <a:tcPr marL="177908" marR="1779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Per-p</a:t>
                      </a:r>
                      <a:r>
                        <a:rPr lang="en-US" sz="1600" baseline="0" dirty="0"/>
                        <a:t>rotocol</a:t>
                      </a:r>
                      <a:endParaRPr lang="en-US" sz="1600" dirty="0">
                        <a:solidFill>
                          <a:srgbClr val="0E262C"/>
                        </a:solidFill>
                        <a:latin typeface="+mn-lt"/>
                        <a:cs typeface="Arial" panose="020B0604020202020204" pitchFamily="34" charset="0"/>
                      </a:endParaRPr>
                    </a:p>
                  </a:txBody>
                  <a:tcPr marL="177908" marR="177908"/>
                </a:tc>
                <a:extLst>
                  <a:ext uri="{0D108BD9-81ED-4DB2-BD59-A6C34878D82A}">
                    <a16:rowId xmlns:a16="http://schemas.microsoft.com/office/drawing/2014/main" val="10003"/>
                  </a:ext>
                </a:extLst>
              </a:tr>
            </a:tbl>
          </a:graphicData>
        </a:graphic>
      </p:graphicFrame>
      <p:sp>
        <p:nvSpPr>
          <p:cNvPr id="6" name="TextBox 5"/>
          <p:cNvSpPr txBox="1"/>
          <p:nvPr/>
        </p:nvSpPr>
        <p:spPr>
          <a:xfrm>
            <a:off x="7203311" y="6153219"/>
            <a:ext cx="36170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et al., J Card Fail. 2015;21:892-902.</a:t>
            </a:r>
          </a:p>
        </p:txBody>
      </p:sp>
      <p:sp>
        <p:nvSpPr>
          <p:cNvPr id="5" name="Rectangle 4"/>
          <p:cNvSpPr/>
          <p:nvPr/>
        </p:nvSpPr>
        <p:spPr>
          <a:xfrm>
            <a:off x="817091" y="1073150"/>
            <a:ext cx="10306180" cy="173893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54565A"/>
                </a:solidFill>
                <a:effectLst/>
                <a:uLnTx/>
                <a:uFillTx/>
                <a:latin typeface="Aptos" panose="02110004020202020204"/>
                <a:ea typeface="+mn-ea"/>
                <a:cs typeface="+mn-cs"/>
              </a:rPr>
              <a:t>Prospective, multi-center, randomized </a:t>
            </a:r>
            <a:r>
              <a:rPr kumimoji="0" lang="en-US" sz="1800" b="0" i="0" u="none" strike="noStrike" kern="1200" cap="none" spc="0" normalizeH="0" baseline="0" noProof="0">
                <a:ln>
                  <a:noFill/>
                </a:ln>
                <a:solidFill>
                  <a:srgbClr val="54565A"/>
                </a:solidFill>
                <a:effectLst/>
                <a:uLnTx/>
                <a:uFillTx/>
                <a:latin typeface="Aptos" panose="02110004020202020204"/>
                <a:ea typeface="+mn-ea"/>
                <a:cs typeface="+mn-cs"/>
              </a:rPr>
              <a:t>controlled trial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54565A"/>
                </a:solidFill>
                <a:effectLst/>
                <a:uLnTx/>
                <a:uFillTx/>
                <a:latin typeface="Aptos" panose="02110004020202020204"/>
                <a:ea typeface="+mn-ea"/>
                <a:cs typeface="+mn-cs"/>
              </a:rPr>
              <a:t>Baseline criteria for moderate to severe CSA </a:t>
            </a:r>
            <a:r>
              <a:rPr kumimoji="0" lang="en-US" sz="1800" b="0" i="0" u="none" strike="noStrike" kern="1200" cap="none" spc="0" normalizeH="0" baseline="0" noProof="0">
                <a:ln>
                  <a:noFill/>
                </a:ln>
                <a:solidFill>
                  <a:srgbClr val="54565A"/>
                </a:solidFill>
                <a:effectLst/>
                <a:uLnTx/>
                <a:uFillTx/>
                <a:latin typeface="Aptos" panose="02110004020202020204"/>
                <a:ea typeface="+mn-ea"/>
                <a:cs typeface="+mn-cs"/>
              </a:rPr>
              <a:t>was based on PSGs </a:t>
            </a:r>
            <a:r>
              <a:rPr kumimoji="0" lang="en-US" sz="1800" b="1" i="0" u="none" strike="noStrike" kern="1200" cap="none" spc="0" normalizeH="0" baseline="0" noProof="0">
                <a:ln>
                  <a:noFill/>
                </a:ln>
                <a:solidFill>
                  <a:srgbClr val="54565A"/>
                </a:solidFill>
                <a:effectLst/>
                <a:uLnTx/>
                <a:uFillTx/>
                <a:latin typeface="Aptos" panose="02110004020202020204"/>
                <a:ea typeface="+mn-ea"/>
                <a:cs typeface="+mn-cs"/>
              </a:rPr>
              <a:t>scored by a blinded core laboratory </a:t>
            </a:r>
          </a:p>
          <a:p>
            <a:pPr marL="801688"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4565A"/>
                </a:solidFill>
                <a:effectLst/>
                <a:uLnTx/>
                <a:uFillTx/>
                <a:latin typeface="Aptos" panose="02110004020202020204"/>
                <a:ea typeface="+mn-ea"/>
                <a:cs typeface="+mn-cs"/>
              </a:rPr>
              <a:t>AHI  ≥ 20</a:t>
            </a:r>
          </a:p>
          <a:p>
            <a:pPr marL="801688"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4565A"/>
                </a:solidFill>
                <a:effectLst/>
                <a:uLnTx/>
                <a:uFillTx/>
                <a:latin typeface="Aptos" panose="02110004020202020204"/>
                <a:ea typeface="+mn-ea"/>
                <a:cs typeface="+mn-cs"/>
              </a:rPr>
              <a:t>CAI at least 50% of all apneas with at least 30 central apnea events</a:t>
            </a:r>
          </a:p>
          <a:p>
            <a:pPr marL="801688"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4565A"/>
                </a:solidFill>
                <a:effectLst/>
                <a:uLnTx/>
                <a:uFillTx/>
                <a:latin typeface="Aptos" panose="02110004020202020204"/>
                <a:ea typeface="+mn-ea"/>
                <a:cs typeface="+mn-cs"/>
              </a:rPr>
              <a:t>Obstructive Apnea Index  ≤ 20% of the total AHI</a:t>
            </a:r>
          </a:p>
        </p:txBody>
      </p:sp>
      <p:sp>
        <p:nvSpPr>
          <p:cNvPr id="4" name="TextBox 3">
            <a:extLst>
              <a:ext uri="{FF2B5EF4-FFF2-40B4-BE49-F238E27FC236}">
                <a16:creationId xmlns:a16="http://schemas.microsoft.com/office/drawing/2014/main" id="{FB2B6539-CEFB-C68B-33D9-94823ABBF21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562876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6" imgH="396" progId="TCLayout.ActiveDocument.1">
                  <p:embed/>
                </p:oleObj>
              </mc:Choice>
              <mc:Fallback>
                <p:oleObj name="think-cell Slide" r:id="rId4" imgW="396" imgH="396"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0" name="Straight Arrow Connector 29"/>
          <p:cNvCxnSpPr>
            <a:stCxn id="4" idx="2"/>
            <a:endCxn id="5" idx="0"/>
          </p:cNvCxnSpPr>
          <p:nvPr/>
        </p:nvCxnSpPr>
        <p:spPr>
          <a:xfrm>
            <a:off x="1649842" y="2461028"/>
            <a:ext cx="0" cy="2391917"/>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2664273" y="4872077"/>
            <a:ext cx="3178178" cy="1304582"/>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 name="Rounded Rectangle 3"/>
          <p:cNvSpPr/>
          <p:nvPr/>
        </p:nvSpPr>
        <p:spPr>
          <a:xfrm>
            <a:off x="860570" y="1156446"/>
            <a:ext cx="1578544" cy="130458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n=73</a:t>
            </a:r>
          </a:p>
        </p:txBody>
      </p:sp>
      <p:sp>
        <p:nvSpPr>
          <p:cNvPr id="5" name="Rounded Rectangle 4"/>
          <p:cNvSpPr/>
          <p:nvPr/>
        </p:nvSpPr>
        <p:spPr>
          <a:xfrm>
            <a:off x="860570" y="4852945"/>
            <a:ext cx="1578544" cy="130458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n=78</a:t>
            </a:r>
          </a:p>
        </p:txBody>
      </p:sp>
      <p:sp>
        <p:nvSpPr>
          <p:cNvPr id="6" name="Rounded Rectangle 5"/>
          <p:cNvSpPr/>
          <p:nvPr/>
        </p:nvSpPr>
        <p:spPr>
          <a:xfrm>
            <a:off x="694823" y="3209542"/>
            <a:ext cx="1910038" cy="107816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Enrolled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n=151</a:t>
            </a:r>
          </a:p>
        </p:txBody>
      </p:sp>
      <p:sp>
        <p:nvSpPr>
          <p:cNvPr id="7" name="Rectangle 6"/>
          <p:cNvSpPr/>
          <p:nvPr/>
        </p:nvSpPr>
        <p:spPr>
          <a:xfrm>
            <a:off x="2715337" y="1124434"/>
            <a:ext cx="6657977" cy="1304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8" name="TextBox 7"/>
          <p:cNvSpPr txBox="1"/>
          <p:nvPr/>
        </p:nvSpPr>
        <p:spPr>
          <a:xfrm>
            <a:off x="2439114" y="1201673"/>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On</a:t>
            </a:r>
          </a:p>
        </p:txBody>
      </p:sp>
      <p:sp>
        <p:nvSpPr>
          <p:cNvPr id="9" name="Cross 8"/>
          <p:cNvSpPr/>
          <p:nvPr/>
        </p:nvSpPr>
        <p:spPr>
          <a:xfrm>
            <a:off x="3119834" y="1878692"/>
            <a:ext cx="442227" cy="442227"/>
          </a:xfrm>
          <a:prstGeom prst="plus">
            <a:avLst>
              <a:gd name="adj" fmla="val 351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0" name="Pentagon 9"/>
          <p:cNvSpPr/>
          <p:nvPr/>
        </p:nvSpPr>
        <p:spPr>
          <a:xfrm>
            <a:off x="2700365" y="3209541"/>
            <a:ext cx="7204076" cy="1078167"/>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2" name="TextBox 11"/>
          <p:cNvSpPr txBox="1"/>
          <p:nvPr/>
        </p:nvSpPr>
        <p:spPr>
          <a:xfrm>
            <a:off x="2715337" y="2625172"/>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Aptos" panose="02110004020202020204"/>
                <a:ea typeface="+mn-ea"/>
                <a:cs typeface="+mn-cs"/>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Aptos" panose="02110004020202020204"/>
                <a:ea typeface="+mn-ea"/>
                <a:cs typeface="+mn-cs"/>
              </a:rPr>
              <a:t>initiation visit</a:t>
            </a:r>
          </a:p>
        </p:txBody>
      </p:sp>
      <p:sp>
        <p:nvSpPr>
          <p:cNvPr id="13" name="TextBox 12"/>
          <p:cNvSpPr txBox="1"/>
          <p:nvPr/>
        </p:nvSpPr>
        <p:spPr>
          <a:xfrm>
            <a:off x="5097805" y="2625172"/>
            <a:ext cx="23555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Aptos" panose="02110004020202020204"/>
                <a:ea typeface="+mn-ea"/>
                <a:cs typeface="+mn-cs"/>
              </a:rPr>
              <a:t>Primary effectiveness endpoint</a:t>
            </a:r>
          </a:p>
        </p:txBody>
      </p:sp>
      <p:sp>
        <p:nvSpPr>
          <p:cNvPr id="14" name="TextBox 13"/>
          <p:cNvSpPr txBox="1"/>
          <p:nvPr/>
        </p:nvSpPr>
        <p:spPr>
          <a:xfrm>
            <a:off x="7682584" y="2625172"/>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Aptos" panose="02110004020202020204"/>
                <a:ea typeface="+mn-ea"/>
                <a:cs typeface="+mn-cs"/>
              </a:rPr>
              <a:t>Primary safety endpoint</a:t>
            </a:r>
          </a:p>
        </p:txBody>
      </p:sp>
      <p:sp>
        <p:nvSpPr>
          <p:cNvPr id="15" name="TextBox 14"/>
          <p:cNvSpPr txBox="1"/>
          <p:nvPr/>
        </p:nvSpPr>
        <p:spPr>
          <a:xfrm>
            <a:off x="2439114" y="4954090"/>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ptos" panose="02110004020202020204"/>
                <a:ea typeface="+mn-ea"/>
                <a:cs typeface="+mn-cs"/>
              </a:rPr>
              <a:t>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ptos" panose="02110004020202020204"/>
                <a:ea typeface="+mn-ea"/>
                <a:cs typeface="+mn-cs"/>
              </a:rPr>
              <a:t>Off</a:t>
            </a:r>
          </a:p>
        </p:txBody>
      </p:sp>
      <p:sp>
        <p:nvSpPr>
          <p:cNvPr id="19" name="TextBox 18"/>
          <p:cNvSpPr txBox="1"/>
          <p:nvPr/>
        </p:nvSpPr>
        <p:spPr>
          <a:xfrm>
            <a:off x="5644727" y="4954090"/>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On</a:t>
            </a:r>
          </a:p>
        </p:txBody>
      </p:sp>
      <p:sp>
        <p:nvSpPr>
          <p:cNvPr id="20" name="Cross 19"/>
          <p:cNvSpPr/>
          <p:nvPr/>
        </p:nvSpPr>
        <p:spPr>
          <a:xfrm>
            <a:off x="6325447" y="5665426"/>
            <a:ext cx="442227" cy="442227"/>
          </a:xfrm>
          <a:prstGeom prst="plus">
            <a:avLst>
              <a:gd name="adj" fmla="val 351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1" name="TextBox 20"/>
          <p:cNvSpPr txBox="1"/>
          <p:nvPr/>
        </p:nvSpPr>
        <p:spPr>
          <a:xfrm>
            <a:off x="2853980" y="3565158"/>
            <a:ext cx="1828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1 month</a:t>
            </a:r>
          </a:p>
        </p:txBody>
      </p:sp>
      <p:sp>
        <p:nvSpPr>
          <p:cNvPr id="22" name="TextBox 21"/>
          <p:cNvSpPr txBox="1"/>
          <p:nvPr/>
        </p:nvSpPr>
        <p:spPr>
          <a:xfrm>
            <a:off x="5192874" y="3565158"/>
            <a:ext cx="1828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6 months</a:t>
            </a:r>
          </a:p>
        </p:txBody>
      </p:sp>
      <p:sp>
        <p:nvSpPr>
          <p:cNvPr id="24" name="TextBox 23"/>
          <p:cNvSpPr txBox="1"/>
          <p:nvPr/>
        </p:nvSpPr>
        <p:spPr>
          <a:xfrm>
            <a:off x="7785196" y="3565158"/>
            <a:ext cx="1828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FFFF"/>
                </a:solidFill>
                <a:effectLst/>
                <a:uLnTx/>
                <a:uFillTx/>
                <a:latin typeface="Aptos" panose="02110004020202020204"/>
                <a:ea typeface="+mn-ea"/>
                <a:cs typeface="+mn-cs"/>
              </a:rPr>
              <a:t>12 months</a:t>
            </a:r>
          </a:p>
        </p:txBody>
      </p:sp>
      <p:sp>
        <p:nvSpPr>
          <p:cNvPr id="25" name="Rectangle 24"/>
          <p:cNvSpPr/>
          <p:nvPr/>
        </p:nvSpPr>
        <p:spPr>
          <a:xfrm>
            <a:off x="6044325" y="4872077"/>
            <a:ext cx="3178178" cy="1304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6" name="TextBox 25"/>
          <p:cNvSpPr txBox="1"/>
          <p:nvPr/>
        </p:nvSpPr>
        <p:spPr>
          <a:xfrm>
            <a:off x="9999945" y="3295986"/>
            <a:ext cx="1828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Aptos" panose="02110004020202020204"/>
                <a:ea typeface="+mn-ea"/>
                <a:cs typeface="+mn-cs"/>
              </a:rPr>
              <a:t>Therapy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Aptos" panose="02110004020202020204"/>
                <a:ea typeface="+mn-ea"/>
                <a:cs typeface="+mn-cs"/>
              </a:rPr>
              <a:t>(follow-up every 3 months)</a:t>
            </a:r>
          </a:p>
        </p:txBody>
      </p:sp>
      <p:sp>
        <p:nvSpPr>
          <p:cNvPr id="27" name="Minus 26"/>
          <p:cNvSpPr/>
          <p:nvPr/>
        </p:nvSpPr>
        <p:spPr>
          <a:xfrm>
            <a:off x="3111368" y="5610624"/>
            <a:ext cx="507551" cy="556086"/>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28" name="TextBox 27"/>
          <p:cNvSpPr txBox="1"/>
          <p:nvPr/>
        </p:nvSpPr>
        <p:spPr>
          <a:xfrm>
            <a:off x="7682584" y="5043571"/>
            <a:ext cx="1358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Aptos" panose="02110004020202020204"/>
                <a:ea typeface="+mn-ea"/>
                <a:cs typeface="+mn-cs"/>
              </a:rPr>
              <a:t>Former control group</a:t>
            </a:r>
          </a:p>
        </p:txBody>
      </p:sp>
      <p:sp>
        <p:nvSpPr>
          <p:cNvPr id="33"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80060" y="244475"/>
            <a:ext cx="11624310" cy="828675"/>
          </a:xfrm>
        </p:spPr>
        <p:txBody>
          <a:bodyPr>
            <a:noAutofit/>
          </a:bodyPr>
          <a:lstStyle/>
          <a:p>
            <a:r>
              <a:rPr lang="en-US" sz="3600">
                <a:latin typeface="Avenir Next LT Pro" panose="020B0504020202020204" pitchFamily="34" charset="0"/>
                <a:cs typeface="Calibri" panose="020F0502020204030204" pitchFamily="34" charset="0"/>
              </a:rPr>
              <a:t>The rem</a:t>
            </a:r>
            <a:r>
              <a:rPr lang="en-US" sz="3600" b="0">
                <a:latin typeface="Avenir Next LT Pro" panose="020B0504020202020204" pitchFamily="34" charset="0"/>
                <a:cs typeface="Calibri" panose="020F0502020204030204" pitchFamily="34" charset="0"/>
              </a:rPr>
              <a:t>edē</a:t>
            </a:r>
            <a:r>
              <a:rPr lang="en-US" sz="3600">
                <a:latin typeface="Avenir Next LT Pro" panose="020B0504020202020204" pitchFamily="34" charset="0"/>
                <a:cs typeface="Calibri" panose="020F0502020204030204" pitchFamily="34" charset="0"/>
              </a:rPr>
              <a:t> System Pivotal Trial </a:t>
            </a:r>
            <a:br>
              <a:rPr lang="en-US" sz="2400">
                <a:latin typeface="Avenir Next LT Pro" panose="020B0504020202020204" pitchFamily="34" charset="0"/>
                <a:cs typeface="Calibri" panose="020F0502020204030204" pitchFamily="34" charset="0"/>
              </a:rPr>
            </a:br>
            <a:r>
              <a:rPr lang="en-US" sz="2000" i="1">
                <a:latin typeface="Avenir Next LT Pro" panose="020B0504020202020204" pitchFamily="34" charset="0"/>
              </a:rPr>
              <a:t>Study design</a:t>
            </a:r>
            <a:endParaRPr lang="en-US" sz="2000">
              <a:latin typeface="Avenir Next LT Pro" panose="020B0504020202020204" pitchFamily="34" charset="0"/>
            </a:endParaRPr>
          </a:p>
        </p:txBody>
      </p:sp>
      <p:sp>
        <p:nvSpPr>
          <p:cNvPr id="29" name="Content Placeholder 1"/>
          <p:cNvSpPr txBox="1">
            <a:spLocks/>
          </p:cNvSpPr>
          <p:nvPr/>
        </p:nvSpPr>
        <p:spPr>
          <a:xfrm>
            <a:off x="544326" y="6204350"/>
            <a:ext cx="3789576" cy="231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5D5EA"/>
              </a:buClr>
              <a:buSzPct val="90000"/>
              <a:buFont typeface="Wingdings" charset="2"/>
              <a:buNone/>
              <a:tabLst/>
              <a:defRPr/>
            </a:pPr>
            <a:r>
              <a:rPr kumimoji="0" lang="it-IT"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et al. Am J Cardiol 2018;,121:1400-1408. </a:t>
            </a:r>
            <a:endParaRPr kumimoji="0" lang="en-US" sz="16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0897E777-8974-F122-C291-0C9B1D0E9D1C}"/>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154403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1"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11"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1"/>
          <p:cNvSpPr>
            <a:spLocks noGrp="1"/>
          </p:cNvSpPr>
          <p:nvPr>
            <p:ph type="title" idx="4294967295"/>
          </p:nvPr>
        </p:nvSpPr>
        <p:spPr>
          <a:xfrm>
            <a:off x="491490" y="244475"/>
            <a:ext cx="11487150" cy="828675"/>
          </a:xfrm>
        </p:spPr>
        <p:txBody>
          <a:bodyPr anchor="ctr">
            <a:noAutofit/>
          </a:bodyPr>
          <a:lstStyle/>
          <a:p>
            <a:pPr lvl="0" fontAlgn="base">
              <a:spcAft>
                <a:spcPct val="0"/>
              </a:spcAft>
            </a:pPr>
            <a:r>
              <a:rPr lang="en-US" sz="3600"/>
              <a:t>The </a:t>
            </a:r>
            <a:r>
              <a:rPr lang="en-US" sz="3600" b="1"/>
              <a:t>rem</a:t>
            </a:r>
            <a:r>
              <a:rPr lang="en-US" sz="3600" b="0"/>
              <a:t>edē</a:t>
            </a:r>
            <a:r>
              <a:rPr lang="en-US" sz="3600"/>
              <a:t> System Pivotal Trial </a:t>
            </a:r>
            <a:br>
              <a:rPr lang="en-US" sz="2400"/>
            </a:br>
            <a:r>
              <a:rPr lang="en-US" sz="2000" i="1"/>
              <a:t>Baseline demographics</a:t>
            </a:r>
          </a:p>
        </p:txBody>
      </p:sp>
      <p:graphicFrame>
        <p:nvGraphicFramePr>
          <p:cNvPr id="7" name="Table 6"/>
          <p:cNvGraphicFramePr>
            <a:graphicFrameLocks noGrp="1"/>
          </p:cNvGraphicFramePr>
          <p:nvPr/>
        </p:nvGraphicFramePr>
        <p:xfrm>
          <a:off x="861028" y="1553972"/>
          <a:ext cx="10469945" cy="3594486"/>
        </p:xfrm>
        <a:graphic>
          <a:graphicData uri="http://schemas.openxmlformats.org/drawingml/2006/table">
            <a:tbl>
              <a:tblPr firstRow="1" bandRow="1">
                <a:tableStyleId>{8EC20E35-A176-4012-BC5E-935CFFF8708E}</a:tableStyleId>
              </a:tblPr>
              <a:tblGrid>
                <a:gridCol w="4278042">
                  <a:extLst>
                    <a:ext uri="{9D8B030D-6E8A-4147-A177-3AD203B41FA5}">
                      <a16:colId xmlns:a16="http://schemas.microsoft.com/office/drawing/2014/main" val="20000"/>
                    </a:ext>
                  </a:extLst>
                </a:gridCol>
                <a:gridCol w="1260897">
                  <a:extLst>
                    <a:ext uri="{9D8B030D-6E8A-4147-A177-3AD203B41FA5}">
                      <a16:colId xmlns:a16="http://schemas.microsoft.com/office/drawing/2014/main" val="20001"/>
                    </a:ext>
                  </a:extLst>
                </a:gridCol>
                <a:gridCol w="172623">
                  <a:extLst>
                    <a:ext uri="{9D8B030D-6E8A-4147-A177-3AD203B41FA5}">
                      <a16:colId xmlns:a16="http://schemas.microsoft.com/office/drawing/2014/main" val="20003"/>
                    </a:ext>
                  </a:extLst>
                </a:gridCol>
                <a:gridCol w="1380982">
                  <a:extLst>
                    <a:ext uri="{9D8B030D-6E8A-4147-A177-3AD203B41FA5}">
                      <a16:colId xmlns:a16="http://schemas.microsoft.com/office/drawing/2014/main" val="20004"/>
                    </a:ext>
                  </a:extLst>
                </a:gridCol>
                <a:gridCol w="1576120">
                  <a:extLst>
                    <a:ext uri="{9D8B030D-6E8A-4147-A177-3AD203B41FA5}">
                      <a16:colId xmlns:a16="http://schemas.microsoft.com/office/drawing/2014/main" val="20002"/>
                    </a:ext>
                  </a:extLst>
                </a:gridCol>
                <a:gridCol w="172623">
                  <a:extLst>
                    <a:ext uri="{9D8B030D-6E8A-4147-A177-3AD203B41FA5}">
                      <a16:colId xmlns:a16="http://schemas.microsoft.com/office/drawing/2014/main" val="20005"/>
                    </a:ext>
                  </a:extLst>
                </a:gridCol>
                <a:gridCol w="1628658">
                  <a:extLst>
                    <a:ext uri="{9D8B030D-6E8A-4147-A177-3AD203B41FA5}">
                      <a16:colId xmlns:a16="http://schemas.microsoft.com/office/drawing/2014/main" val="20006"/>
                    </a:ext>
                  </a:extLst>
                </a:gridCol>
              </a:tblGrid>
              <a:tr h="351536">
                <a:tc>
                  <a:txBody>
                    <a:bodyPr/>
                    <a:lstStyle/>
                    <a:p>
                      <a:pPr marL="0" marR="0" algn="ctr" defTabSz="914400" rtl="0" eaLnBrk="1" latinLnBrk="0" hangingPunct="1">
                        <a:lnSpc>
                          <a:spcPts val="2400"/>
                        </a:lnSpc>
                        <a:spcBef>
                          <a:spcPts val="0"/>
                        </a:spcBef>
                        <a:spcAft>
                          <a:spcPts val="0"/>
                        </a:spcAft>
                      </a:pPr>
                      <a:r>
                        <a:rPr lang="en-US" sz="2000" kern="1200">
                          <a:effectLst/>
                        </a:rPr>
                        <a:t>VARIABLE</a:t>
                      </a:r>
                      <a:endParaRPr lang="en-US" sz="2000" b="1" kern="1200">
                        <a:solidFill>
                          <a:schemeClr val="lt1"/>
                        </a:solidFill>
                        <a:effectLst/>
                        <a:latin typeface="+mj-lt"/>
                        <a:ea typeface="+mn-ea"/>
                        <a:cs typeface="+mn-cs"/>
                      </a:endParaRPr>
                    </a:p>
                  </a:txBody>
                  <a:tcPr marL="121920" marR="121920" marT="12192" marB="12192" anchor="ctr"/>
                </a:tc>
                <a:tc gridSpan="3">
                  <a:txBody>
                    <a:bodyPr/>
                    <a:lstStyle/>
                    <a:p>
                      <a:pPr marL="0" marR="0" algn="ctr" defTabSz="914400" rtl="0" eaLnBrk="1" latinLnBrk="0" hangingPunct="1">
                        <a:lnSpc>
                          <a:spcPts val="2400"/>
                        </a:lnSpc>
                        <a:spcBef>
                          <a:spcPts val="0"/>
                        </a:spcBef>
                        <a:spcAft>
                          <a:spcPts val="0"/>
                        </a:spcAft>
                      </a:pPr>
                      <a:r>
                        <a:rPr lang="en-US" sz="2000" kern="1200">
                          <a:effectLst/>
                        </a:rPr>
                        <a:t>TREATMENT (N=73)</a:t>
                      </a:r>
                      <a:endParaRPr lang="en-US" sz="2000" b="1" kern="1200">
                        <a:solidFill>
                          <a:schemeClr val="lt1"/>
                        </a:solidFill>
                        <a:effectLst/>
                        <a:latin typeface="+mj-lt"/>
                        <a:ea typeface="+mn-ea"/>
                        <a:cs typeface="+mn-cs"/>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ts val="2400"/>
                        </a:lnSpc>
                        <a:spcBef>
                          <a:spcPts val="0"/>
                        </a:spcBef>
                        <a:spcAft>
                          <a:spcPts val="0"/>
                        </a:spcAft>
                      </a:pPr>
                      <a:r>
                        <a:rPr lang="en-US" sz="2000">
                          <a:effectLst/>
                        </a:rPr>
                        <a:t>CONTROL </a:t>
                      </a:r>
                      <a:r>
                        <a:rPr lang="en-US" sz="2000" baseline="0">
                          <a:effectLst/>
                        </a:rPr>
                        <a:t>(</a:t>
                      </a:r>
                      <a:r>
                        <a:rPr lang="en-US" sz="2000">
                          <a:effectLst/>
                        </a:rPr>
                        <a:t>N=78)</a:t>
                      </a:r>
                      <a:endParaRPr lang="en-US" sz="2000" b="0">
                        <a:effectLst/>
                        <a:latin typeface="+mj-lt"/>
                        <a:ea typeface="Times New Roman"/>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9748">
                <a:tc>
                  <a:txBody>
                    <a:bodyPr/>
                    <a:lstStyle/>
                    <a:p>
                      <a:pPr marL="91440" marR="0">
                        <a:lnSpc>
                          <a:spcPct val="115000"/>
                        </a:lnSpc>
                        <a:spcBef>
                          <a:spcPts val="300"/>
                        </a:spcBef>
                        <a:spcAft>
                          <a:spcPts val="300"/>
                        </a:spcAft>
                      </a:pPr>
                      <a:r>
                        <a:rPr lang="en-US" sz="1800">
                          <a:effectLst/>
                        </a:rPr>
                        <a:t>Age (years)</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300"/>
                        </a:spcBef>
                        <a:spcAft>
                          <a:spcPts val="300"/>
                        </a:spcAft>
                      </a:pPr>
                      <a:r>
                        <a:rPr lang="en-US" sz="1800">
                          <a:effectLst/>
                        </a:rPr>
                        <a:t>65</a:t>
                      </a:r>
                      <a:endParaRPr lang="en-US" sz="1800" b="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indent="0" algn="ctr" defTabSz="914400" rtl="0" eaLnBrk="1" fontAlgn="auto" latinLnBrk="0" hangingPunct="1">
                        <a:lnSpc>
                          <a:spcPct val="115000"/>
                        </a:lnSpc>
                        <a:spcBef>
                          <a:spcPts val="300"/>
                        </a:spcBef>
                        <a:spcAft>
                          <a:spcPts val="300"/>
                        </a:spcAft>
                        <a:buClrTx/>
                        <a:buSzTx/>
                        <a:buFontTx/>
                        <a:buNone/>
                        <a:tabLst>
                          <a:tab pos="0" algn="l"/>
                        </a:tabLst>
                        <a:defRPr/>
                      </a:pPr>
                      <a:r>
                        <a:rPr lang="en-US" sz="1800">
                          <a:effectLst/>
                        </a:rPr>
                        <a:t>±</a:t>
                      </a:r>
                      <a:endParaRPr lang="en-US" sz="1800" b="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a:effectLst/>
                        </a:rPr>
                        <a:t>12</a:t>
                      </a:r>
                      <a:endParaRPr lang="en-US" sz="1800" b="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300"/>
                        </a:spcBef>
                        <a:spcAft>
                          <a:spcPts val="300"/>
                        </a:spcAft>
                      </a:pPr>
                      <a:r>
                        <a:rPr lang="en-US" sz="1800">
                          <a:effectLst/>
                        </a:rPr>
                        <a:t>65</a:t>
                      </a:r>
                      <a:endParaRPr lang="en-US" sz="1800" b="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300"/>
                        </a:spcBef>
                        <a:spcAft>
                          <a:spcPts val="300"/>
                        </a:spcAft>
                      </a:pPr>
                      <a:r>
                        <a:rPr lang="en-US" sz="1800">
                          <a:effectLst/>
                        </a:rPr>
                        <a:t>±</a:t>
                      </a:r>
                      <a:endParaRPr lang="en-US" sz="1800" b="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300"/>
                        </a:spcBef>
                        <a:spcAft>
                          <a:spcPts val="300"/>
                        </a:spcAft>
                      </a:pPr>
                      <a:r>
                        <a:rPr lang="en-US" sz="1800">
                          <a:effectLst/>
                        </a:rPr>
                        <a:t>13</a:t>
                      </a:r>
                      <a:endParaRPr lang="en-US" sz="1800" b="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01"/>
                  </a:ext>
                </a:extLst>
              </a:tr>
              <a:tr h="269748">
                <a:tc>
                  <a:txBody>
                    <a:bodyPr/>
                    <a:lstStyle/>
                    <a:p>
                      <a:pPr marL="91440" marR="0">
                        <a:lnSpc>
                          <a:spcPct val="115000"/>
                        </a:lnSpc>
                        <a:spcBef>
                          <a:spcPts val="300"/>
                        </a:spcBef>
                        <a:spcAft>
                          <a:spcPts val="300"/>
                        </a:spcAft>
                      </a:pPr>
                      <a:r>
                        <a:rPr lang="en-US" sz="1800">
                          <a:effectLst/>
                        </a:rPr>
                        <a:t>Male gender</a:t>
                      </a:r>
                      <a:endParaRPr lang="en-US" sz="1800" b="1">
                        <a:solidFill>
                          <a:schemeClr val="tx1"/>
                        </a:solidFill>
                        <a:effectLst/>
                        <a:latin typeface="+mn-lt"/>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a:effectLst/>
                        </a:rPr>
                        <a:t>86%</a:t>
                      </a:r>
                      <a:endParaRPr lang="en-US" sz="1800">
                        <a:solidFill>
                          <a:schemeClr val="tx1"/>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a:effectLst/>
                        </a:rPr>
                        <a:t>92%</a:t>
                      </a:r>
                      <a:endParaRPr lang="en-US" sz="1800">
                        <a:solidFill>
                          <a:schemeClr val="tx1"/>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9748">
                <a:tc>
                  <a:txBody>
                    <a:bodyPr/>
                    <a:lstStyle/>
                    <a:p>
                      <a:pPr marL="91440" marR="0">
                        <a:lnSpc>
                          <a:spcPct val="115000"/>
                        </a:lnSpc>
                        <a:spcBef>
                          <a:spcPts val="300"/>
                        </a:spcBef>
                        <a:spcAft>
                          <a:spcPts val="300"/>
                        </a:spcAft>
                      </a:pPr>
                      <a:r>
                        <a:rPr lang="en-US" sz="1800">
                          <a:effectLst/>
                        </a:rPr>
                        <a:t>Body mass index (kg/m</a:t>
                      </a:r>
                      <a:r>
                        <a:rPr lang="en-US" sz="1800" baseline="30000">
                          <a:effectLst/>
                        </a:rPr>
                        <a:t>2</a:t>
                      </a:r>
                      <a:r>
                        <a:rPr lang="en-US" sz="1800">
                          <a:effectLst/>
                        </a:rPr>
                        <a:t>)</a:t>
                      </a:r>
                      <a:endParaRPr lang="en-US" sz="1800" b="0">
                        <a:solidFill>
                          <a:schemeClr val="tx1"/>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300"/>
                        </a:spcBef>
                        <a:spcAft>
                          <a:spcPts val="300"/>
                        </a:spcAft>
                      </a:pPr>
                      <a:r>
                        <a:rPr lang="en-US" sz="1800">
                          <a:effectLst/>
                        </a:rPr>
                        <a:t>30.8</a:t>
                      </a:r>
                      <a:endParaRPr lang="en-US" sz="1800" b="0">
                        <a:solidFill>
                          <a:schemeClr val="tx1"/>
                        </a:solidFill>
                        <a:effectLst/>
                        <a:latin typeface="+mn-lt"/>
                        <a:ea typeface="Times New Roman"/>
                        <a:cs typeface="Arial" panose="020B0604020202020204" pitchFamily="34" charset="0"/>
                      </a:endParaRPr>
                    </a:p>
                  </a:txBody>
                  <a:tcPr marL="121920" marR="60960" marT="12192" marB="12192" anchor="ctr"/>
                </a:tc>
                <a:tc>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a:effectLst/>
                        </a:rPr>
                        <a:t>±</a:t>
                      </a:r>
                      <a:endParaRPr lang="en-US" sz="1800" b="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a:effectLst/>
                        </a:rPr>
                        <a:t>5.3</a:t>
                      </a:r>
                      <a:endParaRPr lang="en-US" sz="1800" b="0">
                        <a:solidFill>
                          <a:schemeClr val="tx1"/>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300"/>
                        </a:spcBef>
                        <a:spcAft>
                          <a:spcPts val="300"/>
                        </a:spcAft>
                      </a:pPr>
                      <a:r>
                        <a:rPr lang="en-US" sz="1800">
                          <a:effectLst/>
                        </a:rPr>
                        <a:t>31.3</a:t>
                      </a:r>
                      <a:endParaRPr lang="en-US" sz="1800" b="0">
                        <a:solidFill>
                          <a:schemeClr val="tx1"/>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300"/>
                        </a:spcBef>
                        <a:spcAft>
                          <a:spcPts val="300"/>
                        </a:spcAft>
                      </a:pPr>
                      <a:r>
                        <a:rPr lang="en-US" sz="1800">
                          <a:effectLst/>
                        </a:rPr>
                        <a:t>±</a:t>
                      </a:r>
                      <a:endParaRPr lang="en-US" sz="1800" b="0">
                        <a:solidFill>
                          <a:schemeClr val="tx1"/>
                        </a:solidFill>
                        <a:effectLst/>
                        <a:latin typeface="+mn-lt"/>
                        <a:ea typeface="Times New Roman"/>
                        <a:cs typeface="Arial" panose="020B0604020202020204" pitchFamily="34" charset="0"/>
                      </a:endParaRPr>
                    </a:p>
                  </a:txBody>
                  <a:tcPr marL="60960" marR="60960" marT="12192" marB="12192" anchor="ctr"/>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US" sz="1800">
                          <a:effectLst/>
                        </a:rPr>
                        <a:t>6.6</a:t>
                      </a:r>
                      <a:endParaRPr lang="en-US" sz="1800" b="0">
                        <a:solidFill>
                          <a:schemeClr val="tx1"/>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05"/>
                  </a:ext>
                </a:extLst>
              </a:tr>
              <a:tr h="269748">
                <a:tc>
                  <a:txBody>
                    <a:bodyPr/>
                    <a:lstStyle/>
                    <a:p>
                      <a:pPr marL="91440" marR="0">
                        <a:lnSpc>
                          <a:spcPct val="115000"/>
                        </a:lnSpc>
                        <a:spcBef>
                          <a:spcPts val="300"/>
                        </a:spcBef>
                        <a:spcAft>
                          <a:spcPts val="300"/>
                        </a:spcAft>
                      </a:pPr>
                      <a:r>
                        <a:rPr lang="en-US" sz="1800">
                          <a:effectLst/>
                        </a:rPr>
                        <a:t>Ejection fraction (%)</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defTabSz="914400" rtl="0" eaLnBrk="1" latinLnBrk="0" hangingPunct="1">
                        <a:lnSpc>
                          <a:spcPct val="115000"/>
                        </a:lnSpc>
                        <a:spcBef>
                          <a:spcPts val="500"/>
                        </a:spcBef>
                        <a:spcAft>
                          <a:spcPts val="500"/>
                        </a:spcAft>
                      </a:pPr>
                      <a:r>
                        <a:rPr lang="en-US" sz="1800" kern="1200">
                          <a:solidFill>
                            <a:schemeClr val="dk1"/>
                          </a:solidFill>
                          <a:effectLst/>
                        </a:rPr>
                        <a:t>40.6</a:t>
                      </a:r>
                      <a:endParaRPr lang="en-US" sz="1800" kern="1200">
                        <a:solidFill>
                          <a:schemeClr val="dk1"/>
                        </a:solidFill>
                        <a:effectLst/>
                        <a:latin typeface="+mn-lt"/>
                        <a:ea typeface="+mn-ea"/>
                        <a:cs typeface="+mn-cs"/>
                      </a:endParaRPr>
                    </a:p>
                  </a:txBody>
                  <a:tcPr marL="121920" marR="60960" marT="12192" marB="12192" anchor="b"/>
                </a:tc>
                <a:tc>
                  <a:txBody>
                    <a:bodyPr/>
                    <a:lstStyle/>
                    <a:p>
                      <a:pPr marL="0" marR="0" algn="l" defTabSz="914400" rtl="0" eaLnBrk="1" latinLnBrk="0" hangingPunct="1">
                        <a:lnSpc>
                          <a:spcPct val="115000"/>
                        </a:lnSpc>
                        <a:spcBef>
                          <a:spcPts val="500"/>
                        </a:spcBef>
                        <a:spcAft>
                          <a:spcPts val="500"/>
                        </a:spcAft>
                      </a:pPr>
                      <a:r>
                        <a:rPr lang="en-US" sz="1800" kern="1200">
                          <a:solidFill>
                            <a:schemeClr val="dk1"/>
                          </a:solidFill>
                          <a:effectLst/>
                        </a:rPr>
                        <a:t>±</a:t>
                      </a:r>
                      <a:endParaRPr lang="en-US" sz="1800" kern="1200">
                        <a:solidFill>
                          <a:schemeClr val="dk1"/>
                        </a:solidFill>
                        <a:effectLst/>
                        <a:latin typeface="+mn-lt"/>
                        <a:ea typeface="+mn-ea"/>
                        <a:cs typeface="+mn-cs"/>
                      </a:endParaRPr>
                    </a:p>
                  </a:txBody>
                  <a:tcPr marL="60960" marR="60960" marT="12192" marB="12192" anchor="ctr"/>
                </a:tc>
                <a:tc>
                  <a:txBody>
                    <a:bodyPr/>
                    <a:lstStyle/>
                    <a:p>
                      <a:pPr marL="0" marR="0" algn="l" defTabSz="914400" rtl="0" eaLnBrk="1" latinLnBrk="0" hangingPunct="1">
                        <a:lnSpc>
                          <a:spcPct val="115000"/>
                        </a:lnSpc>
                        <a:spcBef>
                          <a:spcPts val="500"/>
                        </a:spcBef>
                        <a:spcAft>
                          <a:spcPts val="500"/>
                        </a:spcAft>
                      </a:pPr>
                      <a:r>
                        <a:rPr lang="en-US" sz="1800" kern="1200">
                          <a:solidFill>
                            <a:schemeClr val="dk1"/>
                          </a:solidFill>
                          <a:effectLst/>
                        </a:rPr>
                        <a:t>12.8 (n=71)</a:t>
                      </a:r>
                      <a:endParaRPr lang="en-US" sz="1800" kern="1200">
                        <a:solidFill>
                          <a:schemeClr val="dk1"/>
                        </a:solidFill>
                        <a:effectLst/>
                        <a:latin typeface="+mn-lt"/>
                        <a:ea typeface="+mn-ea"/>
                        <a:cs typeface="+mn-cs"/>
                      </a:endParaRPr>
                    </a:p>
                  </a:txBody>
                  <a:tcPr marL="60960" marR="121920" marT="12192" marB="12192" anchor="ctr"/>
                </a:tc>
                <a:tc>
                  <a:txBody>
                    <a:bodyPr/>
                    <a:lstStyle/>
                    <a:p>
                      <a:pPr marL="0" marR="0" algn="r" defTabSz="914400" rtl="0" eaLnBrk="1" latinLnBrk="0" hangingPunct="1">
                        <a:lnSpc>
                          <a:spcPct val="115000"/>
                        </a:lnSpc>
                        <a:spcBef>
                          <a:spcPts val="500"/>
                        </a:spcBef>
                        <a:spcAft>
                          <a:spcPts val="500"/>
                        </a:spcAft>
                      </a:pPr>
                      <a:r>
                        <a:rPr lang="en-US" sz="1800" kern="1200">
                          <a:solidFill>
                            <a:schemeClr val="dk1"/>
                          </a:solidFill>
                          <a:effectLst/>
                        </a:rPr>
                        <a:t>39.4</a:t>
                      </a:r>
                      <a:endParaRPr lang="en-US" sz="1800" kern="1200">
                        <a:solidFill>
                          <a:schemeClr val="dk1"/>
                        </a:solidFill>
                        <a:effectLst/>
                        <a:latin typeface="+mn-lt"/>
                        <a:ea typeface="+mn-ea"/>
                        <a:cs typeface="+mn-cs"/>
                      </a:endParaRPr>
                    </a:p>
                  </a:txBody>
                  <a:tcPr marL="121920" marR="60960" marT="12192" marB="12192" anchor="ctr"/>
                </a:tc>
                <a:tc>
                  <a:txBody>
                    <a:bodyPr/>
                    <a:lstStyle/>
                    <a:p>
                      <a:pPr marL="0" marR="0" indent="0" algn="l" defTabSz="914400" rtl="0" eaLnBrk="1" fontAlgn="auto" latinLnBrk="0" hangingPunct="1">
                        <a:lnSpc>
                          <a:spcPct val="115000"/>
                        </a:lnSpc>
                        <a:spcBef>
                          <a:spcPts val="500"/>
                        </a:spcBef>
                        <a:spcAft>
                          <a:spcPts val="500"/>
                        </a:spcAft>
                        <a:buClrTx/>
                        <a:buSzTx/>
                        <a:buFontTx/>
                        <a:buNone/>
                        <a:tabLst/>
                        <a:defRPr/>
                      </a:pPr>
                      <a:r>
                        <a:rPr lang="en-US" sz="1800" kern="1200">
                          <a:solidFill>
                            <a:schemeClr val="dk1"/>
                          </a:solidFill>
                          <a:effectLst/>
                        </a:rPr>
                        <a:t>±</a:t>
                      </a:r>
                      <a:endParaRPr lang="en-US" sz="1800" kern="1200">
                        <a:solidFill>
                          <a:schemeClr val="dk1"/>
                        </a:solidFill>
                        <a:effectLst/>
                        <a:latin typeface="+mn-lt"/>
                        <a:ea typeface="+mn-ea"/>
                        <a:cs typeface="+mn-cs"/>
                      </a:endParaRPr>
                    </a:p>
                  </a:txBody>
                  <a:tcPr marL="60960" marR="60960" marT="12192" marB="12192" anchor="ctr"/>
                </a:tc>
                <a:tc>
                  <a:txBody>
                    <a:bodyPr/>
                    <a:lstStyle/>
                    <a:p>
                      <a:pPr marL="0" marR="0" indent="0" algn="l" defTabSz="914400" rtl="0" eaLnBrk="1" fontAlgn="auto" latinLnBrk="0" hangingPunct="1">
                        <a:lnSpc>
                          <a:spcPct val="115000"/>
                        </a:lnSpc>
                        <a:spcBef>
                          <a:spcPts val="500"/>
                        </a:spcBef>
                        <a:spcAft>
                          <a:spcPts val="500"/>
                        </a:spcAft>
                        <a:buClrTx/>
                        <a:buSzTx/>
                        <a:buFontTx/>
                        <a:buNone/>
                        <a:tabLst/>
                        <a:defRPr/>
                      </a:pPr>
                      <a:r>
                        <a:rPr lang="en-US" sz="1800" kern="1200">
                          <a:solidFill>
                            <a:schemeClr val="dk1"/>
                          </a:solidFill>
                          <a:effectLst/>
                        </a:rPr>
                        <a:t>12.2 (n=75)</a:t>
                      </a:r>
                      <a:endParaRPr lang="en-US" sz="1800" kern="1200">
                        <a:solidFill>
                          <a:schemeClr val="dk1"/>
                        </a:solidFill>
                        <a:effectLst/>
                        <a:latin typeface="+mn-lt"/>
                        <a:ea typeface="+mn-ea"/>
                        <a:cs typeface="+mn-cs"/>
                      </a:endParaRPr>
                    </a:p>
                  </a:txBody>
                  <a:tcPr marL="60960" marR="121920" marT="12192" marB="12192" anchor="ctr"/>
                </a:tc>
                <a:extLst>
                  <a:ext uri="{0D108BD9-81ED-4DB2-BD59-A6C34878D82A}">
                    <a16:rowId xmlns:a16="http://schemas.microsoft.com/office/drawing/2014/main" val="10006"/>
                  </a:ext>
                </a:extLst>
              </a:tr>
              <a:tr h="269748">
                <a:tc>
                  <a:txBody>
                    <a:bodyPr/>
                    <a:lstStyle/>
                    <a:p>
                      <a:pPr marL="91440" marR="0">
                        <a:lnSpc>
                          <a:spcPct val="115000"/>
                        </a:lnSpc>
                        <a:spcBef>
                          <a:spcPts val="300"/>
                        </a:spcBef>
                        <a:spcAft>
                          <a:spcPts val="300"/>
                        </a:spcAft>
                      </a:pPr>
                      <a:r>
                        <a:rPr lang="en-US" sz="1800">
                          <a:effectLst/>
                        </a:rPr>
                        <a:t>Heart failure</a:t>
                      </a:r>
                      <a:r>
                        <a:rPr lang="en-US" sz="1800" baseline="30000">
                          <a:effectLst/>
                        </a:rPr>
                        <a:t>1 </a:t>
                      </a:r>
                      <a:r>
                        <a:rPr lang="en-US" sz="1800">
                          <a:effectLst/>
                        </a:rPr>
                        <a:t>(% [</a:t>
                      </a:r>
                      <a:r>
                        <a:rPr lang="en-US" sz="1800" baseline="0">
                          <a:effectLst/>
                        </a:rPr>
                        <a:t>NYHA I / II / III / IV])</a:t>
                      </a:r>
                      <a:endParaRPr lang="en-US" sz="1800" b="0" baseline="0">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a:effectLst/>
                        </a:rPr>
                        <a:t>66% (13 / 44 / 44 / 0%)</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15000"/>
                        </a:lnSpc>
                        <a:spcBef>
                          <a:spcPts val="300"/>
                        </a:spcBef>
                        <a:spcAft>
                          <a:spcPts val="300"/>
                        </a:spcAft>
                        <a:buClrTx/>
                        <a:buSzTx/>
                        <a:buFontTx/>
                        <a:buNone/>
                        <a:tabLst/>
                        <a:defRPr/>
                      </a:pPr>
                      <a:r>
                        <a:rPr lang="en-US" sz="1800">
                          <a:effectLst/>
                        </a:rPr>
                        <a:t>62% (25 / 42 / 33 / 0%)</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69748">
                <a:tc>
                  <a:txBody>
                    <a:bodyPr/>
                    <a:lstStyle/>
                    <a:p>
                      <a:pPr marL="91440" marR="0">
                        <a:lnSpc>
                          <a:spcPct val="115000"/>
                        </a:lnSpc>
                        <a:spcBef>
                          <a:spcPts val="300"/>
                        </a:spcBef>
                        <a:spcAft>
                          <a:spcPts val="300"/>
                        </a:spcAft>
                      </a:pPr>
                      <a:r>
                        <a:rPr lang="en-US" sz="1800">
                          <a:effectLst/>
                        </a:rPr>
                        <a:t>Atrial fibrillation</a:t>
                      </a:r>
                      <a:endParaRPr lang="en-US" sz="1800" b="1">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a:effectLst/>
                        </a:rPr>
                        <a:t>44%</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dirty="0">
                          <a:effectLst/>
                        </a:rPr>
                        <a:t>41%</a:t>
                      </a:r>
                      <a:endParaRPr lang="en-US" sz="1800" b="0" dirty="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69748">
                <a:tc>
                  <a:txBody>
                    <a:bodyPr/>
                    <a:lstStyle/>
                    <a:p>
                      <a:pPr marL="91440" marR="0">
                        <a:lnSpc>
                          <a:spcPct val="115000"/>
                        </a:lnSpc>
                        <a:spcBef>
                          <a:spcPts val="300"/>
                        </a:spcBef>
                        <a:spcAft>
                          <a:spcPts val="300"/>
                        </a:spcAft>
                      </a:pPr>
                      <a:r>
                        <a:rPr lang="en-US" sz="1800">
                          <a:effectLst/>
                        </a:rPr>
                        <a:t>Concomitant cardiac device</a:t>
                      </a:r>
                      <a:endParaRPr lang="en-US" sz="1800" b="1">
                        <a:solidFill>
                          <a:srgbClr val="0E262C"/>
                        </a:solidFill>
                        <a:effectLst/>
                        <a:latin typeface="+mn-lt"/>
                        <a:ea typeface="Times New Roman"/>
                        <a:cs typeface="Arial" panose="020B0604020202020204" pitchFamily="34" charset="0"/>
                      </a:endParaRPr>
                    </a:p>
                  </a:txBody>
                  <a:tcPr marL="121920" marR="121920" marT="12192" marB="12192" anchor="ctr"/>
                </a:tc>
                <a:tc gridSpan="3">
                  <a:txBody>
                    <a:bodyPr/>
                    <a:lstStyle/>
                    <a:p>
                      <a:pPr marL="0" marR="0" algn="ctr">
                        <a:lnSpc>
                          <a:spcPct val="115000"/>
                        </a:lnSpc>
                        <a:spcBef>
                          <a:spcPts val="300"/>
                        </a:spcBef>
                        <a:spcAft>
                          <a:spcPts val="300"/>
                        </a:spcAft>
                      </a:pPr>
                      <a:r>
                        <a:rPr lang="en-US" sz="1800">
                          <a:effectLst/>
                        </a:rPr>
                        <a:t>42%</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300"/>
                        </a:spcBef>
                        <a:spcAft>
                          <a:spcPts val="300"/>
                        </a:spcAft>
                      </a:pPr>
                      <a:r>
                        <a:rPr lang="en-US" sz="1800">
                          <a:effectLst/>
                        </a:rPr>
                        <a:t>42%</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69748">
                <a:tc>
                  <a:txBody>
                    <a:bodyPr/>
                    <a:lstStyle/>
                    <a:p>
                      <a:pPr marL="91440" marR="0">
                        <a:lnSpc>
                          <a:spcPct val="115000"/>
                        </a:lnSpc>
                        <a:spcBef>
                          <a:spcPts val="500"/>
                        </a:spcBef>
                        <a:spcAft>
                          <a:spcPts val="500"/>
                        </a:spcAft>
                      </a:pPr>
                      <a:r>
                        <a:rPr lang="en-US" sz="1800">
                          <a:effectLst/>
                        </a:rPr>
                        <a:t>Apnea hypopnea</a:t>
                      </a:r>
                      <a:r>
                        <a:rPr lang="en-US" sz="1800" baseline="0">
                          <a:effectLst/>
                        </a:rPr>
                        <a:t> </a:t>
                      </a:r>
                      <a:r>
                        <a:rPr lang="en-US" sz="1800">
                          <a:effectLst/>
                        </a:rPr>
                        <a:t>index (events/</a:t>
                      </a:r>
                      <a:r>
                        <a:rPr lang="en-US" sz="1800" err="1">
                          <a:effectLst/>
                        </a:rPr>
                        <a:t>hr</a:t>
                      </a:r>
                      <a:r>
                        <a:rPr lang="en-US" sz="1800">
                          <a:effectLst/>
                        </a:rPr>
                        <a:t>)</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a:effectLst/>
                        </a:rPr>
                        <a:t>48.8</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a:effectLst/>
                        </a:rPr>
                        <a:t>19.3</a:t>
                      </a:r>
                      <a:endParaRPr lang="en-US" sz="180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a:effectLst/>
                        </a:rPr>
                        <a:t>43.7</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a:effectLst/>
                        </a:rPr>
                        <a:t>16.8</a:t>
                      </a:r>
                      <a:endParaRPr lang="en-US" sz="180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1"/>
                  </a:ext>
                </a:extLst>
              </a:tr>
              <a:tr h="269748">
                <a:tc>
                  <a:txBody>
                    <a:bodyPr/>
                    <a:lstStyle/>
                    <a:p>
                      <a:pPr marL="91440" marR="0" algn="l">
                        <a:lnSpc>
                          <a:spcPct val="115000"/>
                        </a:lnSpc>
                        <a:spcBef>
                          <a:spcPts val="500"/>
                        </a:spcBef>
                        <a:spcAft>
                          <a:spcPts val="500"/>
                        </a:spcAft>
                      </a:pPr>
                      <a:r>
                        <a:rPr lang="en-US" sz="1800">
                          <a:effectLst/>
                        </a:rPr>
                        <a:t>     Central apnea index (events/</a:t>
                      </a:r>
                      <a:r>
                        <a:rPr lang="en-US" sz="1800" err="1">
                          <a:effectLst/>
                        </a:rPr>
                        <a:t>hr</a:t>
                      </a:r>
                      <a:r>
                        <a:rPr lang="en-US" sz="1800">
                          <a:effectLst/>
                        </a:rPr>
                        <a:t>)</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a:effectLst/>
                        </a:rPr>
                        <a:t>30.0</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a:effectLst/>
                        </a:rPr>
                        <a:t>18.0</a:t>
                      </a:r>
                      <a:endParaRPr lang="en-US" sz="180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a:effectLst/>
                        </a:rPr>
                        <a:t>26.6</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a:effectLst/>
                        </a:rPr>
                        <a:t>16.1</a:t>
                      </a:r>
                      <a:endParaRPr lang="en-US" sz="180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2"/>
                  </a:ext>
                </a:extLst>
              </a:tr>
              <a:tr h="269748">
                <a:tc>
                  <a:txBody>
                    <a:bodyPr/>
                    <a:lstStyle/>
                    <a:p>
                      <a:pPr marL="91440" marR="0" algn="l">
                        <a:lnSpc>
                          <a:spcPct val="115000"/>
                        </a:lnSpc>
                        <a:spcBef>
                          <a:spcPts val="500"/>
                        </a:spcBef>
                        <a:spcAft>
                          <a:spcPts val="500"/>
                        </a:spcAft>
                      </a:pPr>
                      <a:r>
                        <a:rPr lang="en-US" sz="1800">
                          <a:effectLst/>
                        </a:rPr>
                        <a:t>Epworth sleepiness</a:t>
                      </a:r>
                      <a:r>
                        <a:rPr lang="en-US" sz="1800" baseline="0">
                          <a:effectLst/>
                        </a:rPr>
                        <a:t> scale (points)</a:t>
                      </a:r>
                      <a:endParaRPr lang="en-US" sz="1800" b="0">
                        <a:solidFill>
                          <a:srgbClr val="0E262C"/>
                        </a:solidFill>
                        <a:effectLst/>
                        <a:latin typeface="+mn-lt"/>
                        <a:ea typeface="Times New Roman"/>
                        <a:cs typeface="Arial" panose="020B0604020202020204" pitchFamily="34" charset="0"/>
                      </a:endParaRPr>
                    </a:p>
                  </a:txBody>
                  <a:tcPr marL="121920" marR="121920" marT="12192" marB="12192" anchor="ctr"/>
                </a:tc>
                <a:tc>
                  <a:txBody>
                    <a:bodyPr/>
                    <a:lstStyle/>
                    <a:p>
                      <a:pPr marL="0" marR="0" algn="r">
                        <a:lnSpc>
                          <a:spcPct val="115000"/>
                        </a:lnSpc>
                        <a:spcBef>
                          <a:spcPts val="500"/>
                        </a:spcBef>
                        <a:spcAft>
                          <a:spcPts val="500"/>
                        </a:spcAft>
                      </a:pPr>
                      <a:r>
                        <a:rPr lang="en-US" sz="1800">
                          <a:effectLst/>
                        </a:rPr>
                        <a:t>10.2</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a:effectLst/>
                        </a:rPr>
                        <a:t>5.2</a:t>
                      </a:r>
                      <a:endParaRPr lang="en-US" sz="1800">
                        <a:solidFill>
                          <a:srgbClr val="0E262C"/>
                        </a:solidFill>
                        <a:effectLst/>
                        <a:latin typeface="+mn-lt"/>
                        <a:ea typeface="Times New Roman"/>
                        <a:cs typeface="Arial" panose="020B0604020202020204" pitchFamily="34" charset="0"/>
                      </a:endParaRPr>
                    </a:p>
                  </a:txBody>
                  <a:tcPr marL="60960" marR="121920" marT="12192" marB="12192" anchor="ctr"/>
                </a:tc>
                <a:tc>
                  <a:txBody>
                    <a:bodyPr/>
                    <a:lstStyle/>
                    <a:p>
                      <a:pPr marL="0" marR="0" algn="r">
                        <a:lnSpc>
                          <a:spcPct val="115000"/>
                        </a:lnSpc>
                        <a:spcBef>
                          <a:spcPts val="500"/>
                        </a:spcBef>
                        <a:spcAft>
                          <a:spcPts val="500"/>
                        </a:spcAft>
                      </a:pPr>
                      <a:r>
                        <a:rPr lang="en-US" sz="1800">
                          <a:effectLst/>
                        </a:rPr>
                        <a:t>9.5</a:t>
                      </a:r>
                      <a:endParaRPr lang="en-US" sz="1800">
                        <a:solidFill>
                          <a:srgbClr val="0E262C"/>
                        </a:solidFill>
                        <a:effectLst/>
                        <a:latin typeface="+mn-lt"/>
                        <a:ea typeface="Times New Roman"/>
                        <a:cs typeface="Arial" panose="020B0604020202020204" pitchFamily="34" charset="0"/>
                      </a:endParaRPr>
                    </a:p>
                  </a:txBody>
                  <a:tcPr marL="121920" marR="60960" marT="12192" marB="12192" anchor="ctr"/>
                </a:tc>
                <a:tc>
                  <a:txBody>
                    <a:bodyPr/>
                    <a:lstStyle/>
                    <a:p>
                      <a:pPr marL="0" marR="0" algn="ctr">
                        <a:lnSpc>
                          <a:spcPct val="115000"/>
                        </a:lnSpc>
                        <a:spcBef>
                          <a:spcPts val="500"/>
                        </a:spcBef>
                        <a:spcAft>
                          <a:spcPts val="500"/>
                        </a:spcAft>
                      </a:pPr>
                      <a:r>
                        <a:rPr lang="en-US" sz="1800">
                          <a:effectLst/>
                        </a:rPr>
                        <a:t>±</a:t>
                      </a:r>
                      <a:endParaRPr lang="en-US" sz="1800">
                        <a:solidFill>
                          <a:srgbClr val="0E262C"/>
                        </a:solidFill>
                        <a:effectLst/>
                        <a:latin typeface="+mn-lt"/>
                        <a:ea typeface="Times New Roman"/>
                        <a:cs typeface="Arial" panose="020B0604020202020204" pitchFamily="34" charset="0"/>
                      </a:endParaRPr>
                    </a:p>
                  </a:txBody>
                  <a:tcPr marL="60960" marR="60960" marT="12192" marB="12192" anchor="ctr"/>
                </a:tc>
                <a:tc>
                  <a:txBody>
                    <a:bodyPr/>
                    <a:lstStyle/>
                    <a:p>
                      <a:pPr marL="0" marR="0" algn="l">
                        <a:lnSpc>
                          <a:spcPct val="115000"/>
                        </a:lnSpc>
                        <a:spcBef>
                          <a:spcPts val="500"/>
                        </a:spcBef>
                        <a:spcAft>
                          <a:spcPts val="500"/>
                        </a:spcAft>
                      </a:pPr>
                      <a:r>
                        <a:rPr lang="en-US" sz="1800" dirty="0">
                          <a:effectLst/>
                        </a:rPr>
                        <a:t>5.8</a:t>
                      </a:r>
                      <a:endParaRPr lang="en-US" sz="1800" dirty="0">
                        <a:solidFill>
                          <a:srgbClr val="0E262C"/>
                        </a:solidFill>
                        <a:effectLst/>
                        <a:latin typeface="+mn-lt"/>
                        <a:ea typeface="Times New Roman"/>
                        <a:cs typeface="Arial" panose="020B0604020202020204" pitchFamily="34" charset="0"/>
                      </a:endParaRPr>
                    </a:p>
                  </a:txBody>
                  <a:tcPr marL="60960" marR="121920" marT="12192" marB="12192" anchor="ctr"/>
                </a:tc>
                <a:extLst>
                  <a:ext uri="{0D108BD9-81ED-4DB2-BD59-A6C34878D82A}">
                    <a16:rowId xmlns:a16="http://schemas.microsoft.com/office/drawing/2014/main" val="10016"/>
                  </a:ext>
                </a:extLst>
              </a:tr>
            </a:tbl>
          </a:graphicData>
        </a:graphic>
      </p:graphicFrame>
      <p:sp>
        <p:nvSpPr>
          <p:cNvPr id="3" name="Rectangle 2"/>
          <p:cNvSpPr/>
          <p:nvPr/>
        </p:nvSpPr>
        <p:spPr>
          <a:xfrm>
            <a:off x="861028" y="5363080"/>
            <a:ext cx="10035653" cy="502573"/>
          </a:xfrm>
          <a:prstGeom prst="rect">
            <a:avLst/>
          </a:prstGeom>
        </p:spPr>
        <p:txBody>
          <a:bodyPr wrap="square">
            <a:spAutoFit/>
          </a:bodyPr>
          <a:lstStyle/>
          <a:p>
            <a:pPr marL="0" marR="0" lvl="0" indent="-609585"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30000" noProof="0">
                <a:ln>
                  <a:noFill/>
                </a:ln>
                <a:solidFill>
                  <a:srgbClr val="0E262C"/>
                </a:solidFill>
                <a:effectLst/>
                <a:uLnTx/>
                <a:uFillTx/>
                <a:latin typeface="Calibri"/>
                <a:ea typeface="+mn-ea"/>
                <a:cs typeface="+mn-cs"/>
              </a:rPr>
              <a:t>1</a:t>
            </a:r>
            <a:r>
              <a:rPr kumimoji="0" lang="en-US" sz="1333" b="0" i="1" u="none" strike="noStrike" kern="1200" cap="none" spc="0" normalizeH="0" baseline="0" noProof="0">
                <a:ln>
                  <a:noFill/>
                </a:ln>
                <a:solidFill>
                  <a:srgbClr val="0E262C"/>
                </a:solidFill>
                <a:effectLst/>
                <a:uLnTx/>
                <a:uFillTx/>
                <a:latin typeface="Calibri"/>
                <a:ea typeface="+mn-ea"/>
                <a:cs typeface="+mn-cs"/>
              </a:rPr>
              <a:t> Required the investigator to assign a NYHA Class at the Baseline physical exam</a:t>
            </a:r>
            <a:r>
              <a:rPr kumimoji="0" lang="en-US" sz="1333" b="0" i="1" u="none" strike="noStrike" kern="1200" cap="none" spc="0" normalizeH="0" baseline="0" noProof="0">
                <a:ln>
                  <a:noFill/>
                </a:ln>
                <a:solidFill>
                  <a:srgbClr val="0E262C"/>
                </a:solidFill>
                <a:effectLst/>
                <a:uLnTx/>
                <a:uFillTx/>
                <a:latin typeface="Aptos" panose="02110004020202020204"/>
                <a:ea typeface="+mn-ea"/>
                <a:cs typeface="+mn-cs"/>
              </a:rPr>
              <a:t>. 58% of patients had an EF &lt;= 45%. </a:t>
            </a:r>
            <a:endParaRPr kumimoji="0" lang="en-US" sz="1333" b="0" i="1" u="none" strike="noStrike" kern="1200" cap="none" spc="0" normalizeH="0" baseline="0" noProof="0">
              <a:ln>
                <a:noFill/>
              </a:ln>
              <a:solidFill>
                <a:srgbClr val="0E262C"/>
              </a:solidFill>
              <a:effectLst/>
              <a:uLnTx/>
              <a:uFillTx/>
              <a:latin typeface="Calibri"/>
              <a:ea typeface="+mn-ea"/>
              <a:cs typeface="+mn-cs"/>
            </a:endParaRPr>
          </a:p>
          <a:p>
            <a:pPr marL="0" marR="0" lvl="0" indent="-609585"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prstClr val="black"/>
                </a:solidFill>
                <a:effectLst/>
                <a:uLnTx/>
                <a:uFillTx/>
                <a:latin typeface="Calibri"/>
                <a:ea typeface="+mn-ea"/>
                <a:cs typeface="+mn-cs"/>
              </a:rPr>
              <a:t>  </a:t>
            </a:r>
            <a:r>
              <a:rPr kumimoji="0" lang="en-US" sz="1333" b="0" i="1" u="none" strike="noStrike" kern="1200" cap="none" spc="0" normalizeH="0" baseline="0" noProof="0">
                <a:ln>
                  <a:noFill/>
                </a:ln>
                <a:solidFill>
                  <a:srgbClr val="0E262C"/>
                </a:solidFill>
                <a:effectLst/>
                <a:uLnTx/>
                <a:uFillTx/>
                <a:latin typeface="Calibri"/>
                <a:ea typeface="+mn-ea"/>
                <a:cs typeface="+mn-cs"/>
              </a:rPr>
              <a:t>Mean ± SD for continuous variables/Percent for categorical variables. All nominal p-values ≥ 0.075</a:t>
            </a:r>
          </a:p>
        </p:txBody>
      </p:sp>
      <p:sp>
        <p:nvSpPr>
          <p:cNvPr id="8" name="TextBox 7"/>
          <p:cNvSpPr txBox="1"/>
          <p:nvPr/>
        </p:nvSpPr>
        <p:spPr>
          <a:xfrm>
            <a:off x="573088" y="6213564"/>
            <a:ext cx="51196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et al.  The Lancet 2016;388:974-82</a:t>
            </a:r>
          </a:p>
        </p:txBody>
      </p:sp>
      <p:sp>
        <p:nvSpPr>
          <p:cNvPr id="4" name="TextBox 3">
            <a:extLst>
              <a:ext uri="{FF2B5EF4-FFF2-40B4-BE49-F238E27FC236}">
                <a16:creationId xmlns:a16="http://schemas.microsoft.com/office/drawing/2014/main" id="{0C4A0591-5877-AC17-1115-BD17BC2D7DC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00151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6" name="Object 5"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Light" panose="020F0302020204030204" pitchFamily="34" charset="0"/>
              <a:ea typeface="+mn-ea"/>
              <a:cs typeface="+mn-cs"/>
              <a:sym typeface="Calibri Light" panose="020F0302020204030204" pitchFamily="34" charset="0"/>
            </a:endParaRPr>
          </a:p>
        </p:txBody>
      </p:sp>
      <p:sp>
        <p:nvSpPr>
          <p:cNvPr id="93"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9" name="Rectangle 98"/>
          <p:cNvSpPr/>
          <p:nvPr/>
        </p:nvSpPr>
        <p:spPr>
          <a:xfrm>
            <a:off x="474599" y="5739490"/>
            <a:ext cx="5621401" cy="651781"/>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7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1 Primary endpoint is the proportion of subjects achieving ≥50% reduction in AHI</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7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2 PGA = Patient global assessment</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7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3 ESS = Epworth Sleepiness Scale, an 8-question assessment used to assess sleepiness</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7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4 Costanzo et al.  Lancet 2016;388:974-82;  Goldberg L et al.  J Cardiac Fail 2017;23:S15.</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7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5 For primary endpoint, n=68 for treatment and n=73 for control; for secondary endpoints, n=58 for treatment and n=73 for control </a:t>
            </a:r>
            <a:endParaRPr kumimoji="0" lang="en-US" sz="700" b="0" i="0" u="none" strike="noStrike" kern="1200" cap="none" spc="0" normalizeH="0" baseline="30000" noProof="0" dirty="0">
              <a:ln>
                <a:noFill/>
              </a:ln>
              <a:solidFill>
                <a:srgbClr val="54565A">
                  <a:lumMod val="50000"/>
                </a:srgbClr>
              </a:solidFill>
              <a:effectLst/>
              <a:uLnTx/>
              <a:uFillTx/>
              <a:latin typeface="Avenir Next LT Pro" panose="020B0504020202020204" pitchFamily="34" charset="0"/>
              <a:ea typeface="+mn-ea"/>
              <a:cs typeface="+mn-cs"/>
            </a:endParaRPr>
          </a:p>
        </p:txBody>
      </p:sp>
      <p:sp>
        <p:nvSpPr>
          <p:cNvPr id="3" name="Rectangle 2"/>
          <p:cNvSpPr/>
          <p:nvPr/>
        </p:nvSpPr>
        <p:spPr>
          <a:xfrm>
            <a:off x="6096000" y="5756327"/>
            <a:ext cx="4999342"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Δ Fisher’s Exact Test.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Mann-Whitney test for difference in change from baseline between groups.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t-test for difference in change from baseline between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et al.  The Lancet 2016;388:974-82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endParaRPr>
          </a:p>
        </p:txBody>
      </p:sp>
      <p:grpSp>
        <p:nvGrpSpPr>
          <p:cNvPr id="5" name="Group 4">
            <a:extLst>
              <a:ext uri="{FF2B5EF4-FFF2-40B4-BE49-F238E27FC236}">
                <a16:creationId xmlns:a16="http://schemas.microsoft.com/office/drawing/2014/main" id="{F3D1572A-A767-1648-AB39-D58BDFFA4471}"/>
              </a:ext>
            </a:extLst>
          </p:cNvPr>
          <p:cNvGrpSpPr/>
          <p:nvPr/>
        </p:nvGrpSpPr>
        <p:grpSpPr>
          <a:xfrm>
            <a:off x="418604" y="1041808"/>
            <a:ext cx="11674336" cy="4649245"/>
            <a:chOff x="418604" y="1180708"/>
            <a:chExt cx="11674336" cy="4649245"/>
          </a:xfrm>
        </p:grpSpPr>
        <p:grpSp>
          <p:nvGrpSpPr>
            <p:cNvPr id="7" name="Group 6"/>
            <p:cNvGrpSpPr/>
            <p:nvPr/>
          </p:nvGrpSpPr>
          <p:grpSpPr>
            <a:xfrm>
              <a:off x="418604" y="1180708"/>
              <a:ext cx="11674336" cy="4649245"/>
              <a:chOff x="1071539" y="1217458"/>
              <a:chExt cx="10657302" cy="4244217"/>
            </a:xfrm>
          </p:grpSpPr>
          <p:sp>
            <p:nvSpPr>
              <p:cNvPr id="83" name="Rectangle 82"/>
              <p:cNvSpPr/>
              <p:nvPr/>
            </p:nvSpPr>
            <p:spPr>
              <a:xfrm>
                <a:off x="1071539" y="1231567"/>
                <a:ext cx="10657302" cy="4230108"/>
              </a:xfrm>
              <a:prstGeom prst="rect">
                <a:avLst/>
              </a:prstGeom>
              <a:solidFill>
                <a:schemeClr val="bg1"/>
              </a:solidFill>
              <a:ln w="19050">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5" name="Rectangle 14"/>
              <p:cNvSpPr/>
              <p:nvPr/>
            </p:nvSpPr>
            <p:spPr>
              <a:xfrm>
                <a:off x="4518919" y="1233268"/>
                <a:ext cx="2809397" cy="340350"/>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Change from baseline</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16" name="Straight Connector 15"/>
              <p:cNvCxnSpPr/>
              <p:nvPr/>
            </p:nvCxnSpPr>
            <p:spPr>
              <a:xfrm>
                <a:off x="4614122" y="1518604"/>
                <a:ext cx="268122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462826" y="1217458"/>
                <a:ext cx="2809397"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Between group difference</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39" name="Straight Connector 38"/>
              <p:cNvCxnSpPr/>
              <p:nvPr/>
            </p:nvCxnSpPr>
            <p:spPr>
              <a:xfrm>
                <a:off x="7478596" y="1518603"/>
                <a:ext cx="209433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22906" y="1518978"/>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Endpoint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13" name="Straight Connector 12"/>
              <p:cNvCxnSpPr/>
              <p:nvPr/>
            </p:nvCxnSpPr>
            <p:spPr>
              <a:xfrm>
                <a:off x="2351386" y="1811263"/>
                <a:ext cx="189037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322905" y="1854967"/>
                <a:ext cx="2165928"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&gt;50% reduction in AHI</a:t>
                </a:r>
                <a:r>
                  <a:rPr kumimoji="0" lang="en-US" sz="1600" b="1" i="0" u="none" strike="noStrike" kern="1200" cap="none" spc="0" normalizeH="0" baseline="30000" noProof="0">
                    <a:ln>
                      <a:noFill/>
                    </a:ln>
                    <a:solidFill>
                      <a:srgbClr val="0081C7"/>
                    </a:solidFill>
                    <a:effectLst/>
                    <a:uLnTx/>
                    <a:uFillTx/>
                    <a:latin typeface="Aptos" panose="02110004020202020204"/>
                    <a:ea typeface="+mn-ea"/>
                    <a:cs typeface="+mn-cs"/>
                  </a:rPr>
                  <a:t>1</a:t>
                </a:r>
                <a:endParaRPr kumimoji="0" lang="en-US" sz="1600" b="1"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1" name="Rectangle 20"/>
              <p:cNvSpPr/>
              <p:nvPr/>
            </p:nvSpPr>
            <p:spPr>
              <a:xfrm>
                <a:off x="2322906" y="2233623"/>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CAI (events/</a:t>
                </a:r>
                <a:r>
                  <a:rPr kumimoji="0" lang="en-US" sz="1600" b="1" i="0" u="none" strike="noStrike" kern="1200" cap="none" spc="0" normalizeH="0" baseline="0" noProof="0" err="1">
                    <a:ln>
                      <a:noFill/>
                    </a:ln>
                    <a:solidFill>
                      <a:srgbClr val="0081C7"/>
                    </a:solidFill>
                    <a:effectLst/>
                    <a:uLnTx/>
                    <a:uFillTx/>
                    <a:latin typeface="Aptos" panose="02110004020202020204"/>
                    <a:ea typeface="+mn-ea"/>
                    <a:cs typeface="+mn-cs"/>
                  </a:rPr>
                  <a:t>hr</a:t>
                </a: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a:t>
                </a:r>
                <a:endParaRPr kumimoji="0" lang="en-US" sz="1600" b="1"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2" name="Rectangle 21"/>
              <p:cNvSpPr/>
              <p:nvPr/>
            </p:nvSpPr>
            <p:spPr>
              <a:xfrm>
                <a:off x="2322906" y="2612281"/>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AHI (events/</a:t>
                </a:r>
                <a:r>
                  <a:rPr kumimoji="0" lang="en-US" sz="1600" b="1" i="0" u="none" strike="noStrike" kern="1200" cap="none" spc="0" normalizeH="0" baseline="0" noProof="0" err="1">
                    <a:ln>
                      <a:noFill/>
                    </a:ln>
                    <a:solidFill>
                      <a:srgbClr val="0081C7"/>
                    </a:solidFill>
                    <a:effectLst/>
                    <a:uLnTx/>
                    <a:uFillTx/>
                    <a:latin typeface="Aptos" panose="02110004020202020204"/>
                    <a:ea typeface="+mn-ea"/>
                    <a:cs typeface="+mn-cs"/>
                  </a:rPr>
                  <a:t>hr</a:t>
                </a: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a:t>
                </a:r>
                <a:endParaRPr kumimoji="0" lang="en-US" sz="1600" b="1"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3" name="Rectangle 22"/>
              <p:cNvSpPr/>
              <p:nvPr/>
            </p:nvSpPr>
            <p:spPr>
              <a:xfrm>
                <a:off x="2322906" y="2990937"/>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err="1">
                    <a:ln>
                      <a:noFill/>
                    </a:ln>
                    <a:solidFill>
                      <a:srgbClr val="0081C7"/>
                    </a:solidFill>
                    <a:effectLst/>
                    <a:uLnTx/>
                    <a:uFillTx/>
                    <a:latin typeface="Aptos" panose="02110004020202020204"/>
                    <a:ea typeface="+mn-ea"/>
                    <a:cs typeface="+mn-cs"/>
                  </a:rPr>
                  <a:t>ArI</a:t>
                </a: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 (events/</a:t>
                </a:r>
                <a:r>
                  <a:rPr kumimoji="0" lang="en-US" sz="1600" b="1" i="0" u="none" strike="noStrike" kern="1200" cap="none" spc="0" normalizeH="0" baseline="0" noProof="0" err="1">
                    <a:ln>
                      <a:noFill/>
                    </a:ln>
                    <a:solidFill>
                      <a:srgbClr val="0081C7"/>
                    </a:solidFill>
                    <a:effectLst/>
                    <a:uLnTx/>
                    <a:uFillTx/>
                    <a:latin typeface="Aptos" panose="02110004020202020204"/>
                    <a:ea typeface="+mn-ea"/>
                    <a:cs typeface="+mn-cs"/>
                  </a:rPr>
                  <a:t>hr</a:t>
                </a: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a:t>
                </a:r>
                <a:endParaRPr kumimoji="0" lang="en-US" sz="1600" b="1"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4" name="Rectangle 23"/>
              <p:cNvSpPr/>
              <p:nvPr/>
            </p:nvSpPr>
            <p:spPr>
              <a:xfrm>
                <a:off x="2322906" y="3369595"/>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 of sleep in REM</a:t>
                </a:r>
                <a:endParaRPr kumimoji="0" lang="en-US" sz="1600" b="1"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7" name="Rectangle 26"/>
              <p:cNvSpPr/>
              <p:nvPr/>
            </p:nvSpPr>
            <p:spPr>
              <a:xfrm>
                <a:off x="2322906" y="4664839"/>
                <a:ext cx="1918855" cy="491921"/>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QOL – ESS</a:t>
                </a:r>
                <a:r>
                  <a:rPr kumimoji="0" lang="en-US" sz="1600" b="1" i="0" u="none" strike="noStrike" kern="1200" cap="none" spc="0" normalizeH="0" baseline="30000" noProof="0">
                    <a:ln>
                      <a:noFill/>
                    </a:ln>
                    <a:solidFill>
                      <a:srgbClr val="0081C7"/>
                    </a:solidFill>
                    <a:effectLst/>
                    <a:uLnTx/>
                    <a:uFillTx/>
                    <a:latin typeface="Aptos" panose="02110004020202020204"/>
                    <a:ea typeface="+mn-ea"/>
                    <a:cs typeface="+mn-cs"/>
                  </a:rPr>
                  <a:t>3</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200" b="0" i="0" u="none" strike="noStrike" kern="1200" cap="none" spc="0" normalizeH="0" baseline="0" noProof="0">
                    <a:ln>
                      <a:noFill/>
                    </a:ln>
                    <a:solidFill>
                      <a:srgbClr val="54565A"/>
                    </a:solidFill>
                    <a:effectLst/>
                    <a:uLnTx/>
                    <a:uFillTx/>
                    <a:latin typeface="Aptos" panose="02110004020202020204"/>
                    <a:ea typeface="+mn-ea"/>
                    <a:cs typeface="+mn-cs"/>
                  </a:rPr>
                  <a:t>ESS score</a:t>
                </a:r>
                <a:endParaRPr kumimoji="0" lang="en-US" sz="1200" b="0" i="0" u="none" strike="noStrike" kern="1200" cap="none" spc="0" normalizeH="0" baseline="30000" noProof="0">
                  <a:ln>
                    <a:noFill/>
                  </a:ln>
                  <a:solidFill>
                    <a:srgbClr val="54565A"/>
                  </a:solidFill>
                  <a:effectLst/>
                  <a:uLnTx/>
                  <a:uFillTx/>
                  <a:latin typeface="Aptos" panose="02110004020202020204"/>
                  <a:ea typeface="+mn-ea"/>
                  <a:cs typeface="+mn-cs"/>
                </a:endParaRPr>
              </a:p>
            </p:txBody>
          </p:sp>
          <p:sp>
            <p:nvSpPr>
              <p:cNvPr id="30" name="Rectangle 29"/>
              <p:cNvSpPr/>
              <p:nvPr/>
            </p:nvSpPr>
            <p:spPr>
              <a:xfrm>
                <a:off x="4518919" y="1519957"/>
                <a:ext cx="1482319" cy="350865"/>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Treatment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31" name="Straight Connector 30"/>
              <p:cNvCxnSpPr/>
              <p:nvPr/>
            </p:nvCxnSpPr>
            <p:spPr>
              <a:xfrm>
                <a:off x="4560617"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94957" y="1520029"/>
                <a:ext cx="1669476" cy="350865"/>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Control</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36" name="Straight Connector 35"/>
              <p:cNvCxnSpPr/>
              <p:nvPr/>
            </p:nvCxnSpPr>
            <p:spPr>
              <a:xfrm>
                <a:off x="5989061"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484598" y="1536346"/>
                <a:ext cx="1335810" cy="350865"/>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Difference</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41" name="Straight Connector 40"/>
              <p:cNvCxnSpPr/>
              <p:nvPr/>
            </p:nvCxnSpPr>
            <p:spPr>
              <a:xfrm>
                <a:off x="7526296" y="1811262"/>
                <a:ext cx="1294113"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872812" y="1529198"/>
                <a:ext cx="1335810" cy="350865"/>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p-value</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43" name="Straight Connector 42"/>
              <p:cNvCxnSpPr/>
              <p:nvPr/>
            </p:nvCxnSpPr>
            <p:spPr>
              <a:xfrm>
                <a:off x="8966917" y="1811263"/>
                <a:ext cx="70722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586174" y="2233623"/>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-25.7 ± 18.0</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6" name="Rectangle 45"/>
              <p:cNvSpPr/>
              <p:nvPr/>
            </p:nvSpPr>
            <p:spPr>
              <a:xfrm>
                <a:off x="4586174" y="2612281"/>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-23.9 ± 18.6</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7" name="Rectangle 46"/>
              <p:cNvSpPr/>
              <p:nvPr/>
            </p:nvSpPr>
            <p:spPr>
              <a:xfrm>
                <a:off x="4586174" y="2990938"/>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-20.2 ± 18.9</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8" name="Rectangle 47"/>
              <p:cNvSpPr/>
              <p:nvPr/>
            </p:nvSpPr>
            <p:spPr>
              <a:xfrm>
                <a:off x="4586174" y="3369595"/>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1.8 ± 8.2</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1" name="Rectangle 50"/>
              <p:cNvSpPr/>
              <p:nvPr/>
            </p:nvSpPr>
            <p:spPr>
              <a:xfrm>
                <a:off x="4586174" y="4664840"/>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-3.6 ± 5.6</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2" name="Rectangle 51"/>
              <p:cNvSpPr/>
              <p:nvPr/>
            </p:nvSpPr>
            <p:spPr>
              <a:xfrm>
                <a:off x="4586174" y="1854967"/>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51%</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4" name="Rectangle 53"/>
              <p:cNvSpPr/>
              <p:nvPr/>
            </p:nvSpPr>
            <p:spPr>
              <a:xfrm>
                <a:off x="5987692" y="2233623"/>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-2.9 ± 17.7</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5" name="Rectangle 54"/>
              <p:cNvSpPr/>
              <p:nvPr/>
            </p:nvSpPr>
            <p:spPr>
              <a:xfrm>
                <a:off x="5987692" y="2612281"/>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1.1 ± 17.6</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6" name="Rectangle 55"/>
              <p:cNvSpPr/>
              <p:nvPr/>
            </p:nvSpPr>
            <p:spPr>
              <a:xfrm>
                <a:off x="5987692" y="2990938"/>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-5.0 ± 18.1</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7" name="Rectangle 56"/>
              <p:cNvSpPr/>
              <p:nvPr/>
            </p:nvSpPr>
            <p:spPr>
              <a:xfrm>
                <a:off x="5987692" y="3369595"/>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-0.6 ± 7.8</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0" name="Rectangle 59"/>
              <p:cNvSpPr/>
              <p:nvPr/>
            </p:nvSpPr>
            <p:spPr>
              <a:xfrm>
                <a:off x="5987692" y="4664840"/>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+0.1± 4.5</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1" name="Rectangle 60"/>
              <p:cNvSpPr/>
              <p:nvPr/>
            </p:nvSpPr>
            <p:spPr>
              <a:xfrm>
                <a:off x="5987692" y="1854967"/>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11%</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3" name="Rectangle 62"/>
              <p:cNvSpPr/>
              <p:nvPr/>
            </p:nvSpPr>
            <p:spPr>
              <a:xfrm>
                <a:off x="7539058" y="2233623"/>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-22.8 ± 17.8</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4" name="Rectangle 63"/>
              <p:cNvSpPr/>
              <p:nvPr/>
            </p:nvSpPr>
            <p:spPr>
              <a:xfrm>
                <a:off x="7539058" y="2612281"/>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-25.0 ± 18.1</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5" name="Rectangle 64"/>
              <p:cNvSpPr/>
              <p:nvPr/>
            </p:nvSpPr>
            <p:spPr>
              <a:xfrm>
                <a:off x="7539058" y="2990938"/>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-15.2 ± 18.5</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6" name="Rectangle 65"/>
              <p:cNvSpPr/>
              <p:nvPr/>
            </p:nvSpPr>
            <p:spPr>
              <a:xfrm>
                <a:off x="7539058" y="3369595"/>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2.4 ± 7.9</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9" name="Rectangle 68"/>
              <p:cNvSpPr/>
              <p:nvPr/>
            </p:nvSpPr>
            <p:spPr>
              <a:xfrm>
                <a:off x="7539058" y="4664840"/>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-3.7 ± 5.0</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70" name="Rectangle 69"/>
              <p:cNvSpPr/>
              <p:nvPr/>
            </p:nvSpPr>
            <p:spPr>
              <a:xfrm>
                <a:off x="7539058" y="1854967"/>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41%</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5" name="Rectangle 24"/>
              <p:cNvSpPr/>
              <p:nvPr/>
            </p:nvSpPr>
            <p:spPr>
              <a:xfrm>
                <a:off x="2322906" y="4297886"/>
                <a:ext cx="1918855"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ODI4 (events/hour)</a:t>
                </a:r>
              </a:p>
            </p:txBody>
          </p:sp>
          <p:sp>
            <p:nvSpPr>
              <p:cNvPr id="49" name="Rectangle 48"/>
              <p:cNvSpPr/>
              <p:nvPr/>
            </p:nvSpPr>
            <p:spPr>
              <a:xfrm>
                <a:off x="4586174" y="4297886"/>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-19.1 ± 18.4</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58" name="Rectangle 57"/>
              <p:cNvSpPr/>
              <p:nvPr/>
            </p:nvSpPr>
            <p:spPr>
              <a:xfrm>
                <a:off x="5987692" y="4297886"/>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3.6 ± 17.3</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67" name="Rectangle 66"/>
              <p:cNvSpPr/>
              <p:nvPr/>
            </p:nvSpPr>
            <p:spPr>
              <a:xfrm>
                <a:off x="7539058" y="4297886"/>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-22.7 ± 17.8</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6" name="Rectangle 25"/>
              <p:cNvSpPr/>
              <p:nvPr/>
            </p:nvSpPr>
            <p:spPr>
              <a:xfrm>
                <a:off x="2322906" y="3649204"/>
                <a:ext cx="1918855" cy="66892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QOL – PGA</a:t>
                </a:r>
                <a:r>
                  <a:rPr kumimoji="0" lang="en-US" sz="1600" b="1" i="0" u="none" strike="noStrike" kern="1200" cap="none" spc="0" normalizeH="0" baseline="30000" noProof="0">
                    <a:ln>
                      <a:noFill/>
                    </a:ln>
                    <a:solidFill>
                      <a:srgbClr val="0081C7"/>
                    </a:solidFill>
                    <a:effectLst/>
                    <a:uLnTx/>
                    <a:uFillTx/>
                    <a:latin typeface="Aptos" panose="02110004020202020204"/>
                    <a:ea typeface="+mn-ea"/>
                    <a:cs typeface="+mn-cs"/>
                  </a:rPr>
                  <a:t>2</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200" b="0" i="0" u="none" strike="noStrike" kern="1200" cap="none" spc="0" normalizeH="0" baseline="0" noProof="0">
                    <a:ln>
                      <a:noFill/>
                    </a:ln>
                    <a:solidFill>
                      <a:srgbClr val="54565A"/>
                    </a:solidFill>
                    <a:effectLst/>
                    <a:uLnTx/>
                    <a:uFillTx/>
                    <a:latin typeface="Aptos" panose="02110004020202020204"/>
                    <a:ea typeface="+mn-ea"/>
                    <a:cs typeface="+mn-cs"/>
                  </a:rPr>
                  <a:t>% patients w/ marked or moderate improvement</a:t>
                </a:r>
                <a:endParaRPr kumimoji="0" lang="en-US" sz="1200" b="0" i="0" u="none" strike="noStrike" kern="1200" cap="none" spc="0" normalizeH="0" baseline="30000" noProof="0">
                  <a:ln>
                    <a:noFill/>
                  </a:ln>
                  <a:solidFill>
                    <a:srgbClr val="54565A"/>
                  </a:solidFill>
                  <a:effectLst/>
                  <a:uLnTx/>
                  <a:uFillTx/>
                  <a:latin typeface="Aptos" panose="02110004020202020204"/>
                  <a:ea typeface="+mn-ea"/>
                  <a:cs typeface="+mn-cs"/>
                </a:endParaRPr>
              </a:p>
            </p:txBody>
          </p:sp>
          <p:sp>
            <p:nvSpPr>
              <p:cNvPr id="50" name="Rectangle 49"/>
              <p:cNvSpPr/>
              <p:nvPr/>
            </p:nvSpPr>
            <p:spPr>
              <a:xfrm>
                <a:off x="4586174" y="3706954"/>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60%</a:t>
                </a:r>
                <a:endParaRPr kumimoji="0" lang="en-US" sz="1600" b="0" i="0" u="none" strike="noStrike" kern="1200" cap="none" spc="0" normalizeH="0" baseline="30000" noProof="0">
                  <a:ln>
                    <a:noFill/>
                  </a:ln>
                  <a:solidFill>
                    <a:srgbClr val="FEFFFF">
                      <a:lumMod val="50000"/>
                    </a:srgbClr>
                  </a:solidFill>
                  <a:effectLst/>
                  <a:uLnTx/>
                  <a:uFillTx/>
                  <a:latin typeface="Aptos" panose="02110004020202020204"/>
                  <a:ea typeface="+mn-ea"/>
                  <a:cs typeface="+mn-cs"/>
                </a:endParaRPr>
              </a:p>
            </p:txBody>
          </p:sp>
          <p:sp>
            <p:nvSpPr>
              <p:cNvPr id="59" name="Rectangle 58"/>
              <p:cNvSpPr/>
              <p:nvPr/>
            </p:nvSpPr>
            <p:spPr>
              <a:xfrm>
                <a:off x="5987692" y="3706954"/>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6%</a:t>
                </a:r>
                <a:endParaRPr kumimoji="0" lang="en-US" sz="1600" b="0" i="0" u="none" strike="noStrike" kern="1200" cap="none" spc="0" normalizeH="0" baseline="30000" noProof="0">
                  <a:ln>
                    <a:noFill/>
                  </a:ln>
                  <a:solidFill>
                    <a:srgbClr val="FEFFFF">
                      <a:lumMod val="50000"/>
                    </a:srgbClr>
                  </a:solidFill>
                  <a:effectLst/>
                  <a:uLnTx/>
                  <a:uFillTx/>
                  <a:latin typeface="Aptos" panose="02110004020202020204"/>
                  <a:ea typeface="+mn-ea"/>
                  <a:cs typeface="+mn-cs"/>
                </a:endParaRPr>
              </a:p>
            </p:txBody>
          </p:sp>
          <p:sp>
            <p:nvSpPr>
              <p:cNvPr id="68" name="Rectangle 67"/>
              <p:cNvSpPr/>
              <p:nvPr/>
            </p:nvSpPr>
            <p:spPr>
              <a:xfrm>
                <a:off x="7539058" y="3706954"/>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55%</a:t>
                </a:r>
                <a:endParaRPr kumimoji="0" lang="en-US" sz="1600" b="0" i="0" u="none" strike="noStrike" kern="1200" cap="none" spc="0" normalizeH="0" baseline="30000" noProof="0">
                  <a:ln>
                    <a:noFill/>
                  </a:ln>
                  <a:solidFill>
                    <a:srgbClr val="FEFFFF">
                      <a:lumMod val="50000"/>
                    </a:srgbClr>
                  </a:solidFill>
                  <a:effectLst/>
                  <a:uLnTx/>
                  <a:uFillTx/>
                  <a:latin typeface="Aptos" panose="02110004020202020204"/>
                  <a:ea typeface="+mn-ea"/>
                  <a:cs typeface="+mn-cs"/>
                </a:endParaRPr>
              </a:p>
            </p:txBody>
          </p:sp>
          <p:cxnSp>
            <p:nvCxnSpPr>
              <p:cNvPr id="107" name="Straight Connector 106"/>
              <p:cNvCxnSpPr/>
              <p:nvPr/>
            </p:nvCxnSpPr>
            <p:spPr>
              <a:xfrm>
                <a:off x="2351385" y="2572673"/>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351385" y="2976981"/>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351385" y="3369594"/>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351385" y="3706953"/>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351385" y="4340319"/>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351385" y="4664839"/>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rot="10800000">
                <a:off x="2092891" y="1854967"/>
                <a:ext cx="115614" cy="378657"/>
              </a:xfrm>
              <a:prstGeom prst="rightBrace">
                <a:avLst>
                  <a:gd name="adj1" fmla="val 52272"/>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4565A"/>
                  </a:solidFill>
                  <a:effectLst/>
                  <a:uLnTx/>
                  <a:uFillTx/>
                  <a:latin typeface="Aptos" panose="02110004020202020204"/>
                  <a:ea typeface="+mn-ea"/>
                  <a:cs typeface="+mn-cs"/>
                </a:endParaRPr>
              </a:p>
            </p:txBody>
          </p:sp>
          <p:sp>
            <p:nvSpPr>
              <p:cNvPr id="79" name="Right Brace 78"/>
              <p:cNvSpPr/>
              <p:nvPr/>
            </p:nvSpPr>
            <p:spPr>
              <a:xfrm rot="10800000">
                <a:off x="2092891" y="2192414"/>
                <a:ext cx="115614" cy="2816794"/>
              </a:xfrm>
              <a:prstGeom prst="rightBrace">
                <a:avLst>
                  <a:gd name="adj1" fmla="val 52272"/>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81C7"/>
                  </a:solidFill>
                  <a:effectLst/>
                  <a:uLnTx/>
                  <a:uFillTx/>
                  <a:latin typeface="Aptos" panose="02110004020202020204"/>
                  <a:ea typeface="+mn-ea"/>
                  <a:cs typeface="+mn-cs"/>
                </a:endParaRPr>
              </a:p>
            </p:txBody>
          </p:sp>
          <p:cxnSp>
            <p:nvCxnSpPr>
              <p:cNvPr id="82" name="Straight Connector 81"/>
              <p:cNvCxnSpPr/>
              <p:nvPr/>
            </p:nvCxnSpPr>
            <p:spPr>
              <a:xfrm>
                <a:off x="2351385" y="2218124"/>
                <a:ext cx="7141146"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8952753" y="2233623"/>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95" name="Rectangle 94"/>
              <p:cNvSpPr/>
              <p:nvPr/>
            </p:nvSpPr>
            <p:spPr>
              <a:xfrm>
                <a:off x="8952753" y="2612281"/>
                <a:ext cx="1188720" cy="763286"/>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96" name="Rectangle 95"/>
              <p:cNvSpPr/>
              <p:nvPr/>
            </p:nvSpPr>
            <p:spPr>
              <a:xfrm>
                <a:off x="8952753" y="2990938"/>
                <a:ext cx="1188720" cy="763286"/>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98" name="Rectangle 97"/>
              <p:cNvSpPr/>
              <p:nvPr/>
            </p:nvSpPr>
            <p:spPr>
              <a:xfrm>
                <a:off x="8952753" y="3369595"/>
                <a:ext cx="1188720" cy="763286"/>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.0244</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100" name="Rectangle 99"/>
              <p:cNvSpPr/>
              <p:nvPr/>
            </p:nvSpPr>
            <p:spPr>
              <a:xfrm>
                <a:off x="8952753" y="4297886"/>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101" name="Rectangle 100"/>
              <p:cNvSpPr/>
              <p:nvPr/>
            </p:nvSpPr>
            <p:spPr>
              <a:xfrm>
                <a:off x="8952753" y="3706954"/>
                <a:ext cx="1188720"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Δ</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102" name="Rectangle 101"/>
              <p:cNvSpPr/>
              <p:nvPr/>
            </p:nvSpPr>
            <p:spPr>
              <a:xfrm>
                <a:off x="8952753" y="4664840"/>
                <a:ext cx="1188720" cy="763286"/>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103" name="Rectangle 102"/>
              <p:cNvSpPr/>
              <p:nvPr/>
            </p:nvSpPr>
            <p:spPr>
              <a:xfrm>
                <a:off x="8952753" y="1854967"/>
                <a:ext cx="1188719" cy="350865"/>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&lt;.0001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Δ</a:t>
                </a:r>
                <a:endParaRPr kumimoji="0" lang="en-US" sz="16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105" name="Rectangle 104"/>
              <p:cNvSpPr/>
              <p:nvPr/>
            </p:nvSpPr>
            <p:spPr>
              <a:xfrm>
                <a:off x="1125107" y="1771911"/>
                <a:ext cx="1150728" cy="867930"/>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Primary endpoint</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(n= 141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5</a:t>
                </a: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a:t>
                </a:r>
              </a:p>
            </p:txBody>
          </p:sp>
          <p:sp>
            <p:nvSpPr>
              <p:cNvPr id="106" name="Rectangle 105"/>
              <p:cNvSpPr/>
              <p:nvPr/>
            </p:nvSpPr>
            <p:spPr>
              <a:xfrm>
                <a:off x="1125107" y="3425165"/>
                <a:ext cx="1150728" cy="867930"/>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Secondary endpoint</a:t>
                </a:r>
              </a:p>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(n= 131</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5</a:t>
                </a: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a:t>
                </a:r>
              </a:p>
            </p:txBody>
          </p:sp>
        </p:grpSp>
        <p:sp>
          <p:nvSpPr>
            <p:cNvPr id="77" name="Rectangle 76"/>
            <p:cNvSpPr/>
            <p:nvPr/>
          </p:nvSpPr>
          <p:spPr>
            <a:xfrm>
              <a:off x="9958477" y="1526847"/>
              <a:ext cx="1504165" cy="31175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400" b="1" i="0" u="none" strike="noStrike" kern="1200" cap="none" spc="0" normalizeH="0" baseline="0" noProof="0">
                  <a:ln>
                    <a:noFill/>
                  </a:ln>
                  <a:solidFill>
                    <a:srgbClr val="0081C7"/>
                  </a:solidFill>
                  <a:effectLst/>
                  <a:uLnTx/>
                  <a:uFillTx/>
                  <a:latin typeface="Aptos" panose="02110004020202020204"/>
                  <a:ea typeface="+mn-ea"/>
                  <a:cs typeface="+mn-cs"/>
                </a:rPr>
                <a:t>Endpoint Met?</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78" name="Rectangle 77"/>
            <p:cNvSpPr/>
            <p:nvPr/>
          </p:nvSpPr>
          <p:spPr>
            <a:xfrm>
              <a:off x="10418096" y="1878488"/>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1" name="Rectangle 80"/>
            <p:cNvSpPr/>
            <p:nvPr/>
          </p:nvSpPr>
          <p:spPr>
            <a:xfrm>
              <a:off x="10418096" y="2285935"/>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4" name="Rectangle 83"/>
            <p:cNvSpPr/>
            <p:nvPr/>
          </p:nvSpPr>
          <p:spPr>
            <a:xfrm>
              <a:off x="10418096" y="2716949"/>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5" name="Rectangle 84"/>
            <p:cNvSpPr/>
            <p:nvPr/>
          </p:nvSpPr>
          <p:spPr>
            <a:xfrm>
              <a:off x="10418096" y="3531999"/>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6" name="Rectangle 85"/>
            <p:cNvSpPr/>
            <p:nvPr/>
          </p:nvSpPr>
          <p:spPr>
            <a:xfrm>
              <a:off x="10418096" y="3928932"/>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7" name="Rectangle 86"/>
            <p:cNvSpPr/>
            <p:nvPr/>
          </p:nvSpPr>
          <p:spPr>
            <a:xfrm>
              <a:off x="10418096" y="4564102"/>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88" name="Rectangle 87"/>
            <p:cNvSpPr/>
            <p:nvPr/>
          </p:nvSpPr>
          <p:spPr>
            <a:xfrm>
              <a:off x="10418096" y="4933686"/>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sp>
          <p:nvSpPr>
            <p:cNvPr id="90" name="Rectangle 89"/>
            <p:cNvSpPr/>
            <p:nvPr/>
          </p:nvSpPr>
          <p:spPr>
            <a:xfrm>
              <a:off x="10418096" y="3143149"/>
              <a:ext cx="548640" cy="383182"/>
            </a:xfrm>
            <a:prstGeom prst="rect">
              <a:avLst/>
            </a:prstGeom>
          </p:spPr>
          <p:txBody>
            <a:bodyPr wrap="square">
              <a:spAutoFit/>
            </a:bodyPr>
            <a:lstStyle/>
            <a:p>
              <a:pPr marL="0" marR="0" lvl="0" indent="0" algn="l" defTabSz="914400" rtl="0" eaLnBrk="1" fontAlgn="auto" latinLnBrk="0" hangingPunct="1">
                <a:lnSpc>
                  <a:spcPct val="105000"/>
                </a:lnSpc>
                <a:spcBef>
                  <a:spcPts val="900"/>
                </a:spcBef>
                <a:spcAft>
                  <a:spcPts val="0"/>
                </a:spcAft>
                <a:buClr>
                  <a:srgbClr val="003F4C"/>
                </a:buClr>
                <a:buSzTx/>
                <a:buFontTx/>
                <a:buNone/>
                <a:tabLst/>
                <a:defRPr/>
              </a:pPr>
              <a:r>
                <a:rPr kumimoji="0" lang="en-US" sz="1800" b="1" i="0" u="none" strike="noStrike" kern="1200" cap="none" spc="0" normalizeH="0" baseline="0" noProof="0">
                  <a:ln>
                    <a:noFill/>
                  </a:ln>
                  <a:solidFill>
                    <a:srgbClr val="007E39"/>
                  </a:solidFill>
                  <a:effectLst/>
                  <a:uLnTx/>
                  <a:uFillTx/>
                  <a:latin typeface="Aptos" panose="02110004020202020204"/>
                  <a:ea typeface="+mn-ea"/>
                  <a:cs typeface="+mn-cs"/>
                </a:rPr>
                <a:t>Yes</a:t>
              </a:r>
              <a:endParaRPr kumimoji="0" lang="en-US" sz="1800" b="0" i="0" u="none" strike="noStrike" kern="1200" cap="none" spc="0" normalizeH="0" baseline="0" noProof="0">
                <a:ln>
                  <a:noFill/>
                </a:ln>
                <a:solidFill>
                  <a:srgbClr val="007E39"/>
                </a:solidFill>
                <a:effectLst/>
                <a:uLnTx/>
                <a:uFillTx/>
                <a:latin typeface="Aptos" panose="02110004020202020204"/>
                <a:ea typeface="+mn-ea"/>
                <a:cs typeface="+mn-cs"/>
              </a:endParaRPr>
            </a:p>
          </p:txBody>
        </p:sp>
      </p:grpSp>
      <p:sp>
        <p:nvSpPr>
          <p:cNvPr id="8" name="Rectangle 7"/>
          <p:cNvSpPr/>
          <p:nvPr/>
        </p:nvSpPr>
        <p:spPr>
          <a:xfrm>
            <a:off x="1656786" y="5333256"/>
            <a:ext cx="980585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8E8E8">
                    <a:lumMod val="25000"/>
                  </a:srgbClr>
                </a:solidFill>
                <a:effectLst/>
                <a:uLnTx/>
                <a:uFillTx/>
                <a:latin typeface="Aptos" panose="02110004020202020204"/>
                <a:ea typeface="+mn-ea"/>
                <a:cs typeface="Arial" panose="020B0604020202020204" pitchFamily="34" charset="0"/>
              </a:rPr>
              <a:t>91% (CI: 86%,95%) freedom from serious adverse events associated with the implant procedure, device, or the delivered therapy at 12 months </a:t>
            </a:r>
          </a:p>
        </p:txBody>
      </p:sp>
      <p:sp>
        <p:nvSpPr>
          <p:cNvPr id="91" name="Rectangle 90"/>
          <p:cNvSpPr/>
          <p:nvPr/>
        </p:nvSpPr>
        <p:spPr>
          <a:xfrm>
            <a:off x="588397" y="5289627"/>
            <a:ext cx="1260543" cy="340350"/>
          </a:xfrm>
          <a:prstGeom prst="rect">
            <a:avLst/>
          </a:prstGeom>
        </p:spPr>
        <p:txBody>
          <a:bodyPr wrap="square">
            <a:spAutoFit/>
          </a:bodyPr>
          <a:lstStyle/>
          <a:p>
            <a:pPr marL="0" marR="0" lvl="0" indent="0" algn="l" defTabSz="914400" rtl="0" eaLnBrk="1" fontAlgn="auto" latinLnBrk="0" hangingPunct="1">
              <a:lnSpc>
                <a:spcPct val="105000"/>
              </a:lnSpc>
              <a:spcBef>
                <a:spcPts val="1200"/>
              </a:spcBef>
              <a:spcAft>
                <a:spcPts val="0"/>
              </a:spcAft>
              <a:buClr>
                <a:srgbClr val="003F4C"/>
              </a:buClr>
              <a:buSzTx/>
              <a:buFontTx/>
              <a:buNone/>
              <a:tabLst/>
              <a:defRPr/>
            </a:pP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Safety</a:t>
            </a:r>
            <a:endParaRPr kumimoji="0" lang="en-US" sz="1600" b="0" i="0" u="none" strike="noStrike" kern="1200" cap="none" spc="0" normalizeH="0" baseline="0" noProof="0">
              <a:ln>
                <a:noFill/>
              </a:ln>
              <a:solidFill>
                <a:srgbClr val="0081C7"/>
              </a:solidFill>
              <a:effectLst/>
              <a:uLnTx/>
              <a:uFillTx/>
              <a:latin typeface="Aptos" panose="02110004020202020204"/>
              <a:ea typeface="+mn-ea"/>
              <a:cs typeface="+mn-cs"/>
            </a:endParaRPr>
          </a:p>
        </p:txBody>
      </p:sp>
      <p:sp>
        <p:nvSpPr>
          <p:cNvPr id="92" name="Right Brace 91"/>
          <p:cNvSpPr/>
          <p:nvPr/>
        </p:nvSpPr>
        <p:spPr>
          <a:xfrm rot="10800000">
            <a:off x="1530138" y="5218014"/>
            <a:ext cx="126647" cy="414792"/>
          </a:xfrm>
          <a:prstGeom prst="rightBrace">
            <a:avLst>
              <a:gd name="adj1" fmla="val 52272"/>
              <a:gd name="adj2"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81C7"/>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DB937074-34CB-0DBA-EC5E-6EB6EB044721}"/>
              </a:ext>
            </a:extLst>
          </p:cNvPr>
          <p:cNvSpPr>
            <a:spLocks noGrp="1"/>
          </p:cNvSpPr>
          <p:nvPr>
            <p:ph type="title" idx="4294967295"/>
          </p:nvPr>
        </p:nvSpPr>
        <p:spPr>
          <a:xfrm>
            <a:off x="491490" y="244475"/>
            <a:ext cx="11210994" cy="828675"/>
          </a:xfrm>
        </p:spPr>
        <p:txBody>
          <a:bodyPr anchor="ctr">
            <a:noAutofit/>
          </a:bodyPr>
          <a:lstStyle/>
          <a:p>
            <a:pPr lvl="0" fontAlgn="base">
              <a:spcAft>
                <a:spcPct val="0"/>
              </a:spcAft>
            </a:pPr>
            <a:r>
              <a:rPr lang="en-US" sz="3600"/>
              <a:t>The </a:t>
            </a:r>
            <a:r>
              <a:rPr lang="en-US" sz="3600" b="1"/>
              <a:t>rem</a:t>
            </a:r>
            <a:r>
              <a:rPr lang="en-US" sz="3600" b="0"/>
              <a:t>edē</a:t>
            </a:r>
            <a:r>
              <a:rPr lang="en-US" sz="3600"/>
              <a:t> System Pivotal Trial </a:t>
            </a:r>
            <a:br>
              <a:rPr lang="en-US" sz="2400"/>
            </a:br>
            <a:r>
              <a:rPr lang="en-US" sz="2000" i="1"/>
              <a:t>Clinical Trial Met all Primary and Secondary Endpoints</a:t>
            </a:r>
          </a:p>
        </p:txBody>
      </p:sp>
      <p:sp>
        <p:nvSpPr>
          <p:cNvPr id="10" name="TextBox 9">
            <a:extLst>
              <a:ext uri="{FF2B5EF4-FFF2-40B4-BE49-F238E27FC236}">
                <a16:creationId xmlns:a16="http://schemas.microsoft.com/office/drawing/2014/main" id="{B647565A-B2E7-25DF-B878-FC0BBD29A8D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750600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hidden="1"/>
          <p:cNvGraphicFramePr>
            <a:graphicFrameLocks noChangeAspect="1"/>
          </p:cNvGraphicFramePr>
          <p:nvPr>
            <p:custDataLst>
              <p:tags r:id="rId1"/>
            </p:custDataLst>
          </p:nvPr>
        </p:nvGraphicFramePr>
        <p:xfrm>
          <a:off x="1525622" y="1622"/>
          <a:ext cx="1619" cy="1619"/>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3" name="Object 42" hidden="1"/>
                      <p:cNvPicPr/>
                      <p:nvPr/>
                    </p:nvPicPr>
                    <p:blipFill>
                      <a:blip r:embed="rId6"/>
                      <a:stretch>
                        <a:fillRect/>
                      </a:stretch>
                    </p:blipFill>
                    <p:spPr>
                      <a:xfrm>
                        <a:off x="1525622" y="1622"/>
                        <a:ext cx="1619" cy="1619"/>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42" name="Rectangle 41"/>
          <p:cNvSpPr/>
          <p:nvPr/>
        </p:nvSpPr>
        <p:spPr>
          <a:xfrm>
            <a:off x="63768" y="1843003"/>
            <a:ext cx="3873111"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8"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71488" y="244475"/>
            <a:ext cx="11720512" cy="8863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3200" dirty="0"/>
              <a:t>Symptoms and Quality of Life Improved with 6 months of rem</a:t>
            </a:r>
            <a:r>
              <a:rPr lang="en-US" sz="3200" b="0" dirty="0"/>
              <a:t>edē</a:t>
            </a:r>
            <a:r>
              <a:rPr lang="en-US" sz="3200" dirty="0"/>
              <a:t> System Therapy</a:t>
            </a:r>
            <a:r>
              <a:rPr lang="en-US" sz="3200" baseline="30000" dirty="0"/>
              <a:t>1</a:t>
            </a:r>
          </a:p>
        </p:txBody>
      </p:sp>
      <p:sp>
        <p:nvSpPr>
          <p:cNvPr id="12" name="TextBox 11"/>
          <p:cNvSpPr txBox="1">
            <a:spLocks/>
          </p:cNvSpPr>
          <p:nvPr/>
        </p:nvSpPr>
        <p:spPr>
          <a:xfrm>
            <a:off x="4062182" y="5751695"/>
            <a:ext cx="3937537"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69B1"/>
              </a:buClr>
              <a:buSzTx/>
              <a:buFontTx/>
              <a:buNone/>
              <a:tabLst/>
              <a:defRPr/>
            </a:pPr>
            <a:r>
              <a:rPr kumimoji="0" lang="en-US" sz="1800" b="1" i="0" u="none" strike="noStrike" kern="1200" cap="none" spc="0" normalizeH="0" baseline="0" noProof="0">
                <a:ln>
                  <a:noFill/>
                </a:ln>
                <a:solidFill>
                  <a:srgbClr val="EE7724"/>
                </a:solidFill>
                <a:effectLst/>
                <a:uLnTx/>
                <a:uFillTx/>
                <a:latin typeface="Aptos Display" panose="02110004020202020204"/>
                <a:ea typeface="Arial Unicode MS" pitchFamily="34" charset="-128"/>
              </a:rPr>
              <a:t>79% of patients had an improvement in quality of life with the rem</a:t>
            </a:r>
            <a:r>
              <a:rPr kumimoji="0" lang="en-US" sz="1800" b="0" i="0" u="none" strike="noStrike" kern="1200" cap="none" spc="0" normalizeH="0" baseline="0" noProof="0">
                <a:ln>
                  <a:noFill/>
                </a:ln>
                <a:solidFill>
                  <a:srgbClr val="EE7724"/>
                </a:solidFill>
                <a:effectLst/>
                <a:uLnTx/>
                <a:uFillTx/>
                <a:latin typeface="Aptos Display" panose="02110004020202020204"/>
                <a:ea typeface="Arial Unicode MS" pitchFamily="34" charset="-128"/>
              </a:rPr>
              <a:t>edē</a:t>
            </a:r>
            <a:r>
              <a:rPr kumimoji="0" lang="en-US" sz="1800" b="1" i="0" u="none" strike="noStrike" kern="1200" cap="none" spc="0" normalizeH="0" baseline="0" noProof="0">
                <a:ln>
                  <a:noFill/>
                </a:ln>
                <a:solidFill>
                  <a:srgbClr val="EE7724"/>
                </a:solidFill>
                <a:effectLst/>
                <a:uLnTx/>
                <a:uFillTx/>
                <a:latin typeface="Aptos Display" panose="02110004020202020204"/>
                <a:ea typeface="Arial Unicode MS" pitchFamily="34" charset="-128"/>
              </a:rPr>
              <a:t> System</a:t>
            </a:r>
          </a:p>
        </p:txBody>
      </p:sp>
      <p:sp>
        <p:nvSpPr>
          <p:cNvPr id="15" name="TextBox 14"/>
          <p:cNvSpPr txBox="1">
            <a:spLocks/>
          </p:cNvSpPr>
          <p:nvPr/>
        </p:nvSpPr>
        <p:spPr>
          <a:xfrm>
            <a:off x="7893305" y="5765481"/>
            <a:ext cx="4298695"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69B1"/>
              </a:buClr>
              <a:buSzTx/>
              <a:buFontTx/>
              <a:buNone/>
              <a:tabLst/>
              <a:defRPr/>
            </a:pPr>
            <a:r>
              <a:rPr kumimoji="0" lang="en-US" sz="1800" b="1" i="0" u="none" strike="noStrike" kern="1200" cap="none" spc="0" normalizeH="0" baseline="0" noProof="0">
                <a:ln>
                  <a:noFill/>
                </a:ln>
                <a:solidFill>
                  <a:srgbClr val="EE7724"/>
                </a:solidFill>
                <a:effectLst/>
                <a:uLnTx/>
                <a:uFillTx/>
                <a:latin typeface="Aptos Display" panose="02110004020202020204"/>
                <a:ea typeface="Arial Unicode MS" pitchFamily="34" charset="-128"/>
              </a:rPr>
              <a:t>95% of patients reported they would </a:t>
            </a:r>
          </a:p>
          <a:p>
            <a:pPr marL="0" marR="0" lvl="0" indent="0" algn="ctr" defTabSz="895350" rtl="0" eaLnBrk="1" fontAlgn="auto" latinLnBrk="0" hangingPunct="1">
              <a:lnSpc>
                <a:spcPct val="100000"/>
              </a:lnSpc>
              <a:spcBef>
                <a:spcPts val="0"/>
              </a:spcBef>
              <a:spcAft>
                <a:spcPts val="0"/>
              </a:spcAft>
              <a:buClr>
                <a:srgbClr val="0069B1"/>
              </a:buClr>
              <a:buSzTx/>
              <a:buFontTx/>
              <a:buNone/>
              <a:tabLst/>
              <a:defRPr/>
            </a:pPr>
            <a:r>
              <a:rPr kumimoji="0" lang="en-US" sz="1800" b="1" i="0" u="none" strike="noStrike" kern="1200" cap="none" spc="0" normalizeH="0" baseline="0" noProof="0">
                <a:ln>
                  <a:noFill/>
                </a:ln>
                <a:solidFill>
                  <a:srgbClr val="EE7724"/>
                </a:solidFill>
                <a:effectLst/>
                <a:uLnTx/>
                <a:uFillTx/>
                <a:latin typeface="Aptos Display" panose="02110004020202020204"/>
                <a:ea typeface="Arial Unicode MS" pitchFamily="34" charset="-128"/>
              </a:rPr>
              <a:t>“elect to have the medical procedure again”</a:t>
            </a:r>
          </a:p>
        </p:txBody>
      </p:sp>
      <p:sp>
        <p:nvSpPr>
          <p:cNvPr id="4" name="Rectangle 3"/>
          <p:cNvSpPr/>
          <p:nvPr/>
        </p:nvSpPr>
        <p:spPr>
          <a:xfrm>
            <a:off x="4195038" y="5047733"/>
            <a:ext cx="401669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36B77"/>
                </a:solidFill>
                <a:effectLst/>
                <a:uLnTx/>
                <a:uFillTx/>
                <a:latin typeface="museo-sans"/>
                <a:ea typeface="+mn-ea"/>
                <a:cs typeface="+mn-cs"/>
              </a:rPr>
              <a:t>Per </a:t>
            </a:r>
            <a:r>
              <a:rPr kumimoji="0" lang="en-US" sz="900" b="0" i="0" u="none" strike="noStrike" kern="1200" cap="none" spc="0" normalizeH="0" baseline="0" noProof="0" err="1">
                <a:ln>
                  <a:noFill/>
                </a:ln>
                <a:solidFill>
                  <a:srgbClr val="636B77"/>
                </a:solidFill>
                <a:effectLst/>
                <a:uLnTx/>
                <a:uFillTx/>
                <a:latin typeface="museo-sans"/>
                <a:ea typeface="+mn-ea"/>
                <a:cs typeface="+mn-cs"/>
              </a:rPr>
              <a:t>Protocal</a:t>
            </a:r>
            <a:r>
              <a:rPr kumimoji="0" lang="en-US" sz="900" b="0" i="0" u="none" strike="noStrike" kern="1200" cap="none" spc="0" normalizeH="0" baseline="0" noProof="0">
                <a:ln>
                  <a:noFill/>
                </a:ln>
                <a:solidFill>
                  <a:srgbClr val="636B77"/>
                </a:solidFill>
                <a:effectLst/>
                <a:uLnTx/>
                <a:uFillTx/>
                <a:latin typeface="museo-sans"/>
                <a:ea typeface="+mn-ea"/>
                <a:cs typeface="+mn-cs"/>
              </a:rPr>
              <a:t> Population</a:t>
            </a:r>
            <a:br>
              <a:rPr kumimoji="0" lang="en-US" sz="900" b="0" i="0" u="none" strike="noStrike" kern="1200" cap="none" spc="0" normalizeH="0" baseline="0" noProof="0">
                <a:ln>
                  <a:noFill/>
                </a:ln>
                <a:solidFill>
                  <a:srgbClr val="0081C7"/>
                </a:solidFill>
                <a:effectLst/>
                <a:uLnTx/>
                <a:uFillTx/>
                <a:latin typeface="Aptos" panose="02110004020202020204"/>
                <a:ea typeface="+mn-ea"/>
                <a:cs typeface="+mn-cs"/>
              </a:rPr>
            </a:br>
            <a:r>
              <a:rPr kumimoji="0" lang="en-US" sz="900" b="0" i="0" u="none" strike="noStrike" kern="1200" cap="none" spc="0" normalizeH="0" baseline="0" noProof="0">
                <a:ln>
                  <a:noFill/>
                </a:ln>
                <a:solidFill>
                  <a:srgbClr val="636B77"/>
                </a:solidFill>
                <a:effectLst/>
                <a:uLnTx/>
                <a:uFillTx/>
                <a:latin typeface="museo-sans"/>
                <a:ea typeface="+mn-ea"/>
                <a:cs typeface="+mn-cs"/>
              </a:rPr>
              <a:t>* One patient did not complete the PGA assessment at 6 months.</a:t>
            </a:r>
            <a:endParaRPr kumimoji="0" lang="en-US" sz="900" b="0" i="0" u="none" strike="noStrike" kern="1200" cap="none" spc="0" normalizeH="0" baseline="0" noProof="0">
              <a:ln>
                <a:noFill/>
              </a:ln>
              <a:solidFill>
                <a:srgbClr val="0081C7"/>
              </a:solidFill>
              <a:effectLst/>
              <a:uLnTx/>
              <a:uFillTx/>
              <a:latin typeface="Aptos" panose="02110004020202020204"/>
              <a:ea typeface="+mn-ea"/>
              <a:cs typeface="+mn-cs"/>
            </a:endParaRPr>
          </a:p>
        </p:txBody>
      </p:sp>
      <p:sp>
        <p:nvSpPr>
          <p:cNvPr id="21" name="TextBox 20"/>
          <p:cNvSpPr txBox="1">
            <a:spLocks/>
          </p:cNvSpPr>
          <p:nvPr/>
        </p:nvSpPr>
        <p:spPr>
          <a:xfrm>
            <a:off x="206287" y="5751695"/>
            <a:ext cx="3684896"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69B1"/>
              </a:buClr>
              <a:buSzTx/>
              <a:buFontTx/>
              <a:buNone/>
              <a:tabLst/>
              <a:defRPr/>
            </a:pPr>
            <a:r>
              <a:rPr kumimoji="0" lang="en-US" sz="1800" b="1" i="0" u="none" strike="noStrike" kern="1200" cap="none" spc="0" normalizeH="0" baseline="0" noProof="0">
                <a:ln>
                  <a:noFill/>
                </a:ln>
                <a:solidFill>
                  <a:srgbClr val="EE7724"/>
                </a:solidFill>
                <a:effectLst/>
                <a:uLnTx/>
                <a:uFillTx/>
                <a:latin typeface="Aptos Display" panose="02110004020202020204"/>
                <a:ea typeface="Arial Unicode MS" pitchFamily="34" charset="-128"/>
              </a:rPr>
              <a:t>Demonstrated clinically significant improvement in daytime sleepiness</a:t>
            </a:r>
          </a:p>
        </p:txBody>
      </p:sp>
      <p:sp>
        <p:nvSpPr>
          <p:cNvPr id="7" name="TextBox 6"/>
          <p:cNvSpPr txBox="1"/>
          <p:nvPr/>
        </p:nvSpPr>
        <p:spPr>
          <a:xfrm>
            <a:off x="107668" y="1135117"/>
            <a:ext cx="38821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81C7"/>
                </a:solidFill>
                <a:effectLst/>
                <a:uLnTx/>
                <a:uFillTx/>
                <a:latin typeface="Aptos" panose="02110004020202020204"/>
                <a:ea typeface="+mn-ea"/>
                <a:cs typeface="+mn-cs"/>
              </a:rPr>
              <a:t>Improvement in Epworth Sleepiness Scale</a:t>
            </a:r>
          </a:p>
        </p:txBody>
      </p:sp>
      <p:sp>
        <p:nvSpPr>
          <p:cNvPr id="22" name="TextBox 21"/>
          <p:cNvSpPr txBox="1"/>
          <p:nvPr/>
        </p:nvSpPr>
        <p:spPr>
          <a:xfrm>
            <a:off x="4230787" y="1442893"/>
            <a:ext cx="3882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81C7"/>
                </a:solidFill>
                <a:effectLst/>
                <a:uLnTx/>
                <a:uFillTx/>
                <a:latin typeface="Aptos" panose="02110004020202020204"/>
                <a:ea typeface="+mn-ea"/>
                <a:cs typeface="+mn-cs"/>
              </a:rPr>
              <a:t>Patient Global Assessment</a:t>
            </a:r>
          </a:p>
        </p:txBody>
      </p:sp>
      <p:sp>
        <p:nvSpPr>
          <p:cNvPr id="23" name="TextBox 22"/>
          <p:cNvSpPr txBox="1"/>
          <p:nvPr/>
        </p:nvSpPr>
        <p:spPr>
          <a:xfrm>
            <a:off x="8143246" y="1442893"/>
            <a:ext cx="3882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81C7"/>
                </a:solidFill>
                <a:effectLst/>
                <a:uLnTx/>
                <a:uFillTx/>
                <a:latin typeface="Aptos" panose="02110004020202020204"/>
                <a:ea typeface="+mn-ea"/>
                <a:cs typeface="+mn-cs"/>
              </a:rPr>
              <a:t>Willingness to repeat procedure</a:t>
            </a:r>
          </a:p>
        </p:txBody>
      </p:sp>
      <p:sp>
        <p:nvSpPr>
          <p:cNvPr id="24" name="Rectangle 23"/>
          <p:cNvSpPr/>
          <p:nvPr/>
        </p:nvSpPr>
        <p:spPr>
          <a:xfrm>
            <a:off x="223171" y="4852002"/>
            <a:ext cx="4572000" cy="4770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81C7"/>
                </a:solidFill>
                <a:effectLst/>
                <a:uLnTx/>
                <a:uFillTx/>
                <a:latin typeface="museo-sans"/>
                <a:ea typeface="+mn-ea"/>
                <a:cs typeface="+mn-cs"/>
              </a:rPr>
              <a:t>ESS Mean Change from Baseline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81C7"/>
                </a:solidFill>
                <a:effectLst/>
                <a:uLnTx/>
                <a:uFillTx/>
                <a:latin typeface="museo-sans"/>
                <a:ea typeface="+mn-ea"/>
                <a:cs typeface="+mn-cs"/>
              </a:rPr>
              <a:t>[95% confidence interval]</a:t>
            </a:r>
            <a:endParaRPr kumimoji="0" lang="en-US" sz="1000" b="0" i="0" u="none" strike="noStrike" kern="1200" cap="none" spc="0" normalizeH="0" baseline="0" noProof="0">
              <a:ln>
                <a:noFill/>
              </a:ln>
              <a:solidFill>
                <a:srgbClr val="0081C7"/>
              </a:solidFill>
              <a:effectLst/>
              <a:uLnTx/>
              <a:uFillTx/>
              <a:latin typeface="Aptos" panose="02110004020202020204"/>
              <a:ea typeface="+mn-ea"/>
              <a:cs typeface="+mn-cs"/>
            </a:endParaRPr>
          </a:p>
        </p:txBody>
      </p:sp>
      <p:sp>
        <p:nvSpPr>
          <p:cNvPr id="19" name="Rectangle 18"/>
          <p:cNvSpPr/>
          <p:nvPr/>
        </p:nvSpPr>
        <p:spPr>
          <a:xfrm>
            <a:off x="4140463" y="1841019"/>
            <a:ext cx="4009703"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panose="02110004020202020204"/>
              <a:ea typeface="+mn-ea"/>
              <a:cs typeface="+mn-cs"/>
            </a:endParaRPr>
          </a:p>
        </p:txBody>
      </p:sp>
      <p:graphicFrame>
        <p:nvGraphicFramePr>
          <p:cNvPr id="20" name="Content Placeholder 5"/>
          <p:cNvGraphicFramePr>
            <a:graphicFrameLocks/>
          </p:cNvGraphicFramePr>
          <p:nvPr/>
        </p:nvGraphicFramePr>
        <p:xfrm>
          <a:off x="4375209" y="2521829"/>
          <a:ext cx="3811789" cy="2953641"/>
        </p:xfrm>
        <a:graphic>
          <a:graphicData uri="http://schemas.openxmlformats.org/drawingml/2006/chart">
            <c:chart xmlns:c="http://schemas.openxmlformats.org/drawingml/2006/chart" xmlns:r="http://schemas.openxmlformats.org/officeDocument/2006/relationships" r:id="rId7"/>
          </a:graphicData>
        </a:graphic>
      </p:graphicFrame>
      <p:sp>
        <p:nvSpPr>
          <p:cNvPr id="25" name="Rectangle 24"/>
          <p:cNvSpPr/>
          <p:nvPr/>
        </p:nvSpPr>
        <p:spPr>
          <a:xfrm rot="16200000">
            <a:off x="3555582" y="2694771"/>
            <a:ext cx="1395479" cy="334707"/>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500" b="0" i="0" u="none" strike="noStrike" kern="1200" cap="none" spc="0" normalizeH="0" baseline="0" noProof="0">
                <a:ln>
                  <a:noFill/>
                </a:ln>
                <a:solidFill>
                  <a:srgbClr val="0081C7"/>
                </a:solidFill>
                <a:effectLst/>
                <a:uLnTx/>
                <a:uFillTx/>
                <a:latin typeface="Aptos" panose="02110004020202020204"/>
                <a:ea typeface="+mn-ea"/>
                <a:cs typeface="+mn-cs"/>
              </a:rPr>
              <a:t>Improved</a:t>
            </a:r>
            <a:endParaRPr kumimoji="0" lang="en-US" sz="15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26" name="Rectangle 25"/>
          <p:cNvSpPr/>
          <p:nvPr/>
        </p:nvSpPr>
        <p:spPr>
          <a:xfrm rot="16200000">
            <a:off x="3446349" y="4194009"/>
            <a:ext cx="1659342"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3F4C"/>
              </a:buClr>
              <a:buSzTx/>
              <a:buFontTx/>
              <a:buNone/>
              <a:tabLst/>
              <a:defRPr/>
            </a:pPr>
            <a:r>
              <a:rPr kumimoji="0" lang="en-US" sz="1500" b="0" i="0" u="none" strike="noStrike" kern="1200" cap="none" spc="0" normalizeH="0" baseline="0" noProof="0">
                <a:ln>
                  <a:noFill/>
                </a:ln>
                <a:solidFill>
                  <a:srgbClr val="0081C7"/>
                </a:solidFill>
                <a:effectLst/>
                <a:uLnTx/>
                <a:uFillTx/>
                <a:latin typeface="Aptos" panose="02110004020202020204"/>
                <a:ea typeface="+mn-ea"/>
                <a:cs typeface="+mn-cs"/>
              </a:rPr>
              <a:t>No change/worse</a:t>
            </a:r>
            <a:endParaRPr kumimoji="0" lang="en-US" sz="15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27" name="Straight Connector 26"/>
          <p:cNvCxnSpPr/>
          <p:nvPr/>
        </p:nvCxnSpPr>
        <p:spPr>
          <a:xfrm flipV="1">
            <a:off x="4431994" y="2576504"/>
            <a:ext cx="3625" cy="100584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31994" y="3722048"/>
            <a:ext cx="0" cy="128016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51848" y="3603971"/>
            <a:ext cx="366905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30055" y="1871076"/>
            <a:ext cx="2101728"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Marked or moderate improvement</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31" name="Rectangle 30"/>
          <p:cNvSpPr/>
          <p:nvPr/>
        </p:nvSpPr>
        <p:spPr>
          <a:xfrm>
            <a:off x="4827664" y="2306876"/>
            <a:ext cx="1912684"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Mild improvement</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32" name="Rectangle 31"/>
          <p:cNvSpPr/>
          <p:nvPr/>
        </p:nvSpPr>
        <p:spPr>
          <a:xfrm>
            <a:off x="4676185" y="1966780"/>
            <a:ext cx="147168" cy="128270"/>
          </a:xfrm>
          <a:prstGeom prst="rect">
            <a:avLst/>
          </a:prstGeom>
          <a:solidFill>
            <a:srgbClr val="007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33" name="Rectangle 32"/>
          <p:cNvSpPr/>
          <p:nvPr/>
        </p:nvSpPr>
        <p:spPr>
          <a:xfrm>
            <a:off x="6882026" y="1864812"/>
            <a:ext cx="1598098"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No change</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34" name="Rectangle 33"/>
          <p:cNvSpPr/>
          <p:nvPr/>
        </p:nvSpPr>
        <p:spPr>
          <a:xfrm>
            <a:off x="6882026" y="2298803"/>
            <a:ext cx="1598098"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Worsened</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35" name="Rectangle 34"/>
          <p:cNvSpPr/>
          <p:nvPr/>
        </p:nvSpPr>
        <p:spPr>
          <a:xfrm>
            <a:off x="4676185" y="2391363"/>
            <a:ext cx="147168" cy="128270"/>
          </a:xfrm>
          <a:prstGeom prst="rect">
            <a:avLst/>
          </a:prstGeom>
          <a:solidFill>
            <a:srgbClr val="2EB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36" name="Rectangle 35"/>
          <p:cNvSpPr/>
          <p:nvPr/>
        </p:nvSpPr>
        <p:spPr>
          <a:xfrm>
            <a:off x="6701968" y="1966780"/>
            <a:ext cx="147168" cy="128270"/>
          </a:xfrm>
          <a:prstGeom prst="rect">
            <a:avLst/>
          </a:prstGeom>
          <a:solidFill>
            <a:srgbClr val="B1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37" name="Rectangle 36"/>
          <p:cNvSpPr/>
          <p:nvPr/>
        </p:nvSpPr>
        <p:spPr>
          <a:xfrm>
            <a:off x="6701968" y="2391363"/>
            <a:ext cx="147168" cy="128270"/>
          </a:xfrm>
          <a:prstGeom prst="rect">
            <a:avLst/>
          </a:prstGeom>
          <a:solidFill>
            <a:srgbClr val="636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graphicFrame>
        <p:nvGraphicFramePr>
          <p:cNvPr id="38" name="Content Placeholder 12"/>
          <p:cNvGraphicFramePr>
            <a:graphicFrameLocks/>
          </p:cNvGraphicFramePr>
          <p:nvPr/>
        </p:nvGraphicFramePr>
        <p:xfrm>
          <a:off x="-147842" y="1772912"/>
          <a:ext cx="3945929" cy="3252478"/>
        </p:xfrm>
        <a:graphic>
          <a:graphicData uri="http://schemas.openxmlformats.org/drawingml/2006/chart">
            <c:chart xmlns:c="http://schemas.openxmlformats.org/drawingml/2006/chart" xmlns:r="http://schemas.openxmlformats.org/officeDocument/2006/relationships" r:id="rId8"/>
          </a:graphicData>
        </a:graphic>
      </p:graphicFrame>
      <p:pic>
        <p:nvPicPr>
          <p:cNvPr id="40" name="Picture 39"/>
          <p:cNvPicPr>
            <a:picLocks noChangeAspect="1"/>
          </p:cNvPicPr>
          <p:nvPr/>
        </p:nvPicPr>
        <p:blipFill rotWithShape="1">
          <a:blip r:embed="rId9" cstate="email">
            <a:extLst>
              <a:ext uri="{28A0092B-C50C-407E-A947-70E740481C1C}">
                <a14:useLocalDpi xmlns:a14="http://schemas.microsoft.com/office/drawing/2010/main"/>
              </a:ext>
            </a:extLst>
          </a:blip>
          <a:srcRect b="53654"/>
          <a:stretch/>
        </p:blipFill>
        <p:spPr>
          <a:xfrm rot="10800000">
            <a:off x="1279226" y="2097416"/>
            <a:ext cx="1551008" cy="221542"/>
          </a:xfrm>
          <a:prstGeom prst="rect">
            <a:avLst/>
          </a:prstGeom>
          <a:noFill/>
          <a:ln w="9525">
            <a:noFill/>
            <a:miter lim="800000"/>
            <a:headEnd/>
            <a:tailEnd/>
          </a:ln>
          <a:effectLst/>
        </p:spPr>
      </p:pic>
      <p:sp>
        <p:nvSpPr>
          <p:cNvPr id="13" name="TextBox 12"/>
          <p:cNvSpPr txBox="1"/>
          <p:nvPr/>
        </p:nvSpPr>
        <p:spPr>
          <a:xfrm>
            <a:off x="471976" y="4096813"/>
            <a:ext cx="14858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Treatment</a:t>
            </a:r>
            <a:r>
              <a:rPr kumimoji="0" lang="en-US" sz="1600" b="1" i="0" u="none" strike="noStrike" kern="1200" cap="none" spc="0" normalizeH="0" baseline="0" noProof="0">
                <a:ln>
                  <a:noFill/>
                </a:ln>
                <a:solidFill>
                  <a:srgbClr val="0081C7"/>
                </a:solidFill>
                <a:effectLst/>
                <a:uLnTx/>
                <a:uFillTx/>
                <a:latin typeface="Aptos" panose="02110004020202020204"/>
                <a:ea typeface="+mn-ea"/>
                <a:cs typeface="+mn-cs"/>
              </a:rPr>
              <a:t> </a:t>
            </a:r>
            <a:r>
              <a:rPr kumimoji="0" lang="en-US" sz="1400" b="1" i="0" u="none" strike="noStrike" kern="1200" cap="none" spc="0" normalizeH="0" baseline="0" noProof="0">
                <a:ln>
                  <a:noFill/>
                </a:ln>
                <a:solidFill>
                  <a:srgbClr val="0081C7"/>
                </a:solidFill>
                <a:effectLst/>
                <a:uLnTx/>
                <a:uFillTx/>
                <a:latin typeface="Aptos" panose="02110004020202020204"/>
                <a:ea typeface="+mn-ea"/>
                <a:cs typeface="+mn-cs"/>
              </a:rPr>
              <a:t>(N=58)</a:t>
            </a:r>
          </a:p>
        </p:txBody>
      </p:sp>
      <p:sp>
        <p:nvSpPr>
          <p:cNvPr id="41" name="TextBox 40"/>
          <p:cNvSpPr txBox="1"/>
          <p:nvPr/>
        </p:nvSpPr>
        <p:spPr>
          <a:xfrm>
            <a:off x="2008151" y="4096813"/>
            <a:ext cx="14858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1C7"/>
                </a:solidFill>
                <a:effectLst/>
                <a:uLnTx/>
                <a:uFillTx/>
                <a:latin typeface="Aptos" panose="02110004020202020204"/>
                <a:ea typeface="+mn-ea"/>
                <a:cs typeface="+mn-cs"/>
              </a:rPr>
              <a:t>(N=73)</a:t>
            </a:r>
          </a:p>
        </p:txBody>
      </p:sp>
      <p:sp>
        <p:nvSpPr>
          <p:cNvPr id="9" name="TextBox 8"/>
          <p:cNvSpPr txBox="1"/>
          <p:nvPr/>
        </p:nvSpPr>
        <p:spPr>
          <a:xfrm>
            <a:off x="1793690" y="1843003"/>
            <a:ext cx="875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81C7"/>
                </a:solidFill>
                <a:effectLst/>
                <a:uLnTx/>
                <a:uFillTx/>
                <a:latin typeface="Aptos" panose="02110004020202020204"/>
                <a:ea typeface="+mn-ea"/>
                <a:cs typeface="+mn-cs"/>
              </a:rPr>
              <a:t>p &lt; 0.0001</a:t>
            </a:r>
          </a:p>
        </p:txBody>
      </p:sp>
      <p:sp>
        <p:nvSpPr>
          <p:cNvPr id="11" name="Rectangle 10"/>
          <p:cNvSpPr/>
          <p:nvPr/>
        </p:nvSpPr>
        <p:spPr>
          <a:xfrm>
            <a:off x="6986539" y="3522258"/>
            <a:ext cx="218993" cy="127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0" name="TextBox 9"/>
          <p:cNvSpPr txBox="1"/>
          <p:nvPr/>
        </p:nvSpPr>
        <p:spPr>
          <a:xfrm>
            <a:off x="6921623" y="3435298"/>
            <a:ext cx="42756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81C7"/>
                </a:solidFill>
                <a:effectLst/>
                <a:uLnTx/>
                <a:uFillTx/>
                <a:latin typeface="Aptos" panose="02110004020202020204"/>
                <a:ea typeface="+mn-ea"/>
                <a:cs typeface="+mn-cs"/>
              </a:rPr>
              <a:t>6%</a:t>
            </a:r>
          </a:p>
        </p:txBody>
      </p:sp>
      <p:sp>
        <p:nvSpPr>
          <p:cNvPr id="44" name="Rectangle 43"/>
          <p:cNvSpPr/>
          <p:nvPr/>
        </p:nvSpPr>
        <p:spPr>
          <a:xfrm>
            <a:off x="8279198" y="1841019"/>
            <a:ext cx="3793092" cy="377177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6" name="Donut 5"/>
          <p:cNvSpPr/>
          <p:nvPr/>
        </p:nvSpPr>
        <p:spPr>
          <a:xfrm>
            <a:off x="8491826" y="2135661"/>
            <a:ext cx="3178296" cy="3178296"/>
          </a:xfrm>
          <a:prstGeom prst="donut">
            <a:avLst/>
          </a:prstGeom>
          <a:solidFill>
            <a:srgbClr val="007E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1C7"/>
              </a:solidFill>
              <a:effectLst/>
              <a:uLnTx/>
              <a:uFillTx/>
              <a:latin typeface="Aptos" panose="02110004020202020204"/>
              <a:ea typeface="+mn-ea"/>
              <a:cs typeface="+mn-cs"/>
            </a:endParaRPr>
          </a:p>
        </p:txBody>
      </p:sp>
      <p:sp>
        <p:nvSpPr>
          <p:cNvPr id="45" name="Pie 44"/>
          <p:cNvSpPr/>
          <p:nvPr/>
        </p:nvSpPr>
        <p:spPr>
          <a:xfrm rot="13500000">
            <a:off x="8493171" y="2119229"/>
            <a:ext cx="3175603" cy="3194729"/>
          </a:xfrm>
          <a:prstGeom prst="pie">
            <a:avLst>
              <a:gd name="adj1" fmla="val 2082202"/>
              <a:gd name="adj2" fmla="val 270435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6" name="TextBox 45"/>
          <p:cNvSpPr txBox="1"/>
          <p:nvPr/>
        </p:nvSpPr>
        <p:spPr>
          <a:xfrm>
            <a:off x="9258766" y="3362650"/>
            <a:ext cx="18450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1C7"/>
                </a:solidFill>
                <a:effectLst/>
                <a:uLnTx/>
                <a:uFillTx/>
                <a:latin typeface="Aptos" panose="02110004020202020204"/>
                <a:ea typeface="+mn-ea"/>
                <a:cs typeface="+mn-cs"/>
              </a:rPr>
              <a:t>95%</a:t>
            </a:r>
          </a:p>
        </p:txBody>
      </p:sp>
      <p:sp>
        <p:nvSpPr>
          <p:cNvPr id="14" name="TextBox 13"/>
          <p:cNvSpPr txBox="1"/>
          <p:nvPr/>
        </p:nvSpPr>
        <p:spPr>
          <a:xfrm>
            <a:off x="221442" y="5208553"/>
            <a:ext cx="35251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81C7"/>
                </a:solidFill>
                <a:effectLst/>
                <a:uLnTx/>
                <a:uFillTx/>
                <a:latin typeface="Aptos" panose="02110004020202020204"/>
                <a:ea typeface="+mn-ea"/>
                <a:cs typeface="+mn-cs"/>
              </a:rPr>
              <a:t>&gt;2.5 change in ESS is considered clinically meaningful</a:t>
            </a:r>
            <a:r>
              <a:rPr kumimoji="0" lang="en-US" sz="1200" b="0" i="0" u="none" strike="noStrike" kern="1200" cap="none" spc="0" normalizeH="0" baseline="30000" noProof="0">
                <a:ln>
                  <a:noFill/>
                </a:ln>
                <a:solidFill>
                  <a:srgbClr val="0081C7"/>
                </a:solidFill>
                <a:effectLst/>
                <a:uLnTx/>
                <a:uFillTx/>
                <a:latin typeface="Aptos" panose="02110004020202020204"/>
                <a:ea typeface="+mn-ea"/>
                <a:cs typeface="+mn-cs"/>
              </a:rPr>
              <a:t>2</a:t>
            </a:r>
            <a:r>
              <a:rPr kumimoji="0" lang="en-US" sz="1200" b="0" i="0" u="none" strike="noStrike" kern="1200" cap="none" spc="0" normalizeH="0" baseline="0" noProof="0">
                <a:ln>
                  <a:noFill/>
                </a:ln>
                <a:solidFill>
                  <a:srgbClr val="0081C7"/>
                </a:solidFill>
                <a:effectLst/>
                <a:uLnTx/>
                <a:uFillTx/>
                <a:latin typeface="Aptos" panose="02110004020202020204"/>
                <a:ea typeface="+mn-ea"/>
                <a:cs typeface="+mn-cs"/>
              </a:rPr>
              <a:t> </a:t>
            </a:r>
          </a:p>
        </p:txBody>
      </p:sp>
      <p:sp>
        <p:nvSpPr>
          <p:cNvPr id="3" name="TextBox 2">
            <a:extLst>
              <a:ext uri="{FF2B5EF4-FFF2-40B4-BE49-F238E27FC236}">
                <a16:creationId xmlns:a16="http://schemas.microsoft.com/office/drawing/2014/main" id="{BDCEF756-6EEC-A421-3752-99ED2DFB49C1}"/>
              </a:ext>
            </a:extLst>
          </p:cNvPr>
          <p:cNvSpPr txBox="1"/>
          <p:nvPr/>
        </p:nvSpPr>
        <p:spPr>
          <a:xfrm>
            <a:off x="193182" y="6391891"/>
            <a:ext cx="11879108" cy="369332"/>
          </a:xfrm>
          <a:prstGeom prst="rect">
            <a:avLst/>
          </a:prstGeom>
          <a:solidFill>
            <a:schemeClr val="tx1"/>
          </a:solid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sz="900" b="0" i="0" u="none" strike="noStrike" kern="1200" cap="none" spc="0" normalizeH="0" baseline="0" noProof="0" dirty="0">
                <a:ln>
                  <a:noFill/>
                </a:ln>
                <a:solidFill>
                  <a:srgbClr val="FEFFFF"/>
                </a:solidFill>
                <a:effectLst/>
                <a:uLnTx/>
                <a:uFillTx/>
                <a:latin typeface="Aptos" panose="02110004020202020204"/>
                <a:ea typeface="+mn-ea"/>
                <a:cs typeface="+mn-cs"/>
              </a:rPr>
              <a:t>Costanzo et al.  Lancet 2016;388:974-82.  2) Patel S, Kon SSC, Nolan CM, et al. The Epworth Sleepiness Scale: minimum clinically important difference in obstructive sleep apnea. Am J Respir Crit Care Med. 2018;197(7):961–963</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it-IT" sz="900" b="0" i="0" u="none" strike="noStrike" kern="1200" cap="none" spc="0" normalizeH="0" baseline="0" noProof="0" dirty="0">
                <a:ln>
                  <a:noFill/>
                </a:ln>
                <a:solidFill>
                  <a:srgbClr val="FEFFFF"/>
                </a:solidFill>
                <a:effectLst/>
                <a:uLnTx/>
                <a:uFillTx/>
                <a:latin typeface="Aptos" panose="02110004020202020204"/>
                <a:ea typeface="+mn-ea"/>
                <a:cs typeface="+mn-cs"/>
              </a:rPr>
              <a:t> Costanzo 2018. Am J Cardiol. 2018 Jun 1;121(11):1400-1408</a:t>
            </a:r>
            <a:endParaRPr kumimoji="0" lang="en-US" sz="900" b="0" i="0" u="none" strike="noStrike" kern="1200" cap="none" spc="0" normalizeH="0" baseline="0" noProof="0" dirty="0">
              <a:ln>
                <a:noFill/>
              </a:ln>
              <a:solidFill>
                <a:srgbClr val="FEFFFF"/>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62871E6-8802-E7CE-500C-FF8CE8817BA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77320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28427-C96D-CB3C-AEAD-FA04A796E5EE}"/>
              </a:ext>
            </a:extLst>
          </p:cNvPr>
          <p:cNvSpPr>
            <a:spLocks noGrp="1"/>
          </p:cNvSpPr>
          <p:nvPr>
            <p:ph type="title"/>
          </p:nvPr>
        </p:nvSpPr>
        <p:spPr>
          <a:xfrm>
            <a:off x="762000" y="116509"/>
            <a:ext cx="10515600" cy="1325563"/>
          </a:xfrm>
        </p:spPr>
        <p:txBody>
          <a:bodyPr>
            <a:normAutofit/>
          </a:bodyPr>
          <a:lstStyle/>
          <a:p>
            <a:r>
              <a:rPr lang="en-US" sz="4000" dirty="0"/>
              <a:t>CSA can result from multiple disorders</a:t>
            </a:r>
          </a:p>
        </p:txBody>
      </p:sp>
      <p:sp>
        <p:nvSpPr>
          <p:cNvPr id="3" name="Content Placeholder 2">
            <a:extLst>
              <a:ext uri="{FF2B5EF4-FFF2-40B4-BE49-F238E27FC236}">
                <a16:creationId xmlns:a16="http://schemas.microsoft.com/office/drawing/2014/main" id="{9AF4DA33-0C09-8970-CADF-AC5C40206F30}"/>
              </a:ext>
            </a:extLst>
          </p:cNvPr>
          <p:cNvSpPr>
            <a:spLocks noGrp="1"/>
          </p:cNvSpPr>
          <p:nvPr>
            <p:ph sz="half" idx="1"/>
          </p:nvPr>
        </p:nvSpPr>
        <p:spPr>
          <a:xfrm>
            <a:off x="838200" y="1582444"/>
            <a:ext cx="5181600" cy="4351338"/>
          </a:xfrm>
        </p:spPr>
        <p:txBody>
          <a:bodyPr>
            <a:normAutofit fontScale="92500" lnSpcReduction="20000"/>
          </a:bodyPr>
          <a:lstStyle/>
          <a:p>
            <a:r>
              <a:rPr lang="en-US" dirty="0"/>
              <a:t>High loop gain</a:t>
            </a:r>
          </a:p>
          <a:p>
            <a:pPr lvl="1">
              <a:spcBef>
                <a:spcPts val="800"/>
              </a:spcBef>
            </a:pPr>
            <a:r>
              <a:rPr lang="en-US" dirty="0"/>
              <a:t>Cardiovascular disorders (Heart failure and atrial fibrillation)</a:t>
            </a:r>
          </a:p>
          <a:p>
            <a:pPr lvl="1">
              <a:spcBef>
                <a:spcPts val="800"/>
              </a:spcBef>
            </a:pPr>
            <a:r>
              <a:rPr lang="en-US" dirty="0"/>
              <a:t>High altitude</a:t>
            </a:r>
          </a:p>
          <a:p>
            <a:pPr lvl="1">
              <a:spcBef>
                <a:spcPts val="800"/>
              </a:spcBef>
            </a:pPr>
            <a:r>
              <a:rPr lang="en-US" dirty="0"/>
              <a:t>Idiopathic</a:t>
            </a:r>
          </a:p>
          <a:p>
            <a:pPr lvl="1">
              <a:spcBef>
                <a:spcPts val="800"/>
              </a:spcBef>
            </a:pPr>
            <a:r>
              <a:rPr lang="en-US" dirty="0"/>
              <a:t>Treatment-emergent CSA (TECSA; Complex CSA)</a:t>
            </a:r>
          </a:p>
          <a:p>
            <a:pPr lvl="1">
              <a:spcBef>
                <a:spcPts val="800"/>
              </a:spcBef>
            </a:pPr>
            <a:r>
              <a:rPr lang="en-US" dirty="0"/>
              <a:t>Other medical illnesses (acromegaly, renal failure)</a:t>
            </a:r>
          </a:p>
          <a:p>
            <a:pPr lvl="1">
              <a:spcBef>
                <a:spcPts val="800"/>
              </a:spcBef>
            </a:pPr>
            <a:r>
              <a:rPr lang="en-US" dirty="0"/>
              <a:t>Medications</a:t>
            </a:r>
          </a:p>
          <a:p>
            <a:pPr lvl="1">
              <a:spcBef>
                <a:spcPts val="800"/>
              </a:spcBef>
            </a:pPr>
            <a:r>
              <a:rPr lang="en-US" dirty="0"/>
              <a:t>Brainstem and spinal cord disorders</a:t>
            </a:r>
          </a:p>
          <a:p>
            <a:pPr lvl="1">
              <a:spcBef>
                <a:spcPts val="800"/>
              </a:spcBef>
            </a:pPr>
            <a:r>
              <a:rPr lang="en-US" dirty="0"/>
              <a:t>Neuromuscular disorders</a:t>
            </a:r>
          </a:p>
          <a:p>
            <a:pPr marL="0" indent="0">
              <a:buNone/>
            </a:pPr>
            <a:endParaRPr lang="en-US" dirty="0"/>
          </a:p>
        </p:txBody>
      </p:sp>
      <p:sp>
        <p:nvSpPr>
          <p:cNvPr id="5" name="Content Placeholder 4">
            <a:extLst>
              <a:ext uri="{FF2B5EF4-FFF2-40B4-BE49-F238E27FC236}">
                <a16:creationId xmlns:a16="http://schemas.microsoft.com/office/drawing/2014/main" id="{CC4426F6-2907-0739-3CC2-BB1BEB1B4F87}"/>
              </a:ext>
            </a:extLst>
          </p:cNvPr>
          <p:cNvSpPr>
            <a:spLocks noGrp="1"/>
          </p:cNvSpPr>
          <p:nvPr>
            <p:ph sz="half" idx="2"/>
          </p:nvPr>
        </p:nvSpPr>
        <p:spPr>
          <a:xfrm>
            <a:off x="6172202" y="1582444"/>
            <a:ext cx="5181600" cy="4351338"/>
          </a:xfrm>
        </p:spPr>
        <p:txBody>
          <a:bodyPr>
            <a:normAutofit fontScale="92500" lnSpcReduction="20000"/>
          </a:bodyPr>
          <a:lstStyle/>
          <a:p>
            <a:r>
              <a:rPr lang="en-US" dirty="0"/>
              <a:t>Failure to generate rhythm</a:t>
            </a:r>
          </a:p>
          <a:p>
            <a:pPr lvl="1"/>
            <a:r>
              <a:rPr lang="en-US" dirty="0"/>
              <a:t>Medications</a:t>
            </a:r>
          </a:p>
          <a:p>
            <a:pPr lvl="1"/>
            <a:r>
              <a:rPr lang="en-US" dirty="0"/>
              <a:t>Neurodegenerative</a:t>
            </a:r>
          </a:p>
          <a:p>
            <a:pPr lvl="1"/>
            <a:r>
              <a:rPr lang="en-US" dirty="0"/>
              <a:t>Brainstem</a:t>
            </a:r>
          </a:p>
          <a:p>
            <a:pPr lvl="1"/>
            <a:r>
              <a:rPr lang="en-US" dirty="0"/>
              <a:t>Head injury</a:t>
            </a:r>
          </a:p>
        </p:txBody>
      </p:sp>
      <p:sp>
        <p:nvSpPr>
          <p:cNvPr id="6" name="TextBox 5">
            <a:extLst>
              <a:ext uri="{FF2B5EF4-FFF2-40B4-BE49-F238E27FC236}">
                <a16:creationId xmlns:a16="http://schemas.microsoft.com/office/drawing/2014/main" id="{0D503087-EE6C-567A-07C8-0F78F7FF820F}"/>
              </a:ext>
            </a:extLst>
          </p:cNvPr>
          <p:cNvSpPr txBox="1"/>
          <p:nvPr/>
        </p:nvSpPr>
        <p:spPr>
          <a:xfrm>
            <a:off x="1198930" y="6038463"/>
            <a:ext cx="5083629" cy="276999"/>
          </a:xfrm>
          <a:prstGeom prst="rect">
            <a:avLst/>
          </a:prstGeom>
          <a:noFill/>
        </p:spPr>
        <p:txBody>
          <a:bodyPr wrap="square" rtlCol="0">
            <a:spAutoFit/>
          </a:bodyPr>
          <a:lstStyle/>
          <a:p>
            <a:pPr algn="l"/>
            <a:r>
              <a:rPr lang="en-US" sz="1200" i="0" dirty="0">
                <a:solidFill>
                  <a:schemeClr val="accent2">
                    <a:lumMod val="50000"/>
                  </a:schemeClr>
                </a:solidFill>
                <a:latin typeface="Avenir Heavy" panose="02000503020000020003" pitchFamily="2" charset="0"/>
              </a:rPr>
              <a:t>Javaheri S and Badr S. SLEEP 202346(3):zsac113. </a:t>
            </a:r>
            <a:r>
              <a:rPr lang="en-US" sz="1200" i="0" dirty="0" err="1">
                <a:solidFill>
                  <a:schemeClr val="accent2">
                    <a:lumMod val="50000"/>
                  </a:schemeClr>
                </a:solidFill>
                <a:latin typeface="Avenir Heavy" panose="02000503020000020003" pitchFamily="2" charset="0"/>
              </a:rPr>
              <a:t>doi</a:t>
            </a:r>
            <a:r>
              <a:rPr lang="en-US" sz="1200" i="0" dirty="0">
                <a:solidFill>
                  <a:schemeClr val="accent2">
                    <a:lumMod val="50000"/>
                  </a:schemeClr>
                </a:solidFill>
                <a:latin typeface="Avenir Heavy" panose="02000503020000020003" pitchFamily="2" charset="0"/>
              </a:rPr>
              <a:t>: 10.1093/sleep/zsac113.</a:t>
            </a:r>
          </a:p>
        </p:txBody>
      </p:sp>
      <p:sp>
        <p:nvSpPr>
          <p:cNvPr id="2" name="TextBox 1">
            <a:extLst>
              <a:ext uri="{FF2B5EF4-FFF2-40B4-BE49-F238E27FC236}">
                <a16:creationId xmlns:a16="http://schemas.microsoft.com/office/drawing/2014/main" id="{9E4AFCCF-EF60-3193-99F3-9FCF50E1CFA5}"/>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523239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C6C92D-BF4B-014E-BED7-B05DF6D6807E}"/>
              </a:ext>
            </a:extLst>
          </p:cNvPr>
          <p:cNvSpPr>
            <a:spLocks noGrp="1"/>
          </p:cNvSpPr>
          <p:nvPr>
            <p:ph type="title"/>
          </p:nvPr>
        </p:nvSpPr>
        <p:spPr>
          <a:xfrm>
            <a:off x="434850" y="86804"/>
            <a:ext cx="11338050" cy="1178230"/>
          </a:xfrm>
        </p:spPr>
        <p:txBody>
          <a:bodyPr>
            <a:normAutofit/>
          </a:bodyPr>
          <a:lstStyle/>
          <a:p>
            <a:r>
              <a:rPr lang="en-US" sz="3200" dirty="0"/>
              <a:t>Sustained Improvement in AHI with Transvenous Phrenic Nerve Stimulation</a:t>
            </a:r>
          </a:p>
        </p:txBody>
      </p:sp>
      <p:sp>
        <p:nvSpPr>
          <p:cNvPr id="29" name="TextBox 28">
            <a:extLst>
              <a:ext uri="{FF2B5EF4-FFF2-40B4-BE49-F238E27FC236}">
                <a16:creationId xmlns:a16="http://schemas.microsoft.com/office/drawing/2014/main" id="{4BF3FEB8-F575-440C-9D8F-D65CD0BA3DD4}"/>
              </a:ext>
            </a:extLst>
          </p:cNvPr>
          <p:cNvSpPr txBox="1"/>
          <p:nvPr/>
        </p:nvSpPr>
        <p:spPr>
          <a:xfrm>
            <a:off x="8421912" y="5994798"/>
            <a:ext cx="2880072" cy="253916"/>
          </a:xfrm>
          <a:prstGeom prst="rect">
            <a:avLst/>
          </a:prstGeom>
          <a:noFill/>
          <a:ln>
            <a:solidFill>
              <a:srgbClr val="3A74BD"/>
            </a:solid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entury Gothic" panose="020B0502020202020204" pitchFamily="34" charset="0"/>
                <a:ea typeface="ＭＳ Ｐゴシック" pitchFamily="-106" charset="-128"/>
                <a:cs typeface="+mn-cs"/>
              </a:rPr>
              <a:t>Median change [IQR]: -22 [-42, -7] P&lt;.001</a:t>
            </a:r>
            <a:endParaRPr kumimoji="0" lang="en-US" sz="1200" b="1" i="0" u="none" strike="noStrike" kern="1200" cap="none" spc="0" normalizeH="0" baseline="0" noProof="0">
              <a:ln>
                <a:noFill/>
              </a:ln>
              <a:solidFill>
                <a:prstClr val="black"/>
              </a:solidFill>
              <a:effectLst/>
              <a:uLnTx/>
              <a:uFillTx/>
              <a:latin typeface="Century Gothic" panose="020B0502020202020204" pitchFamily="34" charset="0"/>
              <a:ea typeface="ＭＳ Ｐゴシック" pitchFamily="-106" charset="-128"/>
              <a:cs typeface="+mn-cs"/>
            </a:endParaRPr>
          </a:p>
        </p:txBody>
      </p:sp>
      <p:sp>
        <p:nvSpPr>
          <p:cNvPr id="30" name="Content Placeholder 2">
            <a:extLst>
              <a:ext uri="{FF2B5EF4-FFF2-40B4-BE49-F238E27FC236}">
                <a16:creationId xmlns:a16="http://schemas.microsoft.com/office/drawing/2014/main" id="{9CC56AB0-7312-4415-BA96-4A4D8BABF03E}"/>
              </a:ext>
            </a:extLst>
          </p:cNvPr>
          <p:cNvSpPr txBox="1">
            <a:spLocks/>
          </p:cNvSpPr>
          <p:nvPr/>
        </p:nvSpPr>
        <p:spPr>
          <a:xfrm>
            <a:off x="5049447" y="6012513"/>
            <a:ext cx="4416696" cy="399059"/>
          </a:xfrm>
          <a:prstGeom prst="rect">
            <a:avLst/>
          </a:prstGeom>
        </p:spPr>
        <p:txBody>
          <a:bodyPr vert="horz" lIns="0" tIns="0" rIns="0" bIns="0" rtlCol="0" anchor="t">
            <a:normAutofit/>
          </a:bodyPr>
          <a:lstStyle>
            <a:lvl1pPr marL="234950" indent="-234950" algn="l" defTabSz="685800" rtl="0" eaLnBrk="1" latinLnBrk="0" hangingPunct="1">
              <a:lnSpc>
                <a:spcPts val="2600"/>
              </a:lnSpc>
              <a:spcBef>
                <a:spcPts val="600"/>
              </a:spcBef>
              <a:buClr>
                <a:srgbClr val="4698CB"/>
              </a:buClr>
              <a:buFont typeface="Wingdings" pitchFamily="2" charset="2"/>
              <a:buChar char="§"/>
              <a:tabLst/>
              <a:defRPr sz="1800" kern="1200">
                <a:solidFill>
                  <a:srgbClr val="54585A"/>
                </a:solidFill>
                <a:latin typeface="Arial" panose="020B0604020202020204" pitchFamily="34" charset="0"/>
                <a:ea typeface="+mn-ea"/>
                <a:cs typeface="Arial" panose="020B0604020202020204" pitchFamily="34" charset="0"/>
              </a:defRPr>
            </a:lvl1pPr>
            <a:lvl2pPr marL="515938" indent="-280988" algn="l" defTabSz="685800" rtl="0" eaLnBrk="1" latinLnBrk="0" hangingPunct="1">
              <a:lnSpc>
                <a:spcPts val="2600"/>
              </a:lnSpc>
              <a:spcBef>
                <a:spcPts val="600"/>
              </a:spcBef>
              <a:buClr>
                <a:srgbClr val="4698CB"/>
              </a:buClr>
              <a:buFont typeface="System Font Regular"/>
              <a:buChar char="-"/>
              <a:tabLst/>
              <a:defRPr sz="1800" kern="1200">
                <a:solidFill>
                  <a:srgbClr val="54585A"/>
                </a:solidFill>
                <a:latin typeface="Arial" panose="020B0604020202020204" pitchFamily="34" charset="0"/>
                <a:ea typeface="+mn-ea"/>
                <a:cs typeface="Arial" panose="020B0604020202020204" pitchFamily="34" charset="0"/>
              </a:defRPr>
            </a:lvl2pPr>
            <a:lvl3pPr marL="804863" indent="-288925" algn="l" defTabSz="685800" rtl="0" eaLnBrk="1" latinLnBrk="0" hangingPunct="1">
              <a:lnSpc>
                <a:spcPts val="2600"/>
              </a:lnSpc>
              <a:spcBef>
                <a:spcPts val="600"/>
              </a:spcBef>
              <a:buClr>
                <a:srgbClr val="4698CB"/>
              </a:buClr>
              <a:buSzPct val="90000"/>
              <a:buFont typeface="Lucida Grande" panose="020B0600040502020204" pitchFamily="34" charset="0"/>
              <a:buChar char="✓"/>
              <a:tabLst/>
              <a:defRPr sz="1800" kern="1200">
                <a:solidFill>
                  <a:srgbClr val="5458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ts val="3467"/>
              </a:lnSpc>
              <a:spcBef>
                <a:spcPts val="800"/>
              </a:spcBef>
              <a:spcAft>
                <a:spcPts val="0"/>
              </a:spcAft>
              <a:buClr>
                <a:srgbClr val="4698CB"/>
              </a:buClr>
              <a:buSzTx/>
              <a:buFont typeface="Wingdings" pitchFamily="2" charset="2"/>
              <a:buNone/>
              <a:tabLst/>
              <a:defRPr/>
            </a:pPr>
            <a:r>
              <a:rPr kumimoji="0" lang="en-US" sz="900" b="0" i="0" u="none" strike="noStrike" kern="1200" cap="none" spc="0" normalizeH="0" baseline="0" noProof="0" dirty="0">
                <a:ln>
                  <a:noFill/>
                </a:ln>
                <a:solidFill>
                  <a:srgbClr val="54565A">
                    <a:lumMod val="50000"/>
                  </a:srgbClr>
                </a:solidFill>
                <a:effectLst/>
                <a:uLnTx/>
                <a:uFillTx/>
                <a:latin typeface="Century Gothic" panose="020B0502020202020204" pitchFamily="34" charset="0"/>
                <a:ea typeface="+mn-ea"/>
                <a:cs typeface="Arial" panose="020B0604020202020204" pitchFamily="34" charset="0"/>
              </a:rPr>
              <a:t>Note: Sum of component medians does not add up to AHI.</a:t>
            </a:r>
          </a:p>
        </p:txBody>
      </p:sp>
      <p:graphicFrame>
        <p:nvGraphicFramePr>
          <p:cNvPr id="31" name="Google Shape;364;p13">
            <a:extLst>
              <a:ext uri="{FF2B5EF4-FFF2-40B4-BE49-F238E27FC236}">
                <a16:creationId xmlns:a16="http://schemas.microsoft.com/office/drawing/2014/main" id="{D76BC83A-E15D-4083-B4FC-78F7BA98EC47}"/>
              </a:ext>
            </a:extLst>
          </p:cNvPr>
          <p:cNvGraphicFramePr/>
          <p:nvPr/>
        </p:nvGraphicFramePr>
        <p:xfrm>
          <a:off x="1019585" y="1378718"/>
          <a:ext cx="5420213" cy="4023686"/>
        </p:xfrm>
        <a:graphic>
          <a:graphicData uri="http://schemas.openxmlformats.org/drawingml/2006/chart">
            <c:chart xmlns:c="http://schemas.openxmlformats.org/drawingml/2006/chart" xmlns:r="http://schemas.openxmlformats.org/officeDocument/2006/relationships" r:id="rId3"/>
          </a:graphicData>
        </a:graphic>
      </p:graphicFrame>
      <p:sp>
        <p:nvSpPr>
          <p:cNvPr id="32" name="Google Shape;365;p13">
            <a:extLst>
              <a:ext uri="{FF2B5EF4-FFF2-40B4-BE49-F238E27FC236}">
                <a16:creationId xmlns:a16="http://schemas.microsoft.com/office/drawing/2014/main" id="{54C00801-5E76-41C1-9FBE-7CE97514C0B0}"/>
              </a:ext>
            </a:extLst>
          </p:cNvPr>
          <p:cNvSpPr txBox="1"/>
          <p:nvPr/>
        </p:nvSpPr>
        <p:spPr>
          <a:xfrm>
            <a:off x="903154" y="5039279"/>
            <a:ext cx="84092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Visit</a:t>
            </a:r>
            <a:endParaRPr kumimoji="0" lang="en-US" sz="24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33" name="Google Shape;366;p13">
            <a:extLst>
              <a:ext uri="{FF2B5EF4-FFF2-40B4-BE49-F238E27FC236}">
                <a16:creationId xmlns:a16="http://schemas.microsoft.com/office/drawing/2014/main" id="{1A5951A6-24F5-4094-94DA-82AD4F8B9BD5}"/>
              </a:ext>
            </a:extLst>
          </p:cNvPr>
          <p:cNvSpPr txBox="1"/>
          <p:nvPr/>
        </p:nvSpPr>
        <p:spPr>
          <a:xfrm>
            <a:off x="998443" y="5310025"/>
            <a:ext cx="50668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N</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34" name="Google Shape;367;p13">
            <a:extLst>
              <a:ext uri="{FF2B5EF4-FFF2-40B4-BE49-F238E27FC236}">
                <a16:creationId xmlns:a16="http://schemas.microsoft.com/office/drawing/2014/main" id="{013DC150-4CA6-4044-A518-98169C40DAD4}"/>
              </a:ext>
            </a:extLst>
          </p:cNvPr>
          <p:cNvSpPr txBox="1"/>
          <p:nvPr/>
        </p:nvSpPr>
        <p:spPr>
          <a:xfrm>
            <a:off x="1628739" y="5310025"/>
            <a:ext cx="68786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131</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35" name="Google Shape;368;p13">
            <a:extLst>
              <a:ext uri="{FF2B5EF4-FFF2-40B4-BE49-F238E27FC236}">
                <a16:creationId xmlns:a16="http://schemas.microsoft.com/office/drawing/2014/main" id="{5BC6FCAB-EA64-4FA6-9381-F7922B4B3002}"/>
              </a:ext>
            </a:extLst>
          </p:cNvPr>
          <p:cNvSpPr txBox="1"/>
          <p:nvPr/>
        </p:nvSpPr>
        <p:spPr>
          <a:xfrm>
            <a:off x="2630802" y="5310025"/>
            <a:ext cx="68786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115</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36" name="Google Shape;369;p13">
            <a:extLst>
              <a:ext uri="{FF2B5EF4-FFF2-40B4-BE49-F238E27FC236}">
                <a16:creationId xmlns:a16="http://schemas.microsoft.com/office/drawing/2014/main" id="{69AEDA64-D59E-404B-90D3-55E347D8284F}"/>
              </a:ext>
            </a:extLst>
          </p:cNvPr>
          <p:cNvSpPr txBox="1"/>
          <p:nvPr/>
        </p:nvSpPr>
        <p:spPr>
          <a:xfrm>
            <a:off x="3543869" y="5314041"/>
            <a:ext cx="68786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101</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47" name="Google Shape;370;p13">
            <a:extLst>
              <a:ext uri="{FF2B5EF4-FFF2-40B4-BE49-F238E27FC236}">
                <a16:creationId xmlns:a16="http://schemas.microsoft.com/office/drawing/2014/main" id="{C64F32A6-AC64-4725-A8D1-2663C271A718}"/>
              </a:ext>
            </a:extLst>
          </p:cNvPr>
          <p:cNvSpPr txBox="1"/>
          <p:nvPr/>
        </p:nvSpPr>
        <p:spPr>
          <a:xfrm>
            <a:off x="4545932" y="5292216"/>
            <a:ext cx="57852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50</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48" name="Google Shape;371;p13">
            <a:extLst>
              <a:ext uri="{FF2B5EF4-FFF2-40B4-BE49-F238E27FC236}">
                <a16:creationId xmlns:a16="http://schemas.microsoft.com/office/drawing/2014/main" id="{2271E76D-860A-4566-8E09-FFA399A5F477}"/>
              </a:ext>
            </a:extLst>
          </p:cNvPr>
          <p:cNvSpPr txBox="1"/>
          <p:nvPr/>
        </p:nvSpPr>
        <p:spPr>
          <a:xfrm>
            <a:off x="5518762" y="5287088"/>
            <a:ext cx="57852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42</a:t>
            </a:r>
            <a:endParaRPr kumimoji="0" sz="3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49" name="Google Shape;372;p13">
            <a:extLst>
              <a:ext uri="{FF2B5EF4-FFF2-40B4-BE49-F238E27FC236}">
                <a16:creationId xmlns:a16="http://schemas.microsoft.com/office/drawing/2014/main" id="{C30E1F5E-D509-4706-8BB9-7FFB42CA2615}"/>
              </a:ext>
            </a:extLst>
          </p:cNvPr>
          <p:cNvSpPr/>
          <p:nvPr/>
        </p:nvSpPr>
        <p:spPr>
          <a:xfrm>
            <a:off x="5424654" y="3351618"/>
            <a:ext cx="748197" cy="1630657"/>
          </a:xfrm>
          <a:prstGeom prst="rect">
            <a:avLst/>
          </a:prstGeom>
          <a:noFill/>
          <a:ln w="2857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
                <a:srgbClr val="FFFFFF"/>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sp>
        <p:nvSpPr>
          <p:cNvPr id="50" name="Google Shape;373;p13">
            <a:extLst>
              <a:ext uri="{FF2B5EF4-FFF2-40B4-BE49-F238E27FC236}">
                <a16:creationId xmlns:a16="http://schemas.microsoft.com/office/drawing/2014/main" id="{0EDAE88A-482E-4FAF-ADF0-F6D3BDECAB20}"/>
              </a:ext>
            </a:extLst>
          </p:cNvPr>
          <p:cNvSpPr txBox="1"/>
          <p:nvPr/>
        </p:nvSpPr>
        <p:spPr>
          <a:xfrm rot="16200000">
            <a:off x="-222757" y="3445247"/>
            <a:ext cx="189995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Median</a:t>
            </a:r>
            <a:endParaRPr kumimoji="0"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Events/</a:t>
            </a:r>
            <a:r>
              <a:rPr kumimoji="0" lang="en-US" sz="1600" b="1" i="0" u="none" strike="noStrike" kern="1200" cap="none" spc="0" normalizeH="0" baseline="0" noProof="0" err="1">
                <a:ln>
                  <a:noFill/>
                </a:ln>
                <a:solidFill>
                  <a:srgbClr val="000000"/>
                </a:solidFill>
                <a:effectLst/>
                <a:uLnTx/>
                <a:uFillTx/>
                <a:latin typeface="Century Gothic" panose="020B0502020202020204" pitchFamily="34" charset="0"/>
                <a:ea typeface="Century Gothic"/>
                <a:cs typeface="Century Gothic"/>
                <a:sym typeface="Century Gothic"/>
              </a:rPr>
              <a:t>hr</a:t>
            </a:r>
            <a:endParaRPr kumimoji="0"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endParaRPr>
          </a:p>
        </p:txBody>
      </p:sp>
      <p:sp>
        <p:nvSpPr>
          <p:cNvPr id="51" name="Google Shape;374;p13">
            <a:extLst>
              <a:ext uri="{FF2B5EF4-FFF2-40B4-BE49-F238E27FC236}">
                <a16:creationId xmlns:a16="http://schemas.microsoft.com/office/drawing/2014/main" id="{F0B616FC-DCF8-4148-8D94-BD26AF7ED9B6}"/>
              </a:ext>
            </a:extLst>
          </p:cNvPr>
          <p:cNvSpPr txBox="1"/>
          <p:nvPr/>
        </p:nvSpPr>
        <p:spPr>
          <a:xfrm>
            <a:off x="2569212" y="2213677"/>
            <a:ext cx="522150" cy="2923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PSG</a:t>
            </a:r>
            <a:endParaRPr kumimoji="0" sz="13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52" name="Google Shape;375;p13">
            <a:extLst>
              <a:ext uri="{FF2B5EF4-FFF2-40B4-BE49-F238E27FC236}">
                <a16:creationId xmlns:a16="http://schemas.microsoft.com/office/drawing/2014/main" id="{237B2994-751D-4C78-A6C3-A209D5AB8CD0}"/>
              </a:ext>
            </a:extLst>
          </p:cNvPr>
          <p:cNvSpPr txBox="1"/>
          <p:nvPr/>
        </p:nvSpPr>
        <p:spPr>
          <a:xfrm>
            <a:off x="4569094" y="2213677"/>
            <a:ext cx="555365" cy="2923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PSG</a:t>
            </a:r>
            <a:endParaRPr kumimoji="0" sz="13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53" name="Google Shape;376;p13">
            <a:extLst>
              <a:ext uri="{FF2B5EF4-FFF2-40B4-BE49-F238E27FC236}">
                <a16:creationId xmlns:a16="http://schemas.microsoft.com/office/drawing/2014/main" id="{FCC19420-E315-407E-AC83-B8111AC8363A}"/>
              </a:ext>
            </a:extLst>
          </p:cNvPr>
          <p:cNvSpPr txBox="1"/>
          <p:nvPr/>
        </p:nvSpPr>
        <p:spPr>
          <a:xfrm>
            <a:off x="5139562" y="2213677"/>
            <a:ext cx="1502400" cy="292347"/>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35 PSG+7 PG</a:t>
            </a:r>
            <a:endParaRPr kumimoji="0" sz="13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54" name="Google Shape;377;p13">
            <a:extLst>
              <a:ext uri="{FF2B5EF4-FFF2-40B4-BE49-F238E27FC236}">
                <a16:creationId xmlns:a16="http://schemas.microsoft.com/office/drawing/2014/main" id="{91585251-564A-42B2-8503-1AC877F8D562}"/>
              </a:ext>
            </a:extLst>
          </p:cNvPr>
          <p:cNvSpPr/>
          <p:nvPr/>
        </p:nvSpPr>
        <p:spPr>
          <a:xfrm>
            <a:off x="6505786" y="4162322"/>
            <a:ext cx="1420305" cy="487680"/>
          </a:xfrm>
          <a:prstGeom prst="rightArrow">
            <a:avLst>
              <a:gd name="adj1" fmla="val 46951"/>
              <a:gd name="adj2" fmla="val 92683"/>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
                <a:srgbClr val="FFFFFF"/>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5" name="Google Shape;378;p13">
            <a:extLst>
              <a:ext uri="{FF2B5EF4-FFF2-40B4-BE49-F238E27FC236}">
                <a16:creationId xmlns:a16="http://schemas.microsoft.com/office/drawing/2014/main" id="{67D0EA1C-2785-4E6C-B24A-8037893F2349}"/>
              </a:ext>
            </a:extLst>
          </p:cNvPr>
          <p:cNvGraphicFramePr/>
          <p:nvPr/>
        </p:nvGraphicFramePr>
        <p:xfrm>
          <a:off x="8244971" y="1743102"/>
          <a:ext cx="3237049" cy="3455826"/>
        </p:xfrm>
        <a:graphic>
          <a:graphicData uri="http://schemas.openxmlformats.org/drawingml/2006/chart">
            <c:chart xmlns:c="http://schemas.openxmlformats.org/drawingml/2006/chart" xmlns:r="http://schemas.openxmlformats.org/officeDocument/2006/relationships" r:id="rId4"/>
          </a:graphicData>
        </a:graphic>
      </p:graphicFrame>
      <p:sp>
        <p:nvSpPr>
          <p:cNvPr id="56" name="Google Shape;379;p13">
            <a:extLst>
              <a:ext uri="{FF2B5EF4-FFF2-40B4-BE49-F238E27FC236}">
                <a16:creationId xmlns:a16="http://schemas.microsoft.com/office/drawing/2014/main" id="{84561063-31D8-4964-A8F5-5C0DE05F04E3}"/>
              </a:ext>
            </a:extLst>
          </p:cNvPr>
          <p:cNvSpPr txBox="1"/>
          <p:nvPr/>
        </p:nvSpPr>
        <p:spPr>
          <a:xfrm rot="16200000">
            <a:off x="6855354" y="3000393"/>
            <a:ext cx="1389617" cy="58473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Median</a:t>
            </a:r>
            <a:endParaRPr kumimoji="0"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Events/</a:t>
            </a:r>
            <a:r>
              <a:rPr kumimoji="0" lang="en-US" sz="1600" b="1" i="0" u="none" strike="noStrike" kern="1200" cap="none" spc="0" normalizeH="0" baseline="0" noProof="0" err="1">
                <a:ln>
                  <a:noFill/>
                </a:ln>
                <a:solidFill>
                  <a:srgbClr val="000000"/>
                </a:solidFill>
                <a:effectLst/>
                <a:uLnTx/>
                <a:uFillTx/>
                <a:latin typeface="Century Gothic" panose="020B0502020202020204" pitchFamily="34" charset="0"/>
                <a:ea typeface="Century Gothic"/>
                <a:cs typeface="Century Gothic"/>
                <a:sym typeface="Century Gothic"/>
              </a:rPr>
              <a:t>hr</a:t>
            </a:r>
            <a:endParaRPr kumimoji="0"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endParaRPr>
          </a:p>
        </p:txBody>
      </p:sp>
      <p:sp>
        <p:nvSpPr>
          <p:cNvPr id="57" name="Google Shape;380;p13">
            <a:extLst>
              <a:ext uri="{FF2B5EF4-FFF2-40B4-BE49-F238E27FC236}">
                <a16:creationId xmlns:a16="http://schemas.microsoft.com/office/drawing/2014/main" id="{8B63E55E-DD0B-47F3-B2ED-274D9C6579A2}"/>
              </a:ext>
            </a:extLst>
          </p:cNvPr>
          <p:cNvSpPr txBox="1"/>
          <p:nvPr/>
        </p:nvSpPr>
        <p:spPr>
          <a:xfrm>
            <a:off x="6806950" y="1659072"/>
            <a:ext cx="1660475"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Median AHI</a:t>
            </a:r>
            <a:endParaRPr kumimoji="0" sz="1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58" name="Google Shape;381;p13">
            <a:extLst>
              <a:ext uri="{FF2B5EF4-FFF2-40B4-BE49-F238E27FC236}">
                <a16:creationId xmlns:a16="http://schemas.microsoft.com/office/drawing/2014/main" id="{A6B87B4B-6B1A-42D7-BF05-E35D8CB1B7C8}"/>
              </a:ext>
            </a:extLst>
          </p:cNvPr>
          <p:cNvSpPr txBox="1"/>
          <p:nvPr/>
        </p:nvSpPr>
        <p:spPr>
          <a:xfrm>
            <a:off x="9140600" y="1727306"/>
            <a:ext cx="463551"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42</a:t>
            </a:r>
            <a:endParaRPr kumimoji="0" sz="14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59" name="Google Shape;382;p13">
            <a:extLst>
              <a:ext uri="{FF2B5EF4-FFF2-40B4-BE49-F238E27FC236}">
                <a16:creationId xmlns:a16="http://schemas.microsoft.com/office/drawing/2014/main" id="{673093A0-097F-47D8-9938-6740F1963772}"/>
              </a:ext>
            </a:extLst>
          </p:cNvPr>
          <p:cNvSpPr txBox="1"/>
          <p:nvPr/>
        </p:nvSpPr>
        <p:spPr>
          <a:xfrm>
            <a:off x="10485985" y="1727306"/>
            <a:ext cx="463551"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17</a:t>
            </a:r>
            <a:endParaRPr kumimoji="0" sz="14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60" name="Google Shape;385;p13">
            <a:extLst>
              <a:ext uri="{FF2B5EF4-FFF2-40B4-BE49-F238E27FC236}">
                <a16:creationId xmlns:a16="http://schemas.microsoft.com/office/drawing/2014/main" id="{A9A3A53B-93CA-4EEC-801D-A36DB69FBE00}"/>
              </a:ext>
            </a:extLst>
          </p:cNvPr>
          <p:cNvSpPr txBox="1"/>
          <p:nvPr/>
        </p:nvSpPr>
        <p:spPr>
          <a:xfrm>
            <a:off x="9088859" y="5245067"/>
            <a:ext cx="525936"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42</a:t>
            </a:r>
            <a:endParaRPr kumimoji="0" sz="1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61" name="Google Shape;386;p13">
            <a:extLst>
              <a:ext uri="{FF2B5EF4-FFF2-40B4-BE49-F238E27FC236}">
                <a16:creationId xmlns:a16="http://schemas.microsoft.com/office/drawing/2014/main" id="{ED2DA3DB-797B-423A-9FC8-86AFB760AD26}"/>
              </a:ext>
            </a:extLst>
          </p:cNvPr>
          <p:cNvSpPr txBox="1"/>
          <p:nvPr/>
        </p:nvSpPr>
        <p:spPr>
          <a:xfrm>
            <a:off x="10454792" y="5281419"/>
            <a:ext cx="52593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42</a:t>
            </a:r>
            <a:endParaRPr kumimoji="0" sz="1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62" name="Google Shape;365;p13">
            <a:extLst>
              <a:ext uri="{FF2B5EF4-FFF2-40B4-BE49-F238E27FC236}">
                <a16:creationId xmlns:a16="http://schemas.microsoft.com/office/drawing/2014/main" id="{F71CC2C4-8F4D-40C4-ABD9-A26909524C11}"/>
              </a:ext>
            </a:extLst>
          </p:cNvPr>
          <p:cNvSpPr txBox="1"/>
          <p:nvPr/>
        </p:nvSpPr>
        <p:spPr>
          <a:xfrm>
            <a:off x="8152493" y="4961726"/>
            <a:ext cx="84092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Visit</a:t>
            </a:r>
            <a:endParaRPr kumimoji="0" lang="en-US" sz="24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63" name="Google Shape;366;p13">
            <a:extLst>
              <a:ext uri="{FF2B5EF4-FFF2-40B4-BE49-F238E27FC236}">
                <a16:creationId xmlns:a16="http://schemas.microsoft.com/office/drawing/2014/main" id="{B4C579AF-B873-4F9B-8B15-AEDF6686DA94}"/>
              </a:ext>
            </a:extLst>
          </p:cNvPr>
          <p:cNvSpPr txBox="1"/>
          <p:nvPr/>
        </p:nvSpPr>
        <p:spPr>
          <a:xfrm>
            <a:off x="8214084" y="5245067"/>
            <a:ext cx="506682"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N</a:t>
            </a:r>
            <a:endParaRPr kumimoji="0" sz="2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106" charset="-128"/>
              <a:cs typeface="+mn-cs"/>
            </a:endParaRPr>
          </a:p>
        </p:txBody>
      </p:sp>
      <p:sp>
        <p:nvSpPr>
          <p:cNvPr id="64" name="Google Shape;373;p13">
            <a:extLst>
              <a:ext uri="{FF2B5EF4-FFF2-40B4-BE49-F238E27FC236}">
                <a16:creationId xmlns:a16="http://schemas.microsoft.com/office/drawing/2014/main" id="{8A526E63-48CB-4D24-9EB3-B82EB45FB997}"/>
              </a:ext>
            </a:extLst>
          </p:cNvPr>
          <p:cNvSpPr txBox="1"/>
          <p:nvPr/>
        </p:nvSpPr>
        <p:spPr>
          <a:xfrm>
            <a:off x="8085502" y="1385790"/>
            <a:ext cx="3396518"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Paired at 5 years</a:t>
            </a:r>
            <a:endParaRPr kumimoji="0" sz="18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endParaRPr>
          </a:p>
        </p:txBody>
      </p:sp>
      <p:sp>
        <p:nvSpPr>
          <p:cNvPr id="65" name="Google Shape;373;p13">
            <a:extLst>
              <a:ext uri="{FF2B5EF4-FFF2-40B4-BE49-F238E27FC236}">
                <a16:creationId xmlns:a16="http://schemas.microsoft.com/office/drawing/2014/main" id="{2D3A2549-C9F3-4338-BCDF-48AE6B33E481}"/>
              </a:ext>
            </a:extLst>
          </p:cNvPr>
          <p:cNvSpPr txBox="1"/>
          <p:nvPr/>
        </p:nvSpPr>
        <p:spPr>
          <a:xfrm>
            <a:off x="2115364" y="1080706"/>
            <a:ext cx="384796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rPr>
              <a:t>Apnea Hypopnea Index</a:t>
            </a:r>
            <a:endParaRPr kumimoji="0" sz="1800" b="1" i="0" u="none" strike="noStrike" kern="1200" cap="none" spc="0" normalizeH="0" baseline="0" noProof="0">
              <a:ln>
                <a:noFill/>
              </a:ln>
              <a:solidFill>
                <a:srgbClr val="000000"/>
              </a:solidFill>
              <a:effectLst/>
              <a:uLnTx/>
              <a:uFillTx/>
              <a:latin typeface="Century Gothic" panose="020B0502020202020204" pitchFamily="34" charset="0"/>
              <a:ea typeface="Century Gothic"/>
              <a:cs typeface="Century Gothic"/>
              <a:sym typeface="Century Gothic"/>
            </a:endParaRPr>
          </a:p>
        </p:txBody>
      </p:sp>
      <p:sp>
        <p:nvSpPr>
          <p:cNvPr id="3" name="TextBox 2">
            <a:extLst>
              <a:ext uri="{FF2B5EF4-FFF2-40B4-BE49-F238E27FC236}">
                <a16:creationId xmlns:a16="http://schemas.microsoft.com/office/drawing/2014/main" id="{B4438D20-85FA-9153-8793-6A62AB923226}"/>
              </a:ext>
            </a:extLst>
          </p:cNvPr>
          <p:cNvSpPr txBox="1"/>
          <p:nvPr/>
        </p:nvSpPr>
        <p:spPr>
          <a:xfrm>
            <a:off x="8781119" y="4943971"/>
            <a:ext cx="2425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E8E8">
                    <a:lumMod val="25000"/>
                  </a:srgbClr>
                </a:solidFill>
                <a:effectLst/>
                <a:uLnTx/>
                <a:uFillTx/>
                <a:latin typeface="Century Gothic" panose="020B0502020202020204" pitchFamily="34" charset="0"/>
                <a:ea typeface="+mn-ea"/>
                <a:cs typeface="+mn-cs"/>
              </a:rPr>
              <a:t>Baseline         5 Year</a:t>
            </a:r>
          </a:p>
        </p:txBody>
      </p:sp>
      <p:sp>
        <p:nvSpPr>
          <p:cNvPr id="2" name="TextBox 1">
            <a:extLst>
              <a:ext uri="{FF2B5EF4-FFF2-40B4-BE49-F238E27FC236}">
                <a16:creationId xmlns:a16="http://schemas.microsoft.com/office/drawing/2014/main" id="{AF9D48AD-4427-DD79-D5FA-F3F5EE7B3733}"/>
              </a:ext>
            </a:extLst>
          </p:cNvPr>
          <p:cNvSpPr txBox="1"/>
          <p:nvPr/>
        </p:nvSpPr>
        <p:spPr>
          <a:xfrm>
            <a:off x="622086" y="6116038"/>
            <a:ext cx="342905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et al. Nature Sci Sleep 2021;13:515-526</a:t>
            </a:r>
          </a:p>
        </p:txBody>
      </p:sp>
      <p:sp>
        <p:nvSpPr>
          <p:cNvPr id="4" name="TextBox 3">
            <a:extLst>
              <a:ext uri="{FF2B5EF4-FFF2-40B4-BE49-F238E27FC236}">
                <a16:creationId xmlns:a16="http://schemas.microsoft.com/office/drawing/2014/main" id="{8E6FF12A-C01F-7D22-E841-F7139CE46E4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480217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4BAE53-CE7F-470A-9DCD-65283123450E}"/>
              </a:ext>
            </a:extLst>
          </p:cNvPr>
          <p:cNvSpPr>
            <a:spLocks noGrp="1"/>
          </p:cNvSpPr>
          <p:nvPr>
            <p:ph idx="1"/>
          </p:nvPr>
        </p:nvSpPr>
        <p:spPr/>
        <p:txBody>
          <a:bodyPr>
            <a:normAutofit/>
          </a:bodyPr>
          <a:lstStyle/>
          <a:p>
            <a:r>
              <a:rPr lang="en-US" sz="2000"/>
              <a:t>Shift away from light stage sleep (N1) to more deeper stage sleep (N2 - REM)</a:t>
            </a:r>
          </a:p>
          <a:p>
            <a:endParaRPr lang="en-US" sz="2000"/>
          </a:p>
        </p:txBody>
      </p:sp>
      <p:sp>
        <p:nvSpPr>
          <p:cNvPr id="2" name="Title 1">
            <a:extLst>
              <a:ext uri="{FF2B5EF4-FFF2-40B4-BE49-F238E27FC236}">
                <a16:creationId xmlns:a16="http://schemas.microsoft.com/office/drawing/2014/main" id="{DE516ED6-A5F8-410F-A44E-882D4016EBB5}"/>
              </a:ext>
            </a:extLst>
          </p:cNvPr>
          <p:cNvSpPr>
            <a:spLocks noGrp="1"/>
          </p:cNvSpPr>
          <p:nvPr>
            <p:ph type="title"/>
          </p:nvPr>
        </p:nvSpPr>
        <p:spPr>
          <a:xfrm>
            <a:off x="502920" y="152400"/>
            <a:ext cx="11498580" cy="1118816"/>
          </a:xfrm>
        </p:spPr>
        <p:txBody>
          <a:bodyPr>
            <a:noAutofit/>
          </a:bodyPr>
          <a:lstStyle/>
          <a:p>
            <a:r>
              <a:rPr lang="en-US" sz="3200" dirty="0"/>
              <a:t>Sustained Improvement in Sleep Architecture with rem</a:t>
            </a:r>
            <a:r>
              <a:rPr lang="en-US" sz="3200" b="0" dirty="0"/>
              <a:t>edē</a:t>
            </a:r>
            <a:r>
              <a:rPr lang="en-US" sz="3200" dirty="0"/>
              <a:t> System Therapy Through 5 Years</a:t>
            </a:r>
          </a:p>
        </p:txBody>
      </p:sp>
      <p:pic>
        <p:nvPicPr>
          <p:cNvPr id="6" name="Picture 5">
            <a:extLst>
              <a:ext uri="{FF2B5EF4-FFF2-40B4-BE49-F238E27FC236}">
                <a16:creationId xmlns:a16="http://schemas.microsoft.com/office/drawing/2014/main" id="{3EBCE9AD-C558-4E26-BE7F-B8373FEF6C87}"/>
              </a:ext>
            </a:extLst>
          </p:cNvPr>
          <p:cNvPicPr>
            <a:picLocks noChangeAspect="1"/>
          </p:cNvPicPr>
          <p:nvPr/>
        </p:nvPicPr>
        <p:blipFill rotWithShape="1">
          <a:blip r:embed="rId3"/>
          <a:srcRect l="1625" t="15260" r="10173" b="4283"/>
          <a:stretch/>
        </p:blipFill>
        <p:spPr>
          <a:xfrm>
            <a:off x="363988" y="2017377"/>
            <a:ext cx="6075685" cy="3117504"/>
          </a:xfrm>
          <a:prstGeom prst="rect">
            <a:avLst/>
          </a:prstGeom>
        </p:spPr>
      </p:pic>
      <p:sp>
        <p:nvSpPr>
          <p:cNvPr id="7" name="Title 1">
            <a:extLst>
              <a:ext uri="{FF2B5EF4-FFF2-40B4-BE49-F238E27FC236}">
                <a16:creationId xmlns:a16="http://schemas.microsoft.com/office/drawing/2014/main" id="{C18C8ABF-F7CE-441D-A6E4-A507AC68623B}"/>
              </a:ext>
            </a:extLst>
          </p:cNvPr>
          <p:cNvSpPr txBox="1">
            <a:spLocks/>
          </p:cNvSpPr>
          <p:nvPr/>
        </p:nvSpPr>
        <p:spPr>
          <a:xfrm>
            <a:off x="7535691" y="1741745"/>
            <a:ext cx="3860651" cy="989505"/>
          </a:xfrm>
          <a:prstGeom prst="rect">
            <a:avLst/>
          </a:prstGeom>
        </p:spPr>
        <p:txBody>
          <a:bodyPr vert="horz" lIns="0" tIns="60960" rIns="0" bIns="60960" rtlCol="0" anchor="t" anchorCtr="0">
            <a:norm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54585A"/>
                </a:solidFill>
                <a:effectLst/>
                <a:uLnTx/>
                <a:uFillTx/>
                <a:latin typeface="Verdana" panose="020B0604030504040204" pitchFamily="34" charset="0"/>
                <a:ea typeface="Verdana" panose="020B0604030504040204" pitchFamily="34" charset="0"/>
              </a:rPr>
              <a:t>Paired at 5 years</a:t>
            </a:r>
          </a:p>
        </p:txBody>
      </p:sp>
      <p:pic>
        <p:nvPicPr>
          <p:cNvPr id="8" name="Picture 7" descr="A screenshot of a cell phone&#10;&#10;Description automatically generated">
            <a:extLst>
              <a:ext uri="{FF2B5EF4-FFF2-40B4-BE49-F238E27FC236}">
                <a16:creationId xmlns:a16="http://schemas.microsoft.com/office/drawing/2014/main" id="{8984C95C-D515-4F1B-9235-CB21520A793E}"/>
              </a:ext>
            </a:extLst>
          </p:cNvPr>
          <p:cNvPicPr>
            <a:picLocks noChangeAspect="1"/>
          </p:cNvPicPr>
          <p:nvPr/>
        </p:nvPicPr>
        <p:blipFill rotWithShape="1">
          <a:blip r:embed="rId4"/>
          <a:srcRect l="1855" t="17244" r="54444" b="2222"/>
          <a:stretch/>
        </p:blipFill>
        <p:spPr>
          <a:xfrm>
            <a:off x="7201059" y="2044707"/>
            <a:ext cx="3046371" cy="3157911"/>
          </a:xfrm>
          <a:prstGeom prst="rect">
            <a:avLst/>
          </a:prstGeom>
        </p:spPr>
      </p:pic>
      <p:pic>
        <p:nvPicPr>
          <p:cNvPr id="9" name="Picture 8">
            <a:extLst>
              <a:ext uri="{FF2B5EF4-FFF2-40B4-BE49-F238E27FC236}">
                <a16:creationId xmlns:a16="http://schemas.microsoft.com/office/drawing/2014/main" id="{97664BC7-283D-4507-BBB4-78504D4D805C}"/>
              </a:ext>
            </a:extLst>
          </p:cNvPr>
          <p:cNvPicPr>
            <a:picLocks noChangeAspect="1"/>
          </p:cNvPicPr>
          <p:nvPr/>
        </p:nvPicPr>
        <p:blipFill>
          <a:blip r:embed="rId5"/>
          <a:stretch>
            <a:fillRect/>
          </a:stretch>
        </p:blipFill>
        <p:spPr>
          <a:xfrm>
            <a:off x="6224447" y="2861005"/>
            <a:ext cx="897759" cy="1267968"/>
          </a:xfrm>
          <a:prstGeom prst="rect">
            <a:avLst/>
          </a:prstGeom>
        </p:spPr>
      </p:pic>
      <p:sp>
        <p:nvSpPr>
          <p:cNvPr id="10" name="Rectangle 9">
            <a:extLst>
              <a:ext uri="{FF2B5EF4-FFF2-40B4-BE49-F238E27FC236}">
                <a16:creationId xmlns:a16="http://schemas.microsoft.com/office/drawing/2014/main" id="{B83D0C09-C835-42C1-A66C-CA548CDFC9FC}"/>
              </a:ext>
            </a:extLst>
          </p:cNvPr>
          <p:cNvSpPr/>
          <p:nvPr/>
        </p:nvSpPr>
        <p:spPr>
          <a:xfrm>
            <a:off x="5337083" y="2114220"/>
            <a:ext cx="897439" cy="312104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1" name="Arrow: Right 10">
            <a:extLst>
              <a:ext uri="{FF2B5EF4-FFF2-40B4-BE49-F238E27FC236}">
                <a16:creationId xmlns:a16="http://schemas.microsoft.com/office/drawing/2014/main" id="{B524BDB1-9E64-4373-A19F-7DD77AEA356A}"/>
              </a:ext>
            </a:extLst>
          </p:cNvPr>
          <p:cNvSpPr/>
          <p:nvPr/>
        </p:nvSpPr>
        <p:spPr>
          <a:xfrm>
            <a:off x="6439673" y="4090900"/>
            <a:ext cx="1365065" cy="4876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2" name="Title 1">
            <a:extLst>
              <a:ext uri="{FF2B5EF4-FFF2-40B4-BE49-F238E27FC236}">
                <a16:creationId xmlns:a16="http://schemas.microsoft.com/office/drawing/2014/main" id="{E8566DD5-F772-41D4-BDAE-BE17BA854560}"/>
              </a:ext>
            </a:extLst>
          </p:cNvPr>
          <p:cNvSpPr txBox="1">
            <a:spLocks/>
          </p:cNvSpPr>
          <p:nvPr/>
        </p:nvSpPr>
        <p:spPr>
          <a:xfrm>
            <a:off x="2806622" y="5227113"/>
            <a:ext cx="2387927" cy="593433"/>
          </a:xfrm>
          <a:prstGeom prst="rect">
            <a:avLst/>
          </a:prstGeom>
        </p:spPr>
        <p:txBody>
          <a:bodyPr vert="horz" lIns="0" tIns="60960" rIns="0" bIns="60960" rtlCol="0" anchor="t" anchorCtr="0">
            <a:no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54585A"/>
                </a:solidFill>
                <a:effectLst/>
                <a:uLnTx/>
                <a:uFillTx/>
                <a:latin typeface="Verdana" panose="020B0604030504040204" pitchFamily="34" charset="0"/>
                <a:ea typeface="Verdana" panose="020B0604030504040204" pitchFamily="34" charset="0"/>
                <a:cs typeface="Times New Roman" panose="02020603050405020304" pitchFamily="18" charset="0"/>
              </a:rPr>
              <a:t>Sleep Stages</a:t>
            </a:r>
            <a:endParaRPr kumimoji="0" lang="en-US" sz="2400" b="1" i="0" u="none" strike="noStrike" kern="1200" cap="none" spc="0" normalizeH="0" baseline="0" noProof="0">
              <a:ln>
                <a:noFill/>
              </a:ln>
              <a:solidFill>
                <a:srgbClr val="54585A"/>
              </a:solidFill>
              <a:effectLst/>
              <a:uLnTx/>
              <a:uFillTx/>
              <a:latin typeface="Verdana" panose="020B0604030504040204" pitchFamily="34" charset="0"/>
              <a:ea typeface="Verdana" panose="020B0604030504040204" pitchFamily="34" charset="0"/>
            </a:endParaRPr>
          </a:p>
        </p:txBody>
      </p:sp>
      <p:sp>
        <p:nvSpPr>
          <p:cNvPr id="13" name="Title 1">
            <a:extLst>
              <a:ext uri="{FF2B5EF4-FFF2-40B4-BE49-F238E27FC236}">
                <a16:creationId xmlns:a16="http://schemas.microsoft.com/office/drawing/2014/main" id="{4BB0FDBE-5993-431E-A81A-19D220627FCE}"/>
              </a:ext>
            </a:extLst>
          </p:cNvPr>
          <p:cNvSpPr txBox="1">
            <a:spLocks/>
          </p:cNvSpPr>
          <p:nvPr/>
        </p:nvSpPr>
        <p:spPr>
          <a:xfrm>
            <a:off x="8086929" y="5227113"/>
            <a:ext cx="2387927" cy="593433"/>
          </a:xfrm>
          <a:prstGeom prst="rect">
            <a:avLst/>
          </a:prstGeom>
        </p:spPr>
        <p:txBody>
          <a:bodyPr vert="horz" lIns="0" tIns="60960" rIns="0" bIns="60960" rtlCol="0" anchor="t" anchorCtr="0">
            <a:noAutofit/>
          </a:bodyPr>
          <a:lstStyle>
            <a:lvl1pPr algn="l" defTabSz="685800" rtl="0" eaLnBrk="1" latinLnBrk="0" hangingPunct="1">
              <a:lnSpc>
                <a:spcPct val="90000"/>
              </a:lnSpc>
              <a:spcBef>
                <a:spcPct val="0"/>
              </a:spcBef>
              <a:buNone/>
              <a:defRPr sz="2400" b="1" kern="1200">
                <a:solidFill>
                  <a:srgbClr val="54585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54585A"/>
                </a:solidFill>
                <a:effectLst/>
                <a:uLnTx/>
                <a:uFillTx/>
                <a:latin typeface="Verdana" panose="020B0604030504040204" pitchFamily="34" charset="0"/>
                <a:ea typeface="Verdana" panose="020B0604030504040204" pitchFamily="34" charset="0"/>
                <a:cs typeface="Times New Roman" panose="02020603050405020304" pitchFamily="18" charset="0"/>
              </a:rPr>
              <a:t>Sleep Stages</a:t>
            </a:r>
            <a:endParaRPr kumimoji="0" lang="en-US" sz="2400" b="1" i="0" u="none" strike="noStrike" kern="1200" cap="none" spc="0" normalizeH="0" baseline="0" noProof="0">
              <a:ln>
                <a:noFill/>
              </a:ln>
              <a:solidFill>
                <a:srgbClr val="54585A"/>
              </a:solidFill>
              <a:effectLst/>
              <a:uLnTx/>
              <a:uFillTx/>
              <a:latin typeface="Verdana" panose="020B0604030504040204" pitchFamily="34" charset="0"/>
              <a:ea typeface="Verdana" panose="020B0604030504040204" pitchFamily="34" charset="0"/>
            </a:endParaRPr>
          </a:p>
        </p:txBody>
      </p:sp>
      <p:sp>
        <p:nvSpPr>
          <p:cNvPr id="14" name="Content Placeholder 2">
            <a:extLst>
              <a:ext uri="{FF2B5EF4-FFF2-40B4-BE49-F238E27FC236}">
                <a16:creationId xmlns:a16="http://schemas.microsoft.com/office/drawing/2014/main" id="{D83AEA8E-E3F9-41E9-BE83-4075A0287B64}"/>
              </a:ext>
            </a:extLst>
          </p:cNvPr>
          <p:cNvSpPr txBox="1">
            <a:spLocks/>
          </p:cNvSpPr>
          <p:nvPr/>
        </p:nvSpPr>
        <p:spPr>
          <a:xfrm>
            <a:off x="476423" y="5808775"/>
            <a:ext cx="4109544" cy="349931"/>
          </a:xfrm>
          <a:prstGeom prst="rect">
            <a:avLst/>
          </a:prstGeom>
        </p:spPr>
        <p:txBody>
          <a:bodyPr vert="horz" lIns="0" tIns="0" rIns="0" bIns="0" rtlCol="0" anchor="t">
            <a:normAutofit/>
          </a:bodyPr>
          <a:lstStyle>
            <a:lvl1pPr marL="234950" indent="-234950" algn="l" defTabSz="685800" rtl="0" eaLnBrk="1" latinLnBrk="0" hangingPunct="1">
              <a:lnSpc>
                <a:spcPts val="2600"/>
              </a:lnSpc>
              <a:spcBef>
                <a:spcPts val="600"/>
              </a:spcBef>
              <a:buClr>
                <a:srgbClr val="4698CB"/>
              </a:buClr>
              <a:buFont typeface="Wingdings" pitchFamily="2" charset="2"/>
              <a:buChar char="§"/>
              <a:tabLst/>
              <a:defRPr sz="1800" kern="1200">
                <a:solidFill>
                  <a:srgbClr val="54585A"/>
                </a:solidFill>
                <a:latin typeface="Arial" panose="020B0604020202020204" pitchFamily="34" charset="0"/>
                <a:ea typeface="+mn-ea"/>
                <a:cs typeface="Arial" panose="020B0604020202020204" pitchFamily="34" charset="0"/>
              </a:defRPr>
            </a:lvl1pPr>
            <a:lvl2pPr marL="515938" indent="-280988" algn="l" defTabSz="685800" rtl="0" eaLnBrk="1" latinLnBrk="0" hangingPunct="1">
              <a:lnSpc>
                <a:spcPts val="2600"/>
              </a:lnSpc>
              <a:spcBef>
                <a:spcPts val="600"/>
              </a:spcBef>
              <a:buClr>
                <a:srgbClr val="4698CB"/>
              </a:buClr>
              <a:buFont typeface="System Font Regular"/>
              <a:buChar char="-"/>
              <a:tabLst/>
              <a:defRPr sz="1800" kern="1200">
                <a:solidFill>
                  <a:srgbClr val="54585A"/>
                </a:solidFill>
                <a:latin typeface="Arial" panose="020B0604020202020204" pitchFamily="34" charset="0"/>
                <a:ea typeface="+mn-ea"/>
                <a:cs typeface="Arial" panose="020B0604020202020204" pitchFamily="34" charset="0"/>
              </a:defRPr>
            </a:lvl2pPr>
            <a:lvl3pPr marL="804863" indent="-288925" algn="l" defTabSz="685800" rtl="0" eaLnBrk="1" latinLnBrk="0" hangingPunct="1">
              <a:lnSpc>
                <a:spcPts val="2600"/>
              </a:lnSpc>
              <a:spcBef>
                <a:spcPts val="600"/>
              </a:spcBef>
              <a:buClr>
                <a:srgbClr val="4698CB"/>
              </a:buClr>
              <a:buSzPct val="90000"/>
              <a:buFont typeface="Lucida Grande" panose="020B0600040502020204" pitchFamily="34" charset="0"/>
              <a:buChar char="✓"/>
              <a:tabLst/>
              <a:defRPr sz="1800" kern="1200">
                <a:solidFill>
                  <a:srgbClr val="5458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rgbClr val="5458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2600"/>
              </a:lnSpc>
              <a:spcBef>
                <a:spcPts val="600"/>
              </a:spcBef>
              <a:spcAft>
                <a:spcPts val="0"/>
              </a:spcAft>
              <a:buClr>
                <a:srgbClr val="4698CB"/>
              </a:buClr>
              <a:buSzTx/>
              <a:buFont typeface="Wingdings" pitchFamily="2" charset="2"/>
              <a:buNone/>
              <a:tabLst/>
              <a:defRPr/>
            </a:pPr>
            <a:r>
              <a:rPr kumimoji="0" lang="en-US" sz="1050" b="0" i="0" u="none" strike="noStrike" kern="1200" cap="none" spc="0" normalizeH="0" baseline="0" noProof="0" dirty="0">
                <a:ln>
                  <a:noFill/>
                </a:ln>
                <a:solidFill>
                  <a:srgbClr val="54585A"/>
                </a:solidFill>
                <a:effectLst/>
                <a:uLnTx/>
                <a:uFillTx/>
                <a:latin typeface="Arial" panose="020B0604020202020204" pitchFamily="34" charset="0"/>
                <a:ea typeface="+mn-ea"/>
                <a:cs typeface="Arial" panose="020B0604020202020204" pitchFamily="34" charset="0"/>
              </a:rPr>
              <a:t>Note: Sum of medians at a visit does not add up to 100%</a:t>
            </a:r>
          </a:p>
        </p:txBody>
      </p:sp>
      <p:sp>
        <p:nvSpPr>
          <p:cNvPr id="16" name="TextBox 15">
            <a:extLst>
              <a:ext uri="{FF2B5EF4-FFF2-40B4-BE49-F238E27FC236}">
                <a16:creationId xmlns:a16="http://schemas.microsoft.com/office/drawing/2014/main" id="{62A9C68E-2FCD-4D0A-A993-E71037CD2435}"/>
              </a:ext>
            </a:extLst>
          </p:cNvPr>
          <p:cNvSpPr txBox="1"/>
          <p:nvPr/>
        </p:nvSpPr>
        <p:spPr>
          <a:xfrm>
            <a:off x="363988" y="6158706"/>
            <a:ext cx="10448288" cy="215444"/>
          </a:xfrm>
          <a:prstGeom prst="rect">
            <a:avLst/>
          </a:prstGeom>
          <a:noFill/>
        </p:spPr>
        <p:txBody>
          <a:bodyPr wrap="square" rtlCol="0">
            <a:spAutoFit/>
          </a:bodyPr>
          <a:lstStyle>
            <a:defPPr>
              <a:defRPr lang="en-US"/>
            </a:defPPr>
            <a:lvl1pPr>
              <a:defRPr sz="800">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Javaheri S, et al. Transvenous Phrenic Nerve Stimulation for Treatment of Central Sleep Apnea: Five-Year Safety and Efficacy Outcomes. Nat Sci Sleep. 2021;13:515-526</a:t>
            </a:r>
          </a:p>
        </p:txBody>
      </p:sp>
      <p:sp>
        <p:nvSpPr>
          <p:cNvPr id="3" name="TextBox 2">
            <a:extLst>
              <a:ext uri="{FF2B5EF4-FFF2-40B4-BE49-F238E27FC236}">
                <a16:creationId xmlns:a16="http://schemas.microsoft.com/office/drawing/2014/main" id="{887ABD1C-B503-2E7C-5211-F1155F0BCC4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447442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622622-2402-EBB9-0691-C327437C0199}"/>
              </a:ext>
            </a:extLst>
          </p:cNvPr>
          <p:cNvPicPr>
            <a:picLocks noGrp="1" noChangeAspect="1"/>
          </p:cNvPicPr>
          <p:nvPr>
            <p:ph idx="1"/>
          </p:nvPr>
        </p:nvPicPr>
        <p:blipFill>
          <a:blip r:embed="rId3"/>
          <a:stretch>
            <a:fillRect/>
          </a:stretch>
        </p:blipFill>
        <p:spPr>
          <a:xfrm>
            <a:off x="2617304" y="1408814"/>
            <a:ext cx="6957392" cy="4800600"/>
          </a:xfrm>
          <a:noFill/>
        </p:spPr>
      </p:pic>
      <p:sp>
        <p:nvSpPr>
          <p:cNvPr id="10" name="Title 2">
            <a:extLst>
              <a:ext uri="{FF2B5EF4-FFF2-40B4-BE49-F238E27FC236}">
                <a16:creationId xmlns:a16="http://schemas.microsoft.com/office/drawing/2014/main" id="{86795B0A-FA9D-745C-FF93-79CF330C358F}"/>
              </a:ext>
            </a:extLst>
          </p:cNvPr>
          <p:cNvSpPr>
            <a:spLocks noGrp="1"/>
          </p:cNvSpPr>
          <p:nvPr>
            <p:ph type="title"/>
          </p:nvPr>
        </p:nvSpPr>
        <p:spPr>
          <a:xfrm>
            <a:off x="502920" y="256032"/>
            <a:ext cx="11521440" cy="1280160"/>
          </a:xfrm>
        </p:spPr>
        <p:txBody>
          <a:bodyPr>
            <a:noAutofit/>
          </a:bodyPr>
          <a:lstStyle/>
          <a:p>
            <a:r>
              <a:rPr lang="en-US" sz="3200" dirty="0"/>
              <a:t>Improvement in Oxygen Metrics and Hypoxic Burden with Transvenous Phrenic Nerve Stimulation </a:t>
            </a:r>
            <a:br>
              <a:rPr lang="en-US" sz="3200" dirty="0"/>
            </a:br>
            <a:r>
              <a:rPr lang="en-US" sz="2800" i="1" dirty="0"/>
              <a:t>rem</a:t>
            </a:r>
            <a:r>
              <a:rPr lang="en-US" sz="2800" b="0" i="1" dirty="0"/>
              <a:t>edē</a:t>
            </a:r>
            <a:r>
              <a:rPr lang="en-US" sz="2800" i="1" dirty="0"/>
              <a:t> System Pivotal Trial Data</a:t>
            </a:r>
            <a:endParaRPr lang="en-US" sz="3200" i="1" dirty="0"/>
          </a:p>
        </p:txBody>
      </p:sp>
      <p:sp>
        <p:nvSpPr>
          <p:cNvPr id="6" name="TextBox 5">
            <a:extLst>
              <a:ext uri="{FF2B5EF4-FFF2-40B4-BE49-F238E27FC236}">
                <a16:creationId xmlns:a16="http://schemas.microsoft.com/office/drawing/2014/main" id="{DEE6E815-7823-7DDB-7510-F68BE5996957}"/>
              </a:ext>
            </a:extLst>
          </p:cNvPr>
          <p:cNvSpPr txBox="1"/>
          <p:nvPr/>
        </p:nvSpPr>
        <p:spPr>
          <a:xfrm>
            <a:off x="404037" y="6209414"/>
            <a:ext cx="3357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Baumert et al. Int J </a:t>
            </a:r>
            <a:r>
              <a:rPr kumimoji="0" lang="en-US" sz="11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Cardiol</a:t>
            </a:r>
            <a:r>
              <a:rPr kumimoji="0" lang="en-US" sz="11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2023;378:89-95.</a:t>
            </a:r>
          </a:p>
        </p:txBody>
      </p:sp>
      <p:sp>
        <p:nvSpPr>
          <p:cNvPr id="2" name="TextBox 1">
            <a:extLst>
              <a:ext uri="{FF2B5EF4-FFF2-40B4-BE49-F238E27FC236}">
                <a16:creationId xmlns:a16="http://schemas.microsoft.com/office/drawing/2014/main" id="{0F6BF82F-E370-2BC4-31CB-EAA5E308F7B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367225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3AC619-396E-B546-90E7-01ED8DF5ED33}"/>
              </a:ext>
            </a:extLst>
          </p:cNvPr>
          <p:cNvSpPr>
            <a:spLocks noGrp="1"/>
          </p:cNvSpPr>
          <p:nvPr>
            <p:ph type="title"/>
          </p:nvPr>
        </p:nvSpPr>
        <p:spPr>
          <a:xfrm>
            <a:off x="439731" y="216211"/>
            <a:ext cx="11312538" cy="1372559"/>
          </a:xfrm>
        </p:spPr>
        <p:txBody>
          <a:bodyPr anchor="t">
            <a:normAutofit/>
          </a:bodyPr>
          <a:lstStyle/>
          <a:p>
            <a:r>
              <a:rPr lang="en-US" sz="3600">
                <a:latin typeface="Avenir Next LT Pro" panose="020B0504020202020204" pitchFamily="34" charset="0"/>
              </a:rPr>
              <a:t>The </a:t>
            </a:r>
            <a:r>
              <a:rPr kumimoji="0" lang="en-US" sz="3600" b="1" i="0" u="none" strike="noStrike" kern="0" cap="none" spc="0" normalizeH="0" baseline="0" noProof="0">
                <a:ln>
                  <a:noFill/>
                </a:ln>
                <a:solidFill>
                  <a:schemeClr val="tx1"/>
                </a:solidFill>
                <a:effectLst/>
                <a:uLnTx/>
                <a:uFillTx/>
                <a:latin typeface="Avenir Next LT Pro" panose="020B0504020202020204" pitchFamily="34" charset="0"/>
                <a:ea typeface="MS PGothic" panose="020B0600070205080204" pitchFamily="34" charset="-128"/>
                <a:cs typeface="Calibri" panose="020F0502020204030204" pitchFamily="34" charset="0"/>
              </a:rPr>
              <a:t>rem</a:t>
            </a:r>
            <a:r>
              <a:rPr kumimoji="0" lang="en-US" sz="3600" b="0" i="0" u="none" strike="noStrike" kern="0" cap="none" spc="0" normalizeH="0" baseline="0" noProof="0">
                <a:ln>
                  <a:noFill/>
                </a:ln>
                <a:solidFill>
                  <a:schemeClr val="tx1"/>
                </a:solidFill>
                <a:effectLst/>
                <a:uLnTx/>
                <a:uFillTx/>
                <a:latin typeface="Avenir Next LT Pro" panose="020B0504020202020204" pitchFamily="34" charset="0"/>
                <a:ea typeface="MS PGothic" panose="020B0600070205080204" pitchFamily="34" charset="-128"/>
                <a:cs typeface="Calibri" panose="020F0502020204030204" pitchFamily="34" charset="0"/>
              </a:rPr>
              <a:t>edē </a:t>
            </a:r>
            <a:r>
              <a:rPr lang="en-US" sz="3600">
                <a:solidFill>
                  <a:schemeClr val="tx1"/>
                </a:solidFill>
                <a:latin typeface="Avenir Next LT Pro" panose="020B0504020202020204" pitchFamily="34" charset="0"/>
              </a:rPr>
              <a:t>S</a:t>
            </a:r>
            <a:r>
              <a:rPr lang="en-US" sz="3600">
                <a:latin typeface="Avenir Next LT Pro" panose="020B0504020202020204" pitchFamily="34" charset="0"/>
              </a:rPr>
              <a:t>ystem Pivotal Trial demonstrated a strong safety profile</a:t>
            </a:r>
          </a:p>
        </p:txBody>
      </p:sp>
      <p:sp>
        <p:nvSpPr>
          <p:cNvPr id="6" name="Content Placeholder 5">
            <a:extLst>
              <a:ext uri="{FF2B5EF4-FFF2-40B4-BE49-F238E27FC236}">
                <a16:creationId xmlns:a16="http://schemas.microsoft.com/office/drawing/2014/main" id="{2A3E9B9F-22B7-6645-BB2A-B8F9B7087A2D}"/>
              </a:ext>
            </a:extLst>
          </p:cNvPr>
          <p:cNvSpPr txBox="1">
            <a:spLocks/>
          </p:cNvSpPr>
          <p:nvPr/>
        </p:nvSpPr>
        <p:spPr bwMode="auto">
          <a:xfrm>
            <a:off x="415636" y="1873916"/>
            <a:ext cx="11434988" cy="445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487C9"/>
              </a:buClr>
              <a:buFont typeface="Arial" pitchFamily="34" charset="0"/>
              <a:buChar char="•"/>
              <a:defRPr sz="2000" baseline="0">
                <a:solidFill>
                  <a:schemeClr val="tx1"/>
                </a:solidFill>
                <a:latin typeface="Century Gothic" charset="0"/>
                <a:ea typeface="MS PGothic" panose="020B0600070205080204" pitchFamily="34" charset="-128"/>
                <a:cs typeface="Geneva" charset="-128"/>
              </a:defRPr>
            </a:lvl1pPr>
            <a:lvl2pPr marL="628650" indent="-277813" algn="l" rtl="0" eaLnBrk="0" fontAlgn="base" hangingPunct="0">
              <a:spcBef>
                <a:spcPct val="20000"/>
              </a:spcBef>
              <a:spcAft>
                <a:spcPct val="0"/>
              </a:spcAft>
              <a:buClr>
                <a:srgbClr val="0487C9"/>
              </a:buClr>
              <a:buFont typeface="Arial" pitchFamily="34" charset="0"/>
              <a:buChar char="•"/>
              <a:tabLst/>
              <a:defRPr sz="2000" baseline="0">
                <a:solidFill>
                  <a:schemeClr val="tx1"/>
                </a:solidFill>
                <a:latin typeface="Century Gothic" charset="0"/>
                <a:ea typeface="Century Gothic" charset="0"/>
                <a:cs typeface="Century Gothic" charset="0"/>
              </a:defRPr>
            </a:lvl2pPr>
            <a:lvl3pPr marL="1031875" marR="0" indent="-174625" algn="l" defTabSz="914400" rtl="0" eaLnBrk="0" fontAlgn="base" latinLnBrk="0" hangingPunct="0">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charset="0"/>
                <a:ea typeface="Century Gothic" charset="0"/>
                <a:cs typeface="Century Gothic" charset="0"/>
              </a:defRPr>
            </a:lvl3pPr>
            <a:lvl4pPr marL="1373188" indent="-228600"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4pPr>
            <a:lvl5pPr marL="1600200" indent="-227013" algn="l" rtl="0" eaLnBrk="0" fontAlgn="base" hangingPunct="0">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a:lstStyle>
          <a:p>
            <a:pPr marL="342900" marR="0" lvl="0"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91% </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(CI: 86%,95%) </a:t>
            </a: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freedom from serious adverse events </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associated with the implant procedure, the </a:t>
            </a: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rem</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edē® System, or the delivered therapy at 12 months</a:t>
            </a:r>
            <a:r>
              <a:rPr kumimoji="0" lang="en-US" sz="1800" b="0" i="0" u="none" strike="noStrike" kern="1200" cap="none" spc="0" normalizeH="0" baseline="3000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1</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 </a:t>
            </a:r>
          </a:p>
          <a:p>
            <a:pPr marL="342900" marR="0" lvl="0"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All related serious adverse events resolved </a:t>
            </a: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without any long-term sequelae</a:t>
            </a:r>
            <a:r>
              <a:rPr kumimoji="0" lang="en-US" sz="1800" b="0" i="0" u="none" strike="noStrike" kern="1200" cap="none" spc="0" normalizeH="0" baseline="3000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rPr>
              <a:t>1</a:t>
            </a:r>
            <a:endPar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ea typeface="MS PGothic" panose="020B0600070205080204" pitchFamily="34" charset="-128"/>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No deaths</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 related to the procedure, system or therapy</a:t>
            </a:r>
            <a:r>
              <a:rPr kumimoji="0" lang="en-US" sz="1800" b="0" i="0" u="none" strike="noStrike" kern="1200" cap="none" spc="0" normalizeH="0" baseline="30000" noProof="0" dirty="0">
                <a:ln>
                  <a:noFill/>
                </a:ln>
                <a:solidFill>
                  <a:srgbClr val="0081C7"/>
                </a:solidFill>
                <a:effectLst/>
                <a:uLnTx/>
                <a:uFillTx/>
                <a:latin typeface="Avenir Next LT Pro" panose="020B0504020202020204" pitchFamily="34" charset="0"/>
                <a:cs typeface="Arial" panose="020B0604020202020204" pitchFamily="34" charset="0"/>
              </a:rPr>
              <a:t>1</a:t>
            </a: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97%</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implant success </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rate, including the 42% of subjects that already had a concomitant cardiac device</a:t>
            </a:r>
            <a:r>
              <a:rPr kumimoji="0" lang="en-US" sz="1800" b="0" i="0" u="none" strike="noStrike" kern="1200" cap="none" spc="0" normalizeH="0" baseline="30000" noProof="0" dirty="0">
                <a:ln>
                  <a:noFill/>
                </a:ln>
                <a:solidFill>
                  <a:srgbClr val="0081C7"/>
                </a:solidFill>
                <a:effectLst/>
                <a:uLnTx/>
                <a:uFillTx/>
                <a:latin typeface="Avenir Next LT Pro" panose="020B0504020202020204" pitchFamily="34" charset="0"/>
                <a:cs typeface="Arial" panose="020B0604020202020204" pitchFamily="34" charset="0"/>
              </a:rPr>
              <a:t>1</a:t>
            </a: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a:p>
            <a:pPr marL="342900" marR="0" lvl="1" indent="-342900" algn="l" defTabSz="914400" rtl="0" eaLnBrk="0" fontAlgn="base" latinLnBrk="0" hangingPunct="0">
              <a:lnSpc>
                <a:spcPct val="100000"/>
              </a:lnSpc>
              <a:spcBef>
                <a:spcPct val="20000"/>
              </a:spcBef>
              <a:spcAft>
                <a:spcPct val="0"/>
              </a:spcAft>
              <a:buClr>
                <a:srgbClr val="0487C9"/>
              </a:buClr>
              <a:buSzTx/>
              <a:buFont typeface="Arial" pitchFamily="34" charset="0"/>
              <a:buChar char="•"/>
              <a:tabLst/>
              <a:defRPr/>
            </a:pP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The </a:t>
            </a:r>
            <a:r>
              <a:rPr kumimoji="0" lang="en-US" sz="1800" b="1"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rem</a:t>
            </a:r>
            <a:r>
              <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rPr>
              <a:t>edē System has shown a 7-15% lead revision rate in commercial experience</a:t>
            </a:r>
            <a:r>
              <a:rPr kumimoji="0" lang="en-US" sz="1800" b="0" i="0" u="none" strike="noStrike" kern="1200" cap="none" spc="0" normalizeH="0" baseline="30000" noProof="0" dirty="0">
                <a:ln>
                  <a:noFill/>
                </a:ln>
                <a:solidFill>
                  <a:srgbClr val="0081C7"/>
                </a:solidFill>
                <a:effectLst/>
                <a:uLnTx/>
                <a:uFillTx/>
                <a:latin typeface="Avenir Next LT Pro" panose="020B0504020202020204" pitchFamily="34" charset="0"/>
                <a:cs typeface="Arial" panose="020B0604020202020204" pitchFamily="34" charset="0"/>
              </a:rPr>
              <a:t>2</a:t>
            </a:r>
            <a:endParaRPr kumimoji="0" lang="en-US" sz="1800" b="0" i="0" u="none" strike="noStrike" kern="1200" cap="none" spc="0" normalizeH="0" baseline="0" noProof="0" dirty="0">
              <a:ln>
                <a:noFill/>
              </a:ln>
              <a:solidFill>
                <a:srgbClr val="0081C7"/>
              </a:solidFill>
              <a:effectLst/>
              <a:uLnTx/>
              <a:uFillTx/>
              <a:latin typeface="Avenir Next LT Pro" panose="020B05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51C5B2-F6C7-4F47-950D-BDC9F97CEF00}"/>
              </a:ext>
            </a:extLst>
          </p:cNvPr>
          <p:cNvSpPr txBox="1"/>
          <p:nvPr/>
        </p:nvSpPr>
        <p:spPr>
          <a:xfrm>
            <a:off x="415636" y="6060536"/>
            <a:ext cx="108354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1 Costanzo MR, </a:t>
            </a:r>
            <a:r>
              <a:rPr kumimoji="0" lang="en-US" sz="1000" b="0" i="0" u="none" strike="noStrike" kern="1200" cap="none" spc="0" normalizeH="0" baseline="0" noProof="0" dirty="0" err="1">
                <a:ln>
                  <a:noFill/>
                </a:ln>
                <a:solidFill>
                  <a:srgbClr val="54565A">
                    <a:lumMod val="50000"/>
                  </a:srgbClr>
                </a:solidFill>
                <a:effectLst/>
                <a:uLnTx/>
                <a:uFillTx/>
                <a:latin typeface="Avenir Next LT Pro" panose="020B0504020202020204" pitchFamily="34" charset="0"/>
                <a:ea typeface="+mn-ea"/>
                <a:cs typeface="+mn-cs"/>
              </a:rPr>
              <a:t>Ponikowski</a:t>
            </a: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P, Javaheri S, et al. </a:t>
            </a:r>
            <a:r>
              <a:rPr kumimoji="0" lang="en-US" sz="1000" b="0" i="0" u="none" strike="noStrike" kern="1200" cap="none" spc="0" normalizeH="0" baseline="0" noProof="0" dirty="0" err="1">
                <a:ln>
                  <a:noFill/>
                </a:ln>
                <a:solidFill>
                  <a:srgbClr val="54565A">
                    <a:lumMod val="50000"/>
                  </a:srgbClr>
                </a:solidFill>
                <a:effectLst/>
                <a:uLnTx/>
                <a:uFillTx/>
                <a:latin typeface="Avenir Next LT Pro" panose="020B0504020202020204" pitchFamily="34" charset="0"/>
                <a:ea typeface="+mn-ea"/>
                <a:cs typeface="+mn-cs"/>
              </a:rPr>
              <a:t>Randomised</a:t>
            </a: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Controlled Trial of Transvenous Neurostimulation for Central Sleep </a:t>
            </a:r>
            <a:r>
              <a:rPr kumimoji="0" lang="en-US" sz="1000" b="0" i="0" u="none" strike="noStrike" kern="1200" cap="none" spc="0" normalizeH="0" baseline="0" noProof="0" dirty="0" err="1">
                <a:ln>
                  <a:noFill/>
                </a:ln>
                <a:solidFill>
                  <a:srgbClr val="54565A">
                    <a:lumMod val="50000"/>
                  </a:srgbClr>
                </a:solidFill>
                <a:effectLst/>
                <a:uLnTx/>
                <a:uFillTx/>
                <a:latin typeface="Avenir Next LT Pro" panose="020B0504020202020204" pitchFamily="34" charset="0"/>
                <a:ea typeface="+mn-ea"/>
                <a:cs typeface="+mn-cs"/>
              </a:rPr>
              <a:t>Apnoea</a:t>
            </a: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The Lancet 2016;388:974–82.vv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2 Internal data and analysis; 2018-2023</a:t>
            </a:r>
          </a:p>
        </p:txBody>
      </p:sp>
      <p:sp>
        <p:nvSpPr>
          <p:cNvPr id="2" name="TextBox 1">
            <a:extLst>
              <a:ext uri="{FF2B5EF4-FFF2-40B4-BE49-F238E27FC236}">
                <a16:creationId xmlns:a16="http://schemas.microsoft.com/office/drawing/2014/main" id="{B4AC9D54-EA12-3A8D-D639-3A5FB42A4FCA}"/>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655488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2651412" y="1670168"/>
          <a:ext cx="6858000" cy="3962400"/>
        </p:xfrm>
        <a:graphic>
          <a:graphicData uri="http://schemas.openxmlformats.org/drawingml/2006/table">
            <a:tbl>
              <a:tblPr firstRow="1" bandRow="1">
                <a:tableStyleId>{9D7B26C5-4107-4FEC-AEDC-1716B250A1EF}</a:tableStyleId>
              </a:tblPr>
              <a:tblGrid>
                <a:gridCol w="4253492">
                  <a:extLst>
                    <a:ext uri="{9D8B030D-6E8A-4147-A177-3AD203B41FA5}">
                      <a16:colId xmlns:a16="http://schemas.microsoft.com/office/drawing/2014/main" val="3849470744"/>
                    </a:ext>
                  </a:extLst>
                </a:gridCol>
                <a:gridCol w="1313834">
                  <a:extLst>
                    <a:ext uri="{9D8B030D-6E8A-4147-A177-3AD203B41FA5}">
                      <a16:colId xmlns:a16="http://schemas.microsoft.com/office/drawing/2014/main" val="3210730695"/>
                    </a:ext>
                  </a:extLst>
                </a:gridCol>
                <a:gridCol w="1290674">
                  <a:extLst>
                    <a:ext uri="{9D8B030D-6E8A-4147-A177-3AD203B41FA5}">
                      <a16:colId xmlns:a16="http://schemas.microsoft.com/office/drawing/2014/main" val="3942545096"/>
                    </a:ext>
                  </a:extLst>
                </a:gridCol>
              </a:tblGrid>
              <a:tr h="296013">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444709051"/>
                  </a:ext>
                </a:extLst>
              </a:tr>
              <a:tr h="296013">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3012283071"/>
                  </a:ext>
                </a:extLst>
              </a:tr>
              <a:tr h="296013">
                <a:tc>
                  <a:txBody>
                    <a:bodyPr/>
                    <a:lstStyle/>
                    <a:p>
                      <a:r>
                        <a:rPr lang="en-US" sz="1400" b="1"/>
                        <a:t>Any serious</a:t>
                      </a:r>
                      <a:r>
                        <a:rPr lang="en-US" sz="1400" b="1" baseline="0"/>
                        <a:t> related AE</a:t>
                      </a:r>
                      <a:endParaRPr lang="en-US" sz="1400" b="1"/>
                    </a:p>
                  </a:txBody>
                  <a:tcPr/>
                </a:tc>
                <a:tc>
                  <a:txBody>
                    <a:bodyPr/>
                    <a:lstStyle/>
                    <a:p>
                      <a:pPr algn="ctr"/>
                      <a:r>
                        <a:rPr lang="en-US" sz="1400" b="1"/>
                        <a:t>13</a:t>
                      </a:r>
                    </a:p>
                  </a:txBody>
                  <a:tcPr/>
                </a:tc>
                <a:tc>
                  <a:txBody>
                    <a:bodyPr/>
                    <a:lstStyle/>
                    <a:p>
                      <a:pPr algn="ctr"/>
                      <a:r>
                        <a:rPr lang="en-US" sz="1400" b="1"/>
                        <a:t>9%</a:t>
                      </a:r>
                    </a:p>
                  </a:txBody>
                  <a:tcPr/>
                </a:tc>
                <a:extLst>
                  <a:ext uri="{0D108BD9-81ED-4DB2-BD59-A6C34878D82A}">
                    <a16:rowId xmlns:a16="http://schemas.microsoft.com/office/drawing/2014/main" val="3530428955"/>
                  </a:ext>
                </a:extLst>
              </a:tr>
              <a:tr h="296013">
                <a:tc>
                  <a:txBody>
                    <a:bodyPr/>
                    <a:lstStyle/>
                    <a:p>
                      <a:pPr marL="285750" indent="0"/>
                      <a:r>
                        <a:rPr lang="en-US" sz="1400"/>
                        <a:t>Lead Dislodgment</a:t>
                      </a:r>
                      <a:r>
                        <a:rPr lang="en-US" sz="1400" baseline="30000"/>
                        <a:t>1</a:t>
                      </a:r>
                    </a:p>
                  </a:txBody>
                  <a:tcPr/>
                </a:tc>
                <a:tc>
                  <a:txBody>
                    <a:bodyPr/>
                    <a:lstStyle/>
                    <a:p>
                      <a:pPr algn="ctr"/>
                      <a:r>
                        <a:rPr lang="en-US" sz="1400"/>
                        <a:t>2</a:t>
                      </a:r>
                    </a:p>
                  </a:txBody>
                  <a:tcPr/>
                </a:tc>
                <a:tc>
                  <a:txBody>
                    <a:bodyPr/>
                    <a:lstStyle/>
                    <a:p>
                      <a:pPr algn="ctr"/>
                      <a:r>
                        <a:rPr lang="en-US" sz="1400"/>
                        <a:t>1%</a:t>
                      </a:r>
                    </a:p>
                  </a:txBody>
                  <a:tcPr/>
                </a:tc>
                <a:extLst>
                  <a:ext uri="{0D108BD9-81ED-4DB2-BD59-A6C34878D82A}">
                    <a16:rowId xmlns:a16="http://schemas.microsoft.com/office/drawing/2014/main" val="867559463"/>
                  </a:ext>
                </a:extLst>
              </a:tr>
              <a:tr h="296013">
                <a:tc>
                  <a:txBody>
                    <a:bodyPr/>
                    <a:lstStyle/>
                    <a:p>
                      <a:pPr marL="288925" indent="0"/>
                      <a:r>
                        <a:rPr lang="en-US" sz="1400"/>
                        <a:t>Impending Pocket Erosion</a:t>
                      </a:r>
                    </a:p>
                  </a:txBody>
                  <a:tcPr/>
                </a:tc>
                <a:tc>
                  <a:txBody>
                    <a:bodyPr/>
                    <a:lstStyle/>
                    <a:p>
                      <a:pPr algn="ctr"/>
                      <a:r>
                        <a:rPr lang="en-US" sz="1400"/>
                        <a:t>2</a:t>
                      </a:r>
                    </a:p>
                  </a:txBody>
                  <a:tcPr/>
                </a:tc>
                <a:tc>
                  <a:txBody>
                    <a:bodyPr/>
                    <a:lstStyle/>
                    <a:p>
                      <a:pPr algn="ctr"/>
                      <a:r>
                        <a:rPr lang="en-US" sz="1400"/>
                        <a:t>1%</a:t>
                      </a:r>
                    </a:p>
                  </a:txBody>
                  <a:tcPr/>
                </a:tc>
                <a:extLst>
                  <a:ext uri="{0D108BD9-81ED-4DB2-BD59-A6C34878D82A}">
                    <a16:rowId xmlns:a16="http://schemas.microsoft.com/office/drawing/2014/main" val="2648754129"/>
                  </a:ext>
                </a:extLst>
              </a:tr>
              <a:tr h="296013">
                <a:tc>
                  <a:txBody>
                    <a:bodyPr/>
                    <a:lstStyle/>
                    <a:p>
                      <a:pPr marL="288925" indent="0"/>
                      <a:r>
                        <a:rPr lang="en-US" sz="1400"/>
                        <a:t>Implant Site Infection</a:t>
                      </a:r>
                    </a:p>
                  </a:txBody>
                  <a:tcPr/>
                </a:tc>
                <a:tc>
                  <a:txBody>
                    <a:bodyPr/>
                    <a:lstStyle/>
                    <a:p>
                      <a:pPr algn="ctr"/>
                      <a:r>
                        <a:rPr lang="en-US" sz="1400"/>
                        <a:t>2</a:t>
                      </a:r>
                    </a:p>
                  </a:txBody>
                  <a:tcPr/>
                </a:tc>
                <a:tc>
                  <a:txBody>
                    <a:bodyPr/>
                    <a:lstStyle/>
                    <a:p>
                      <a:pPr algn="ctr"/>
                      <a:r>
                        <a:rPr lang="en-US" sz="1400"/>
                        <a:t>1%</a:t>
                      </a:r>
                    </a:p>
                  </a:txBody>
                  <a:tcPr/>
                </a:tc>
                <a:extLst>
                  <a:ext uri="{0D108BD9-81ED-4DB2-BD59-A6C34878D82A}">
                    <a16:rowId xmlns:a16="http://schemas.microsoft.com/office/drawing/2014/main" val="3927153674"/>
                  </a:ext>
                </a:extLst>
              </a:tr>
              <a:tr h="296013">
                <a:tc>
                  <a:txBody>
                    <a:bodyPr/>
                    <a:lstStyle/>
                    <a:p>
                      <a:pPr marL="288925" indent="0"/>
                      <a:r>
                        <a:rPr lang="en-US" sz="1400"/>
                        <a:t>Concomitant Device Interaction</a:t>
                      </a:r>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3832159968"/>
                  </a:ext>
                </a:extLst>
              </a:tr>
              <a:tr h="296013">
                <a:tc>
                  <a:txBody>
                    <a:bodyPr/>
                    <a:lstStyle/>
                    <a:p>
                      <a:pPr marL="288925" indent="0"/>
                      <a:r>
                        <a:rPr lang="en-US" sz="1400"/>
                        <a:t>Extra Respiratory Stimulation</a:t>
                      </a:r>
                      <a:r>
                        <a:rPr lang="en-US" sz="1400" baseline="30000"/>
                        <a:t>2</a:t>
                      </a:r>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1181447897"/>
                  </a:ext>
                </a:extLst>
              </a:tr>
              <a:tr h="295254">
                <a:tc>
                  <a:txBody>
                    <a:bodyPr/>
                    <a:lstStyle/>
                    <a:p>
                      <a:pPr marL="288925" indent="0"/>
                      <a:r>
                        <a:rPr lang="en-US" sz="1400"/>
                        <a:t>Lead Component Failure</a:t>
                      </a:r>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2866125747"/>
                  </a:ext>
                </a:extLst>
              </a:tr>
              <a:tr h="296013">
                <a:tc>
                  <a:txBody>
                    <a:bodyPr/>
                    <a:lstStyle/>
                    <a:p>
                      <a:pPr marL="288925" indent="0"/>
                      <a:r>
                        <a:rPr lang="en-US" sz="1400"/>
                        <a:t>Lead Displacement</a:t>
                      </a:r>
                      <a:r>
                        <a:rPr lang="en-US" sz="1400" baseline="30000"/>
                        <a:t>3</a:t>
                      </a:r>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3212567647"/>
                  </a:ext>
                </a:extLst>
              </a:tr>
              <a:tr h="296013">
                <a:tc>
                  <a:txBody>
                    <a:bodyPr/>
                    <a:lstStyle/>
                    <a:p>
                      <a:pPr marL="288925" indent="0"/>
                      <a:r>
                        <a:rPr lang="en-US" sz="1400"/>
                        <a:t>Implant Site Hematoma</a:t>
                      </a:r>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95703872"/>
                  </a:ext>
                </a:extLst>
              </a:tr>
              <a:tr h="296013">
                <a:tc>
                  <a:txBody>
                    <a:bodyPr/>
                    <a:lstStyle/>
                    <a:p>
                      <a:pPr marL="288925" indent="0"/>
                      <a:r>
                        <a:rPr lang="en-US" sz="1400"/>
                        <a:t>Non-Cardiac</a:t>
                      </a:r>
                      <a:r>
                        <a:rPr lang="en-US" sz="1400" baseline="0"/>
                        <a:t> Chest Pain</a:t>
                      </a:r>
                      <a:endParaRPr lang="en-US" sz="1400"/>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2418878209"/>
                  </a:ext>
                </a:extLst>
              </a:tr>
              <a:tr h="296013">
                <a:tc>
                  <a:txBody>
                    <a:bodyPr/>
                    <a:lstStyle/>
                    <a:p>
                      <a:pPr marL="288925" indent="0"/>
                      <a:r>
                        <a:rPr lang="en-US" sz="1400"/>
                        <a:t>Elevated</a:t>
                      </a:r>
                      <a:r>
                        <a:rPr lang="en-US" sz="1400" baseline="0"/>
                        <a:t> Transaminase</a:t>
                      </a:r>
                      <a:endParaRPr lang="en-US" sz="1400"/>
                    </a:p>
                  </a:txBody>
                  <a:tcPr/>
                </a:tc>
                <a:tc>
                  <a:txBody>
                    <a:bodyPr/>
                    <a:lstStyle/>
                    <a:p>
                      <a:pPr algn="ctr"/>
                      <a:r>
                        <a:rPr lang="en-US" sz="1400"/>
                        <a:t>1</a:t>
                      </a:r>
                    </a:p>
                  </a:txBody>
                  <a:tcPr/>
                </a:tc>
                <a:tc>
                  <a:txBody>
                    <a:bodyPr/>
                    <a:lstStyle/>
                    <a:p>
                      <a:pPr algn="ctr"/>
                      <a:r>
                        <a:rPr lang="en-US" sz="1400"/>
                        <a:t>1%</a:t>
                      </a:r>
                    </a:p>
                  </a:txBody>
                  <a:tcPr/>
                </a:tc>
                <a:extLst>
                  <a:ext uri="{0D108BD9-81ED-4DB2-BD59-A6C34878D82A}">
                    <a16:rowId xmlns:a16="http://schemas.microsoft.com/office/drawing/2014/main" val="955194571"/>
                  </a:ext>
                </a:extLst>
              </a:tr>
            </a:tbl>
          </a:graphicData>
        </a:graphic>
      </p:graphicFrame>
      <p:sp>
        <p:nvSpPr>
          <p:cNvPr id="4" name="Title 3"/>
          <p:cNvSpPr>
            <a:spLocks noGrp="1"/>
          </p:cNvSpPr>
          <p:nvPr>
            <p:ph type="title"/>
          </p:nvPr>
        </p:nvSpPr>
        <p:spPr>
          <a:xfrm>
            <a:off x="498347" y="236904"/>
            <a:ext cx="10515600" cy="868826"/>
          </a:xfrm>
        </p:spPr>
        <p:txBody>
          <a:bodyPr>
            <a:normAutofit/>
          </a:bodyPr>
          <a:lstStyle/>
          <a:p>
            <a:r>
              <a:rPr lang="en-US" sz="3600" b="1" dirty="0">
                <a:latin typeface="Avenir Next LT Pro" panose="020B0504020202020204" pitchFamily="34" charset="0"/>
              </a:rPr>
              <a:t>rem</a:t>
            </a:r>
            <a:r>
              <a:rPr lang="en-US" sz="3600" b="0" dirty="0">
                <a:latin typeface="Avenir Next LT Pro" panose="020B0504020202020204" pitchFamily="34" charset="0"/>
              </a:rPr>
              <a:t>edē </a:t>
            </a:r>
            <a:r>
              <a:rPr lang="en-US" sz="3600" dirty="0">
                <a:latin typeface="Avenir Next LT Pro" panose="020B0504020202020204" pitchFamily="34" charset="0"/>
              </a:rPr>
              <a:t>System Pivotal Trial Safety Events</a:t>
            </a:r>
          </a:p>
        </p:txBody>
      </p:sp>
      <p:grpSp>
        <p:nvGrpSpPr>
          <p:cNvPr id="23" name="Group 22"/>
          <p:cNvGrpSpPr/>
          <p:nvPr/>
        </p:nvGrpSpPr>
        <p:grpSpPr>
          <a:xfrm>
            <a:off x="2651412" y="1181988"/>
            <a:ext cx="6862090" cy="4553231"/>
            <a:chOff x="3091249" y="1358355"/>
            <a:chExt cx="6862090" cy="4553231"/>
          </a:xfrm>
        </p:grpSpPr>
        <p:grpSp>
          <p:nvGrpSpPr>
            <p:cNvPr id="22" name="Group 21"/>
            <p:cNvGrpSpPr/>
            <p:nvPr/>
          </p:nvGrpSpPr>
          <p:grpSpPr>
            <a:xfrm>
              <a:off x="3091249" y="1358355"/>
              <a:ext cx="6862090" cy="1100679"/>
              <a:chOff x="3091249" y="1358355"/>
              <a:chExt cx="6862090" cy="1100679"/>
            </a:xfrm>
          </p:grpSpPr>
          <p:sp>
            <p:nvSpPr>
              <p:cNvPr id="7" name="Rectangle 6"/>
              <p:cNvSpPr/>
              <p:nvPr/>
            </p:nvSpPr>
            <p:spPr>
              <a:xfrm>
                <a:off x="3095339" y="1473224"/>
                <a:ext cx="4261104" cy="868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FFFF"/>
                    </a:solidFill>
                    <a:effectLst/>
                    <a:uLnTx/>
                    <a:uFillTx/>
                    <a:latin typeface="Aptos" panose="02110004020202020204"/>
                    <a:ea typeface="+mn-ea"/>
                    <a:cs typeface="+mn-cs"/>
                  </a:rPr>
                  <a:t>Primary Safety Endpoint: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FFFF"/>
                    </a:solidFill>
                    <a:effectLst/>
                    <a:uLnTx/>
                    <a:uFillTx/>
                    <a:latin typeface="Aptos" panose="02110004020202020204"/>
                    <a:ea typeface="+mn-ea"/>
                    <a:cs typeface="+mn-cs"/>
                  </a:rPr>
                  <a:t>Serious Adverse Events Related to Implant, Procedure, remedē System, and/or Delivered Therapy through 12 Months</a:t>
                </a:r>
                <a:endParaRPr kumimoji="0" lang="en-US" sz="1200" b="1" i="0" u="none" strike="noStrike" kern="1200" cap="none" spc="0" normalizeH="0" baseline="0" noProof="0" dirty="0">
                  <a:ln>
                    <a:noFill/>
                  </a:ln>
                  <a:solidFill>
                    <a:srgbClr val="FEFFFF"/>
                  </a:solidFill>
                  <a:effectLst/>
                  <a:uLnTx/>
                  <a:uFillTx/>
                  <a:latin typeface="Aptos" panose="02110004020202020204"/>
                  <a:ea typeface="+mn-ea"/>
                  <a:cs typeface="+mn-cs"/>
                </a:endParaRPr>
              </a:p>
            </p:txBody>
          </p:sp>
          <p:sp>
            <p:nvSpPr>
              <p:cNvPr id="8" name="Rectangle 7"/>
              <p:cNvSpPr/>
              <p:nvPr/>
            </p:nvSpPr>
            <p:spPr>
              <a:xfrm>
                <a:off x="7361498" y="1473224"/>
                <a:ext cx="2580266" cy="548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9B1">
                        <a:lumMod val="75000"/>
                      </a:srgbClr>
                    </a:solidFill>
                    <a:effectLst/>
                    <a:uLnTx/>
                    <a:uFillTx/>
                    <a:latin typeface="Aptos" panose="02110004020202020204"/>
                    <a:ea typeface="+mn-ea"/>
                    <a:cs typeface="+mn-cs"/>
                  </a:rPr>
                  <a:t>Intention to Treat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9B1">
                        <a:lumMod val="75000"/>
                      </a:srgbClr>
                    </a:solidFill>
                    <a:effectLst/>
                    <a:uLnTx/>
                    <a:uFillTx/>
                    <a:latin typeface="Aptos" panose="02110004020202020204"/>
                    <a:ea typeface="+mn-ea"/>
                    <a:cs typeface="+mn-cs"/>
                  </a:rPr>
                  <a:t>(N=151)</a:t>
                </a:r>
                <a:endParaRPr kumimoji="0" lang="en-US" sz="1100" b="1" i="0" u="none" strike="noStrike" kern="1200" cap="none" spc="0" normalizeH="0" baseline="0" noProof="0">
                  <a:ln>
                    <a:noFill/>
                  </a:ln>
                  <a:solidFill>
                    <a:srgbClr val="0069B1">
                      <a:lumMod val="75000"/>
                    </a:srgbClr>
                  </a:solidFill>
                  <a:effectLst/>
                  <a:uLnTx/>
                  <a:uFillTx/>
                  <a:latin typeface="Aptos" panose="02110004020202020204"/>
                  <a:ea typeface="+mn-ea"/>
                  <a:cs typeface="+mn-cs"/>
                </a:endParaRPr>
              </a:p>
            </p:txBody>
          </p:sp>
          <p:sp>
            <p:nvSpPr>
              <p:cNvPr id="9" name="TextBox 8"/>
              <p:cNvSpPr txBox="1"/>
              <p:nvPr/>
            </p:nvSpPr>
            <p:spPr>
              <a:xfrm>
                <a:off x="7361498" y="1999051"/>
                <a:ext cx="129844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n </a:t>
                </a:r>
                <a:r>
                  <a:rPr kumimoji="0" lang="en-US" sz="1200" b="0" i="0" u="none" strike="noStrike" kern="1200" cap="none" spc="0" normalizeH="0" baseline="0" noProof="0">
                    <a:ln>
                      <a:noFill/>
                    </a:ln>
                    <a:solidFill>
                      <a:srgbClr val="0081C7"/>
                    </a:solidFill>
                    <a:effectLst/>
                    <a:uLnTx/>
                    <a:uFillTx/>
                    <a:latin typeface="Aptos" panose="02110004020202020204"/>
                    <a:ea typeface="+mn-ea"/>
                    <a:cs typeface="+mn-cs"/>
                  </a:rPr>
                  <a:t>(Events)</a:t>
                </a:r>
              </a:p>
            </p:txBody>
          </p:sp>
          <p:sp>
            <p:nvSpPr>
              <p:cNvPr id="12" name="TextBox 11"/>
              <p:cNvSpPr txBox="1"/>
              <p:nvPr/>
            </p:nvSpPr>
            <p:spPr>
              <a:xfrm>
                <a:off x="8657863" y="1999051"/>
                <a:ext cx="1295476"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 </a:t>
                </a:r>
                <a:r>
                  <a:rPr kumimoji="0" lang="en-US" sz="1200" b="0" i="0" u="none" strike="noStrike" kern="1200" cap="none" spc="0" normalizeH="0" baseline="0" noProof="0">
                    <a:ln>
                      <a:noFill/>
                    </a:ln>
                    <a:solidFill>
                      <a:srgbClr val="0081C7"/>
                    </a:solidFill>
                    <a:effectLst/>
                    <a:uLnTx/>
                    <a:uFillTx/>
                    <a:latin typeface="Aptos" panose="02110004020202020204"/>
                    <a:ea typeface="+mn-ea"/>
                    <a:cs typeface="+mn-cs"/>
                  </a:rPr>
                  <a:t>(Patients)</a:t>
                </a:r>
              </a:p>
            </p:txBody>
          </p:sp>
          <p:cxnSp>
            <p:nvCxnSpPr>
              <p:cNvPr id="14" name="Straight Connector 13"/>
              <p:cNvCxnSpPr/>
              <p:nvPr/>
            </p:nvCxnSpPr>
            <p:spPr>
              <a:xfrm flipH="1">
                <a:off x="7356443" y="2021748"/>
                <a:ext cx="2596896" cy="727"/>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95339" y="1358355"/>
                <a:ext cx="6858000"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17" name="Rectangle 16"/>
              <p:cNvSpPr/>
              <p:nvPr/>
            </p:nvSpPr>
            <p:spPr>
              <a:xfrm>
                <a:off x="3091249" y="2340162"/>
                <a:ext cx="6858000"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grpSp>
        <p:sp>
          <p:nvSpPr>
            <p:cNvPr id="20" name="Rectangle 19"/>
            <p:cNvSpPr/>
            <p:nvPr/>
          </p:nvSpPr>
          <p:spPr>
            <a:xfrm>
              <a:off x="3091249" y="5792714"/>
              <a:ext cx="6858000"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grpSp>
      <p:sp>
        <p:nvSpPr>
          <p:cNvPr id="24" name="TextBox 23">
            <a:extLst>
              <a:ext uri="{FF2B5EF4-FFF2-40B4-BE49-F238E27FC236}">
                <a16:creationId xmlns:a16="http://schemas.microsoft.com/office/drawing/2014/main" id="{28332E2F-4E4E-4239-AFA9-DDAEB934450A}"/>
              </a:ext>
            </a:extLst>
          </p:cNvPr>
          <p:cNvSpPr txBox="1"/>
          <p:nvPr/>
        </p:nvSpPr>
        <p:spPr>
          <a:xfrm>
            <a:off x="106232" y="6538912"/>
            <a:ext cx="31799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81C7"/>
                </a:solidFill>
                <a:effectLst/>
                <a:uLnTx/>
                <a:uFillTx/>
                <a:latin typeface="Aptos" panose="02110004020202020204"/>
                <a:ea typeface="+mn-ea"/>
                <a:cs typeface="+mn-cs"/>
              </a:rPr>
              <a:t>Costanzo MR, et al.  The Lancet 2016;388:974-82</a:t>
            </a:r>
          </a:p>
        </p:txBody>
      </p:sp>
      <p:sp>
        <p:nvSpPr>
          <p:cNvPr id="2" name="TextBox 1">
            <a:extLst>
              <a:ext uri="{FF2B5EF4-FFF2-40B4-BE49-F238E27FC236}">
                <a16:creationId xmlns:a16="http://schemas.microsoft.com/office/drawing/2014/main" id="{23AC47FE-1CA6-5683-5912-192BC1E24B5B}"/>
              </a:ext>
            </a:extLst>
          </p:cNvPr>
          <p:cNvSpPr txBox="1"/>
          <p:nvPr/>
        </p:nvSpPr>
        <p:spPr>
          <a:xfrm>
            <a:off x="498347" y="5742973"/>
            <a:ext cx="10835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Costanzo MR, Ponikowski P, Javaheri S, et al. </a:t>
            </a:r>
            <a:r>
              <a:rPr kumimoji="0" lang="en-US" sz="900" b="0" i="0" u="none" strike="noStrike" kern="1200" cap="none" spc="0" normalizeH="0" baseline="0" noProof="0" dirty="0" err="1">
                <a:ln>
                  <a:noFill/>
                </a:ln>
                <a:solidFill>
                  <a:srgbClr val="54565A">
                    <a:lumMod val="50000"/>
                  </a:srgbClr>
                </a:solidFill>
                <a:effectLst/>
                <a:uLnTx/>
                <a:uFillTx/>
                <a:latin typeface="Avenir Next LT Pro" panose="020B0504020202020204" pitchFamily="34" charset="0"/>
                <a:ea typeface="+mn-ea"/>
                <a:cs typeface="+mn-cs"/>
              </a:rPr>
              <a:t>Randomised</a:t>
            </a: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 Controlled Trial of Transvenous Neurostimulation for Central Sleep Apnoea. The Lancet 2016;388:974–82.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1. Lead dislodgement: when the stimulation lead pulled out of the target vessel and required the lead to be repositioned or replaced in order to deliver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2. Extra-respiratory stimulation: discomfort or feeling delivered therapy in area remote from the diaphragm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4565A">
                    <a:lumMod val="50000"/>
                  </a:srgbClr>
                </a:solidFill>
                <a:effectLst/>
                <a:uLnTx/>
                <a:uFillTx/>
                <a:latin typeface="Avenir Next LT Pro" panose="020B0504020202020204" pitchFamily="34" charset="0"/>
                <a:ea typeface="+mn-ea"/>
                <a:cs typeface="+mn-cs"/>
              </a:rPr>
              <a:t>3. Lead displacement: when the stimulation lead remained in the target vessel but electrode position did not allow effective therapy delivery</a:t>
            </a:r>
          </a:p>
        </p:txBody>
      </p:sp>
      <p:sp>
        <p:nvSpPr>
          <p:cNvPr id="3" name="TextBox 2">
            <a:extLst>
              <a:ext uri="{FF2B5EF4-FFF2-40B4-BE49-F238E27FC236}">
                <a16:creationId xmlns:a16="http://schemas.microsoft.com/office/drawing/2014/main" id="{C37B8C82-8873-B448-225B-73480CAAE30E}"/>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489022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450B-2C3B-553A-1CD9-7CA4AAD17FEC}"/>
              </a:ext>
            </a:extLst>
          </p:cNvPr>
          <p:cNvSpPr>
            <a:spLocks noGrp="1"/>
          </p:cNvSpPr>
          <p:nvPr>
            <p:ph type="ctrTitle"/>
          </p:nvPr>
        </p:nvSpPr>
        <p:spPr>
          <a:xfrm>
            <a:off x="3765550" y="2766060"/>
            <a:ext cx="6395720" cy="868881"/>
          </a:xfrm>
        </p:spPr>
        <p:txBody>
          <a:bodyPr>
            <a:normAutofit fontScale="90000"/>
          </a:bodyPr>
          <a:lstStyle/>
          <a:p>
            <a:r>
              <a:rPr lang="en-US"/>
              <a:t>Analyses in Specific CSA Populations</a:t>
            </a:r>
          </a:p>
        </p:txBody>
      </p:sp>
      <p:sp>
        <p:nvSpPr>
          <p:cNvPr id="5" name="Text Placeholder 4">
            <a:extLst>
              <a:ext uri="{FF2B5EF4-FFF2-40B4-BE49-F238E27FC236}">
                <a16:creationId xmlns:a16="http://schemas.microsoft.com/office/drawing/2014/main" id="{41E99955-9FE1-6B7E-0DCB-0D3E14EB2197}"/>
              </a:ext>
            </a:extLst>
          </p:cNvPr>
          <p:cNvSpPr>
            <a:spLocks noGrp="1"/>
          </p:cNvSpPr>
          <p:nvPr>
            <p:ph type="body"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6AA425D7-53D3-4C93-9351-A58977B8FDE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75296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843640" y="2327150"/>
            <a:ext cx="4887543" cy="3979297"/>
          </a:xfrm>
          <a:prstGeom prst="rect">
            <a:avLst/>
          </a:prstGeom>
          <a:solidFill>
            <a:schemeClr val="bg1"/>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38" name="Rectangle 37"/>
          <p:cNvSpPr/>
          <p:nvPr/>
        </p:nvSpPr>
        <p:spPr>
          <a:xfrm rot="16200000">
            <a:off x="6302110" y="3255029"/>
            <a:ext cx="1401608" cy="318549"/>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Improved</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39" name="Rectangle 38"/>
          <p:cNvSpPr/>
          <p:nvPr/>
        </p:nvSpPr>
        <p:spPr>
          <a:xfrm rot="16200000">
            <a:off x="6175643" y="4676970"/>
            <a:ext cx="166663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No change/worse</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cxnSp>
        <p:nvCxnSpPr>
          <p:cNvPr id="40" name="Straight Connector 39"/>
          <p:cNvCxnSpPr/>
          <p:nvPr/>
        </p:nvCxnSpPr>
        <p:spPr>
          <a:xfrm flipV="1">
            <a:off x="7136919" y="3342629"/>
            <a:ext cx="2719" cy="75438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48347" y="4201787"/>
            <a:ext cx="0" cy="96012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082179" y="2397288"/>
            <a:ext cx="2993316" cy="2862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Marked or moderate improvement</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4" name="Rectangle 43"/>
          <p:cNvSpPr/>
          <p:nvPr/>
        </p:nvSpPr>
        <p:spPr>
          <a:xfrm>
            <a:off x="7082180" y="2703223"/>
            <a:ext cx="1724223"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Mild improvement</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5" name="Rectangle 44"/>
          <p:cNvSpPr/>
          <p:nvPr/>
        </p:nvSpPr>
        <p:spPr>
          <a:xfrm>
            <a:off x="6984018" y="2491927"/>
            <a:ext cx="110376" cy="96203"/>
          </a:xfrm>
          <a:prstGeom prst="rect">
            <a:avLst/>
          </a:prstGeom>
          <a:solidFill>
            <a:srgbClr val="007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6" name="Rectangle 45"/>
          <p:cNvSpPr/>
          <p:nvPr/>
        </p:nvSpPr>
        <p:spPr>
          <a:xfrm>
            <a:off x="9998568" y="2358301"/>
            <a:ext cx="1440634"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No change</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7" name="Rectangle 46"/>
          <p:cNvSpPr/>
          <p:nvPr/>
        </p:nvSpPr>
        <p:spPr>
          <a:xfrm>
            <a:off x="9998568" y="2683795"/>
            <a:ext cx="1440634" cy="318549"/>
          </a:xfrm>
          <a:prstGeom prst="rect">
            <a:avLst/>
          </a:prstGeom>
        </p:spPr>
        <p:txBody>
          <a:bodyPr wrap="square">
            <a:spAutoFit/>
          </a:bodyPr>
          <a:lstStyle/>
          <a:p>
            <a:pPr marL="0" marR="0" lvl="0" indent="0" algn="l" defTabSz="914400" rtl="0" eaLnBrk="1" fontAlgn="auto" latinLnBrk="0" hangingPunct="1">
              <a:lnSpc>
                <a:spcPct val="105000"/>
              </a:lnSpc>
              <a:spcBef>
                <a:spcPts val="0"/>
              </a:spcBef>
              <a:spcAft>
                <a:spcPts val="0"/>
              </a:spcAft>
              <a:buClr>
                <a:srgbClr val="003F4C"/>
              </a:buClr>
              <a:buSzTx/>
              <a:buFontTx/>
              <a:buNone/>
              <a:tabLst/>
              <a:defRPr/>
            </a:pPr>
            <a:r>
              <a:rPr kumimoji="0" lang="en-US" sz="1400" b="0" i="0" u="none" strike="noStrike" kern="1200" cap="none" spc="0" normalizeH="0" baseline="0" noProof="0">
                <a:ln>
                  <a:noFill/>
                </a:ln>
                <a:solidFill>
                  <a:srgbClr val="0081C7"/>
                </a:solidFill>
                <a:effectLst/>
                <a:uLnTx/>
                <a:uFillTx/>
                <a:latin typeface="Aptos" panose="02110004020202020204"/>
                <a:ea typeface="+mn-ea"/>
                <a:cs typeface="+mn-cs"/>
              </a:rPr>
              <a:t>Worsened</a:t>
            </a:r>
            <a:endParaRPr kumimoji="0" lang="en-US" sz="1400" b="0" i="0" u="none" strike="noStrike" kern="1200" cap="none" spc="0" normalizeH="0" baseline="0" noProof="0">
              <a:ln>
                <a:noFill/>
              </a:ln>
              <a:solidFill>
                <a:srgbClr val="FEFFFF">
                  <a:lumMod val="50000"/>
                </a:srgbClr>
              </a:solidFill>
              <a:effectLst/>
              <a:uLnTx/>
              <a:uFillTx/>
              <a:latin typeface="Aptos" panose="02110004020202020204"/>
              <a:ea typeface="+mn-ea"/>
              <a:cs typeface="+mn-cs"/>
            </a:endParaRPr>
          </a:p>
        </p:txBody>
      </p:sp>
      <p:sp>
        <p:nvSpPr>
          <p:cNvPr id="48" name="Rectangle 47"/>
          <p:cNvSpPr/>
          <p:nvPr/>
        </p:nvSpPr>
        <p:spPr>
          <a:xfrm>
            <a:off x="6984018" y="2810364"/>
            <a:ext cx="110376" cy="96203"/>
          </a:xfrm>
          <a:prstGeom prst="rect">
            <a:avLst/>
          </a:prstGeom>
          <a:solidFill>
            <a:srgbClr val="2EB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9" name="Rectangle 48"/>
          <p:cNvSpPr/>
          <p:nvPr/>
        </p:nvSpPr>
        <p:spPr>
          <a:xfrm>
            <a:off x="9863525" y="2469067"/>
            <a:ext cx="110376" cy="96203"/>
          </a:xfrm>
          <a:prstGeom prst="rect">
            <a:avLst/>
          </a:prstGeom>
          <a:solidFill>
            <a:srgbClr val="B1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50" name="Rectangle 49"/>
          <p:cNvSpPr/>
          <p:nvPr/>
        </p:nvSpPr>
        <p:spPr>
          <a:xfrm>
            <a:off x="9863525" y="2787504"/>
            <a:ext cx="110376" cy="96203"/>
          </a:xfrm>
          <a:prstGeom prst="rect">
            <a:avLst/>
          </a:prstGeom>
          <a:solidFill>
            <a:srgbClr val="636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 name="Title 3"/>
          <p:cNvSpPr>
            <a:spLocks noGrp="1"/>
          </p:cNvSpPr>
          <p:nvPr>
            <p:ph type="title"/>
          </p:nvPr>
        </p:nvSpPr>
        <p:spPr>
          <a:xfrm>
            <a:off x="452618" y="183863"/>
            <a:ext cx="11613473" cy="1132198"/>
          </a:xfrm>
        </p:spPr>
        <p:txBody>
          <a:bodyPr>
            <a:noAutofit/>
          </a:bodyPr>
          <a:lstStyle/>
          <a:p>
            <a:r>
              <a:rPr lang="en-US" sz="3600"/>
              <a:t>Sleep and Quality of Life in HF Patients</a:t>
            </a:r>
            <a:br>
              <a:rPr lang="en-US" sz="3200"/>
            </a:br>
            <a:r>
              <a:rPr lang="en-US" sz="2400" i="1"/>
              <a:t>Post-hoc Analysis of the rem</a:t>
            </a:r>
            <a:r>
              <a:rPr lang="en-US" sz="2400" b="0" i="1"/>
              <a:t>edē</a:t>
            </a:r>
            <a:r>
              <a:rPr lang="en-US" sz="2400" i="1"/>
              <a:t> System Pivotal Trial</a:t>
            </a:r>
            <a:endParaRPr lang="en-US" sz="3200" i="1"/>
          </a:p>
        </p:txBody>
      </p:sp>
      <p:sp>
        <p:nvSpPr>
          <p:cNvPr id="26" name="Slide Number Placeholder 6"/>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 name="Content Placeholder 9"/>
          <p:cNvSpPr txBox="1">
            <a:spLocks/>
          </p:cNvSpPr>
          <p:nvPr/>
        </p:nvSpPr>
        <p:spPr>
          <a:xfrm>
            <a:off x="452619" y="1497226"/>
            <a:ext cx="5873889" cy="33944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5D5EA"/>
              </a:buClr>
              <a:buSzPct val="90000"/>
              <a:buFont typeface="Wingdings" charset="2"/>
              <a:buNone/>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Post-hoc analysis showed improvements from baseline at 12 months</a:t>
            </a:r>
            <a:r>
              <a:rPr kumimoji="0" lang="en-US" sz="1600" b="0" i="0" u="none" strike="noStrike" kern="1200" cap="none" spc="0" normalizeH="0" baseline="30000" noProof="0" dirty="0">
                <a:ln>
                  <a:noFill/>
                </a:ln>
                <a:solidFill>
                  <a:srgbClr val="0081C7"/>
                </a:solidFill>
                <a:effectLst/>
                <a:uLnTx/>
                <a:uFillTx/>
                <a:latin typeface="Aptos" panose="02110004020202020204"/>
                <a:ea typeface="+mn-ea"/>
                <a:cs typeface="+mn-cs"/>
              </a:rPr>
              <a:t>1</a:t>
            </a:r>
          </a:p>
          <a:p>
            <a:pPr marL="463550" marR="0" lvl="1" indent="-228600" algn="l" defTabSz="914400" rtl="0" eaLnBrk="1" fontAlgn="auto" latinLnBrk="0" hangingPunct="1">
              <a:lnSpc>
                <a:spcPct val="90000"/>
              </a:lnSpc>
              <a:spcBef>
                <a:spcPts val="500"/>
              </a:spcBef>
              <a:spcAft>
                <a:spcPts val="0"/>
              </a:spcAft>
              <a:buClr>
                <a:srgbClr val="003F4C"/>
              </a:buClr>
              <a:buSzPct val="80000"/>
              <a:buFont typeface="Arial" charset="0"/>
              <a:buChar char="•"/>
              <a:tabLst/>
              <a:defRPr/>
            </a:pPr>
            <a:r>
              <a:rPr kumimoji="0" lang="en-US" sz="1600" b="1" i="0" u="none" strike="noStrike" kern="1200" cap="none" spc="0" normalizeH="0" baseline="0" noProof="0" dirty="0">
                <a:ln>
                  <a:noFill/>
                </a:ln>
                <a:solidFill>
                  <a:srgbClr val="0081C7"/>
                </a:solidFill>
                <a:effectLst/>
                <a:uLnTx/>
                <a:uFillTx/>
                <a:latin typeface="Aptos" panose="02110004020202020204"/>
                <a:ea typeface="+mn-ea"/>
                <a:cs typeface="+mn-cs"/>
              </a:rPr>
              <a:t>Sleep metrics   </a:t>
            </a: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(All p= or &lt; 0.001)</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Apnea Hypopnea Index (AHI)</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Central Apnea Index (CAI)</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Oxygen Desaturation Index (ODI)</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Arousal Index </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 of sleep in REM</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ODI4 (events/hour)</a:t>
            </a:r>
          </a:p>
          <a:p>
            <a:pPr marL="682625"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 of sleep with O2 saturation &lt; 90%</a:t>
            </a:r>
          </a:p>
          <a:p>
            <a:pPr marL="463550" marR="0" lvl="1" indent="-228600" algn="l" defTabSz="914400" rtl="0" eaLnBrk="1" fontAlgn="auto" latinLnBrk="0" hangingPunct="1">
              <a:lnSpc>
                <a:spcPct val="90000"/>
              </a:lnSpc>
              <a:spcBef>
                <a:spcPts val="1125"/>
              </a:spcBef>
              <a:spcAft>
                <a:spcPts val="0"/>
              </a:spcAft>
              <a:buClr>
                <a:srgbClr val="003F4C"/>
              </a:buClr>
              <a:buSzPct val="80000"/>
              <a:buFont typeface="Arial" charset="0"/>
              <a:buChar char="•"/>
              <a:tabLst/>
              <a:defRPr/>
            </a:pPr>
            <a:r>
              <a:rPr kumimoji="0" lang="en-US" sz="1600" b="1" i="0" u="none" strike="noStrike" kern="1200" cap="none" spc="0" normalizeH="0" baseline="0" noProof="0" dirty="0">
                <a:ln>
                  <a:noFill/>
                </a:ln>
                <a:solidFill>
                  <a:srgbClr val="0081C7"/>
                </a:solidFill>
                <a:effectLst/>
                <a:uLnTx/>
                <a:uFillTx/>
                <a:latin typeface="Aptos" panose="02110004020202020204"/>
                <a:ea typeface="+mn-ea"/>
                <a:cs typeface="+mn-cs"/>
              </a:rPr>
              <a:t>Epworth Sleepiness Scale</a:t>
            </a: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 </a:t>
            </a:r>
          </a:p>
          <a:p>
            <a:pPr marL="914400"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3.1 ± 4.7 point improvement from baseline </a:t>
            </a:r>
            <a:r>
              <a:rPr kumimoji="0" lang="en-US" sz="1600" b="0" i="1" u="none" strike="noStrike" kern="1200" cap="none" spc="0" normalizeH="0" baseline="0" noProof="0" dirty="0">
                <a:ln>
                  <a:noFill/>
                </a:ln>
                <a:solidFill>
                  <a:srgbClr val="0081C7"/>
                </a:solidFill>
                <a:effectLst/>
                <a:uLnTx/>
                <a:uFillTx/>
                <a:latin typeface="Aptos" panose="02110004020202020204"/>
                <a:ea typeface="+mn-ea"/>
                <a:cs typeface="+mn-cs"/>
              </a:rPr>
              <a:t>(p&lt;0.001)</a:t>
            </a:r>
          </a:p>
          <a:p>
            <a:pPr marL="463550" marR="0" lvl="1" indent="-228600" algn="l" defTabSz="914400" rtl="0" eaLnBrk="1" fontAlgn="auto" latinLnBrk="0" hangingPunct="1">
              <a:lnSpc>
                <a:spcPct val="90000"/>
              </a:lnSpc>
              <a:spcBef>
                <a:spcPts val="1125"/>
              </a:spcBef>
              <a:spcAft>
                <a:spcPts val="0"/>
              </a:spcAft>
              <a:buClr>
                <a:srgbClr val="003F4C"/>
              </a:buClr>
              <a:buSzPct val="80000"/>
              <a:buFont typeface="Arial" charset="0"/>
              <a:buChar char="•"/>
              <a:tabLst/>
              <a:defRPr/>
            </a:pPr>
            <a:r>
              <a:rPr kumimoji="0" lang="en-US" sz="1600" b="1" i="0" u="none" strike="noStrike" kern="1200" cap="none" spc="0" normalizeH="0" baseline="0" noProof="0" dirty="0">
                <a:ln>
                  <a:noFill/>
                </a:ln>
                <a:solidFill>
                  <a:srgbClr val="0081C7"/>
                </a:solidFill>
                <a:effectLst/>
                <a:uLnTx/>
                <a:uFillTx/>
                <a:latin typeface="Aptos" panose="02110004020202020204"/>
                <a:ea typeface="+mn-ea"/>
                <a:cs typeface="+mn-cs"/>
              </a:rPr>
              <a:t>Minnesota Living with Heart Failure</a:t>
            </a:r>
          </a:p>
          <a:p>
            <a:pPr marL="914400" marR="0" lvl="2" indent="-228600" algn="l" defTabSz="914400" rtl="0" eaLnBrk="1" fontAlgn="auto" latinLnBrk="0" hangingPunct="1">
              <a:lnSpc>
                <a:spcPct val="90000"/>
              </a:lnSpc>
              <a:spcBef>
                <a:spcPts val="500"/>
              </a:spcBef>
              <a:spcAft>
                <a:spcPts val="0"/>
              </a:spcAft>
              <a:buClr>
                <a:srgbClr val="003F4C"/>
              </a:buClr>
              <a:buSzPct val="70000"/>
              <a:buFont typeface="Wingdings" charset="2"/>
              <a:buChar char="§"/>
              <a:tabLst/>
              <a:defRPr/>
            </a:pPr>
            <a:r>
              <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rPr>
              <a:t>6.8 ± 20.0 point improvement from baseline </a:t>
            </a:r>
            <a:r>
              <a:rPr kumimoji="0" lang="en-US" sz="1600" b="0" i="1" u="none" strike="noStrike" kern="1200" cap="none" spc="0" normalizeH="0" baseline="0" noProof="0" dirty="0">
                <a:ln>
                  <a:noFill/>
                </a:ln>
                <a:solidFill>
                  <a:srgbClr val="0081C7"/>
                </a:solidFill>
                <a:effectLst/>
                <a:uLnTx/>
                <a:uFillTx/>
                <a:latin typeface="Aptos" panose="02110004020202020204"/>
                <a:ea typeface="+mn-ea"/>
                <a:cs typeface="+mn-cs"/>
              </a:rPr>
              <a:t>(p=0.005)</a:t>
            </a:r>
            <a:endParaRPr kumimoji="0" lang="en-US" sz="1600" b="0" i="0" u="none" strike="noStrike" kern="1200" cap="none" spc="0" normalizeH="0" baseline="0" noProof="0" dirty="0">
              <a:ln>
                <a:noFill/>
              </a:ln>
              <a:solidFill>
                <a:srgbClr val="0081C7"/>
              </a:solidFill>
              <a:effectLst/>
              <a:uLnTx/>
              <a:uFillTx/>
              <a:latin typeface="Aptos" panose="02110004020202020204"/>
              <a:ea typeface="+mn-ea"/>
              <a:cs typeface="+mn-cs"/>
            </a:endParaRPr>
          </a:p>
          <a:p>
            <a:pPr marL="228600" marR="0" lvl="0" indent="-228600" algn="ctr" defTabSz="914400" rtl="0" eaLnBrk="1" fontAlgn="auto" latinLnBrk="0" hangingPunct="1">
              <a:lnSpc>
                <a:spcPct val="90000"/>
              </a:lnSpc>
              <a:spcBef>
                <a:spcPts val="1000"/>
              </a:spcBef>
              <a:spcAft>
                <a:spcPts val="0"/>
              </a:spcAft>
              <a:buClr>
                <a:srgbClr val="003F4C"/>
              </a:buClr>
              <a:buSzPct val="90000"/>
              <a:buFont typeface="Wingdings" charset="2"/>
              <a:buChar char="§"/>
              <a:tabLst/>
              <a:defRPr/>
            </a:pPr>
            <a:endParaRPr kumimoji="0" lang="en-US" sz="1600" b="0" i="1" u="none" strike="noStrike" kern="1200" cap="none" spc="0" normalizeH="0" baseline="0" noProof="0" dirty="0">
              <a:ln>
                <a:noFill/>
              </a:ln>
              <a:solidFill>
                <a:srgbClr val="EE7724">
                  <a:lumMod val="50000"/>
                </a:srgbClr>
              </a:solidFill>
              <a:effectLst/>
              <a:uLnTx/>
              <a:uFillTx/>
              <a:latin typeface="Aptos" panose="02110004020202020204"/>
              <a:ea typeface="+mn-ea"/>
              <a:cs typeface="+mn-cs"/>
            </a:endParaRPr>
          </a:p>
        </p:txBody>
      </p:sp>
      <p:sp>
        <p:nvSpPr>
          <p:cNvPr id="16" name="TextBox 15"/>
          <p:cNvSpPr txBox="1"/>
          <p:nvPr/>
        </p:nvSpPr>
        <p:spPr>
          <a:xfrm>
            <a:off x="5978297" y="6455278"/>
            <a:ext cx="4851504"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EFFFF"/>
                </a:solidFill>
                <a:effectLst/>
                <a:uLnTx/>
                <a:uFillTx/>
                <a:latin typeface="Aptos" panose="02110004020202020204"/>
                <a:ea typeface="+mn-ea"/>
                <a:cs typeface="+mn-cs"/>
              </a:rPr>
              <a:t>1 </a:t>
            </a:r>
            <a:r>
              <a:rPr kumimoji="0" lang="en-US" sz="1000" b="0" i="0" u="none" strike="noStrike" kern="1200" cap="none" spc="0" normalizeH="0" baseline="0" noProof="0" err="1">
                <a:ln>
                  <a:noFill/>
                </a:ln>
                <a:solidFill>
                  <a:srgbClr val="FEFFFF"/>
                </a:solidFill>
                <a:effectLst/>
                <a:uLnTx/>
                <a:uFillTx/>
                <a:latin typeface="Aptos" panose="02110004020202020204"/>
                <a:ea typeface="+mn-ea"/>
                <a:cs typeface="+mn-cs"/>
              </a:rPr>
              <a:t>Constanzo</a:t>
            </a:r>
            <a:r>
              <a:rPr kumimoji="0" lang="en-US" sz="1000" b="0" i="0" u="none" strike="noStrike" kern="1200" cap="none" spc="0" normalizeH="0" baseline="0" noProof="0">
                <a:ln>
                  <a:noFill/>
                </a:ln>
                <a:solidFill>
                  <a:srgbClr val="FEFFFF"/>
                </a:solidFill>
                <a:effectLst/>
                <a:uLnTx/>
                <a:uFillTx/>
                <a:latin typeface="Aptos" panose="02110004020202020204"/>
                <a:ea typeface="+mn-ea"/>
                <a:cs typeface="+mn-cs"/>
              </a:rPr>
              <a:t> et al., European Journal of Heart Failure 2018; doi:10.1002/ejhf.1312.</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EFFFF"/>
                </a:solidFill>
                <a:effectLst/>
                <a:uLnTx/>
                <a:uFillTx/>
                <a:latin typeface="Aptos" panose="02110004020202020204"/>
                <a:ea typeface="+mn-ea"/>
                <a:cs typeface="+mn-cs"/>
              </a:rPr>
              <a:t>2 Goldberg et al.,  J Cardiac Fail 2017;23:S15</a:t>
            </a:r>
          </a:p>
        </p:txBody>
      </p:sp>
      <p:sp>
        <p:nvSpPr>
          <p:cNvPr id="19" name="TextBox 18"/>
          <p:cNvSpPr txBox="1"/>
          <p:nvPr/>
        </p:nvSpPr>
        <p:spPr>
          <a:xfrm>
            <a:off x="7918200" y="1621928"/>
            <a:ext cx="29116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1C7"/>
                </a:solidFill>
                <a:effectLst/>
                <a:uLnTx/>
                <a:uFillTx/>
                <a:latin typeface="Aptos" panose="02110004020202020204"/>
                <a:ea typeface="+mn-ea"/>
                <a:cs typeface="+mn-cs"/>
              </a:rPr>
              <a:t>Patient Global Assessment</a:t>
            </a:r>
            <a:endParaRPr kumimoji="0" lang="en-US" sz="1800" b="1" i="0" u="none" strike="noStrike" kern="1200" cap="none" spc="0" normalizeH="0" baseline="30000" noProof="0">
              <a:ln>
                <a:noFill/>
              </a:ln>
              <a:solidFill>
                <a:srgbClr val="0081C7"/>
              </a:solidFill>
              <a:effectLst/>
              <a:uLnTx/>
              <a:uFillTx/>
              <a:latin typeface="Aptos" panose="02110004020202020204"/>
              <a:ea typeface="+mn-ea"/>
              <a:cs typeface="+mn-cs"/>
            </a:endParaRPr>
          </a:p>
        </p:txBody>
      </p:sp>
      <p:graphicFrame>
        <p:nvGraphicFramePr>
          <p:cNvPr id="21" name="Content Placeholder 5"/>
          <p:cNvGraphicFramePr>
            <a:graphicFrameLocks/>
          </p:cNvGraphicFramePr>
          <p:nvPr/>
        </p:nvGraphicFramePr>
        <p:xfrm>
          <a:off x="6951600" y="2962258"/>
          <a:ext cx="4844802" cy="2984752"/>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p:cNvSpPr/>
          <p:nvPr/>
        </p:nvSpPr>
        <p:spPr>
          <a:xfrm>
            <a:off x="6544821" y="6036356"/>
            <a:ext cx="2514489" cy="237757"/>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003F4C"/>
              </a:buClr>
              <a:buSzTx/>
              <a:buFontTx/>
              <a:buNone/>
              <a:tabLst/>
              <a:defRPr/>
            </a:pPr>
            <a:r>
              <a:rPr kumimoji="0" lang="en-US" sz="1050" b="0" i="0" u="none" strike="noStrike" kern="1200" cap="none" spc="0" normalizeH="0" baseline="0" noProof="0">
                <a:ln>
                  <a:noFill/>
                </a:ln>
                <a:solidFill>
                  <a:srgbClr val="0081C7"/>
                </a:solidFill>
                <a:effectLst/>
                <a:uLnTx/>
                <a:uFillTx/>
                <a:latin typeface="Aptos" panose="02110004020202020204"/>
                <a:ea typeface="+mn-ea"/>
                <a:cs typeface="+mn-cs"/>
              </a:rPr>
              <a:t>Per protocol </a:t>
            </a:r>
            <a:r>
              <a:rPr kumimoji="0" lang="en-US" sz="1000" b="0" i="0" u="none" strike="noStrike" kern="1200" cap="none" spc="0" normalizeH="0" baseline="0" noProof="0">
                <a:ln>
                  <a:noFill/>
                </a:ln>
                <a:solidFill>
                  <a:srgbClr val="0081C7"/>
                </a:solidFill>
                <a:effectLst/>
                <a:uLnTx/>
                <a:uFillTx/>
                <a:latin typeface="Aptos" panose="02110004020202020204"/>
                <a:ea typeface="+mn-ea"/>
                <a:cs typeface="+mn-cs"/>
              </a:rPr>
              <a:t>with</a:t>
            </a:r>
            <a:r>
              <a:rPr kumimoji="0" lang="en-US" sz="1050" b="0" i="0" u="none" strike="noStrike" kern="1200" cap="none" spc="0" normalizeH="0" baseline="0" noProof="0">
                <a:ln>
                  <a:noFill/>
                </a:ln>
                <a:solidFill>
                  <a:srgbClr val="0081C7"/>
                </a:solidFill>
                <a:effectLst/>
                <a:uLnTx/>
                <a:uFillTx/>
                <a:latin typeface="Aptos" panose="02110004020202020204"/>
                <a:ea typeface="+mn-ea"/>
                <a:cs typeface="+mn-cs"/>
              </a:rPr>
              <a:t> heart failure</a:t>
            </a:r>
          </a:p>
        </p:txBody>
      </p:sp>
      <p:cxnSp>
        <p:nvCxnSpPr>
          <p:cNvPr id="42" name="Straight Connector 41"/>
          <p:cNvCxnSpPr/>
          <p:nvPr/>
        </p:nvCxnSpPr>
        <p:spPr>
          <a:xfrm>
            <a:off x="7052172" y="4076367"/>
            <a:ext cx="465563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Content Placeholder 9"/>
          <p:cNvSpPr txBox="1">
            <a:spLocks/>
          </p:cNvSpPr>
          <p:nvPr/>
        </p:nvSpPr>
        <p:spPr>
          <a:xfrm>
            <a:off x="695029" y="5940923"/>
            <a:ext cx="5873889" cy="5140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5D5EA"/>
              </a:buClr>
              <a:buSzPct val="90000"/>
              <a:buFont typeface="Wingdings" charset="2"/>
              <a:buNone/>
              <a:tabLst/>
              <a:defRPr/>
            </a:pPr>
            <a:r>
              <a:rPr kumimoji="0" lang="en-US" sz="1600" b="0" i="0" u="none" strike="noStrike" kern="1200" cap="none" spc="0" normalizeH="0" baseline="0" noProof="0">
                <a:ln>
                  <a:noFill/>
                </a:ln>
                <a:solidFill>
                  <a:srgbClr val="0081C7"/>
                </a:solidFill>
                <a:effectLst/>
                <a:uLnTx/>
                <a:uFillTx/>
                <a:latin typeface="Aptos" panose="02110004020202020204"/>
                <a:ea typeface="+mn-ea"/>
                <a:cs typeface="+mn-cs"/>
              </a:rPr>
              <a:t>Similar results in quality-of-life improvements in heart failure cohort as broader patient population</a:t>
            </a:r>
            <a:r>
              <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rPr>
              <a:t>2</a:t>
            </a:r>
          </a:p>
          <a:p>
            <a:pPr marL="0" marR="0" lvl="0" indent="0" algn="l" defTabSz="914400" rtl="0" eaLnBrk="1" fontAlgn="auto" latinLnBrk="0" hangingPunct="1">
              <a:lnSpc>
                <a:spcPct val="90000"/>
              </a:lnSpc>
              <a:spcBef>
                <a:spcPts val="1000"/>
              </a:spcBef>
              <a:spcAft>
                <a:spcPts val="0"/>
              </a:spcAft>
              <a:buClr>
                <a:srgbClr val="95D5EA"/>
              </a:buClr>
              <a:buSzPct val="90000"/>
              <a:buFont typeface="Wingdings" charset="2"/>
              <a:buNone/>
              <a:tabLst/>
              <a:defRPr/>
            </a:pPr>
            <a:endParaRPr kumimoji="0" lang="en-US" sz="1600" b="0" i="0" u="none" strike="noStrike" kern="1200" cap="none" spc="0" normalizeH="0" baseline="30000" noProof="0">
              <a:ln>
                <a:noFill/>
              </a:ln>
              <a:solidFill>
                <a:srgbClr val="0081C7"/>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B2B51A2-B09B-F87B-1E9D-A82EBB65D563}"/>
              </a:ext>
            </a:extLst>
          </p:cNvPr>
          <p:cNvSpPr txBox="1"/>
          <p:nvPr/>
        </p:nvSpPr>
        <p:spPr>
          <a:xfrm>
            <a:off x="4326340" y="6485643"/>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04867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6B43-0672-3262-67B9-6E51B365FC45}"/>
              </a:ext>
            </a:extLst>
          </p:cNvPr>
          <p:cNvSpPr>
            <a:spLocks noGrp="1"/>
          </p:cNvSpPr>
          <p:nvPr>
            <p:ph type="title"/>
          </p:nvPr>
        </p:nvSpPr>
        <p:spPr>
          <a:xfrm>
            <a:off x="448965" y="220792"/>
            <a:ext cx="11529675" cy="1325563"/>
          </a:xfrm>
        </p:spPr>
        <p:txBody>
          <a:bodyPr>
            <a:normAutofit fontScale="90000"/>
          </a:bodyPr>
          <a:lstStyle/>
          <a:p>
            <a:r>
              <a:rPr lang="en-US" sz="3600" dirty="0"/>
              <a:t>Changes in LVEF in the HF Treatment Group with TPNS</a:t>
            </a:r>
            <a:br>
              <a:rPr lang="en-US" dirty="0"/>
            </a:br>
            <a:r>
              <a:rPr lang="en-US" sz="2700" i="1" dirty="0"/>
              <a:t>Exploratory Analyses from the Pivotal Trial</a:t>
            </a:r>
            <a:endParaRPr lang="en-US" i="1" dirty="0"/>
          </a:p>
        </p:txBody>
      </p:sp>
      <p:pic>
        <p:nvPicPr>
          <p:cNvPr id="15" name="Content Placeholder 14">
            <a:extLst>
              <a:ext uri="{FF2B5EF4-FFF2-40B4-BE49-F238E27FC236}">
                <a16:creationId xmlns:a16="http://schemas.microsoft.com/office/drawing/2014/main" id="{FA4954E4-41F1-AA8E-A48F-B71ADD9ADEC0}"/>
              </a:ext>
            </a:extLst>
          </p:cNvPr>
          <p:cNvPicPr>
            <a:picLocks noGrp="1" noChangeAspect="1"/>
          </p:cNvPicPr>
          <p:nvPr>
            <p:ph sz="half" idx="1"/>
          </p:nvPr>
        </p:nvPicPr>
        <p:blipFill>
          <a:blip r:embed="rId3"/>
          <a:stretch>
            <a:fillRect/>
          </a:stretch>
        </p:blipFill>
        <p:spPr>
          <a:xfrm>
            <a:off x="1429890" y="2209107"/>
            <a:ext cx="3633531" cy="3743268"/>
          </a:xfrm>
          <a:prstGeom prst="rect">
            <a:avLst/>
          </a:prstGeom>
        </p:spPr>
      </p:pic>
      <p:pic>
        <p:nvPicPr>
          <p:cNvPr id="16" name="Content Placeholder 15">
            <a:extLst>
              <a:ext uri="{FF2B5EF4-FFF2-40B4-BE49-F238E27FC236}">
                <a16:creationId xmlns:a16="http://schemas.microsoft.com/office/drawing/2014/main" id="{8EF82B7E-99D4-3742-A5AA-F94672FC874E}"/>
              </a:ext>
            </a:extLst>
          </p:cNvPr>
          <p:cNvPicPr>
            <a:picLocks noGrp="1" noChangeAspect="1"/>
          </p:cNvPicPr>
          <p:nvPr>
            <p:ph sz="half" idx="2"/>
          </p:nvPr>
        </p:nvPicPr>
        <p:blipFill>
          <a:blip r:embed="rId4"/>
          <a:stretch>
            <a:fillRect/>
          </a:stretch>
        </p:blipFill>
        <p:spPr>
          <a:xfrm>
            <a:off x="6395332" y="2479383"/>
            <a:ext cx="5181600" cy="2676144"/>
          </a:xfrm>
          <a:prstGeom prst="rect">
            <a:avLst/>
          </a:prstGeom>
        </p:spPr>
      </p:pic>
      <p:sp>
        <p:nvSpPr>
          <p:cNvPr id="17" name="Content Placeholder 9">
            <a:extLst>
              <a:ext uri="{FF2B5EF4-FFF2-40B4-BE49-F238E27FC236}">
                <a16:creationId xmlns:a16="http://schemas.microsoft.com/office/drawing/2014/main" id="{1B900BB4-1247-8533-03FC-5F0B75128C39}"/>
              </a:ext>
            </a:extLst>
          </p:cNvPr>
          <p:cNvSpPr txBox="1">
            <a:spLocks/>
          </p:cNvSpPr>
          <p:nvPr/>
        </p:nvSpPr>
        <p:spPr>
          <a:xfrm>
            <a:off x="1351022" y="1758842"/>
            <a:ext cx="4137847" cy="480131"/>
          </a:xfrm>
          <a:prstGeom prst="rect">
            <a:avLst/>
          </a:prstGeom>
        </p:spPr>
        <p:txBody>
          <a:bodyPr vert="horz" lIns="91440" tIns="45720" rIns="91440" bIns="45720" rtlCol="0">
            <a:spAutoFit/>
          </a:bodyPr>
          <a:lstStyle>
            <a:lvl1pPr marL="342900" indent="-342900" algn="l" defTabSz="914400" rtl="0" eaLnBrk="1" latinLnBrk="0" hangingPunct="1">
              <a:lnSpc>
                <a:spcPct val="90000"/>
              </a:lnSpc>
              <a:spcBef>
                <a:spcPct val="20000"/>
              </a:spcBef>
              <a:buClr>
                <a:schemeClr val="accent1"/>
              </a:buClr>
              <a:buSzPct val="90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tx1"/>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SzPct val="7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tx1"/>
              </a:buClr>
              <a:buSzPct val="7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5"/>
              </a:buClr>
              <a:buSzPct val="6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r>
              <a:rPr kumimoji="0" lang="en-US" sz="1400" b="1" i="0" u="none" strike="noStrike" kern="1200" cap="none" spc="0" normalizeH="0" baseline="0" noProof="0" dirty="0">
                <a:ln>
                  <a:noFill/>
                </a:ln>
                <a:solidFill>
                  <a:srgbClr val="00AEB5">
                    <a:lumMod val="50000"/>
                  </a:srgbClr>
                </a:solidFill>
                <a:effectLst/>
                <a:uLnTx/>
                <a:uFillTx/>
                <a:latin typeface="Calibri" panose="020F0502020204030204"/>
                <a:ea typeface="+mn-ea"/>
                <a:cs typeface="+mn-cs"/>
              </a:rPr>
              <a:t>Change in LVEF for treatment patients at 12-mo</a:t>
            </a:r>
            <a:endParaRPr kumimoji="0" lang="en-US" sz="1400" b="1" i="1" u="none" strike="noStrike" kern="1200" cap="none" spc="0" normalizeH="0" baseline="30000" noProof="0" dirty="0">
              <a:ln>
                <a:noFill/>
              </a:ln>
              <a:solidFill>
                <a:srgbClr val="CBC9C9">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r>
              <a:rPr kumimoji="0" lang="en-US" sz="1400" b="1" i="0" u="none" strike="noStrike" kern="1200" cap="none" spc="0" normalizeH="0" baseline="0" noProof="0" dirty="0">
                <a:ln>
                  <a:noFill/>
                </a:ln>
                <a:solidFill>
                  <a:srgbClr val="00AEB5">
                    <a:lumMod val="50000"/>
                  </a:srgbClr>
                </a:solidFill>
                <a:effectLst/>
                <a:uLnTx/>
                <a:uFillTx/>
                <a:latin typeface="Calibri" panose="020F0502020204030204"/>
                <a:ea typeface="+mn-ea"/>
                <a:cs typeface="+mn-cs"/>
              </a:rPr>
              <a:t>(Subgroup with HF, EF≤</a:t>
            </a:r>
            <a:r>
              <a:rPr kumimoji="0" lang="en-US" sz="1400" b="1" i="0" u="none" strike="noStrike" kern="1200" cap="none" spc="0" normalizeH="0" baseline="0" noProof="0" dirty="0">
                <a:ln>
                  <a:noFill/>
                </a:ln>
                <a:solidFill>
                  <a:srgbClr val="00AEB5">
                    <a:lumMod val="50000"/>
                  </a:srgbClr>
                </a:solidFill>
                <a:effectLst/>
                <a:uLnTx/>
                <a:uFillTx/>
                <a:latin typeface="Aptos" panose="02110004020202020204"/>
                <a:ea typeface="+mn-ea"/>
                <a:cs typeface="+mn-cs"/>
              </a:rPr>
              <a:t>45% and no permanent AF)</a:t>
            </a:r>
            <a:r>
              <a:rPr kumimoji="0" lang="en-US" sz="1400" b="1" i="0" u="none" strike="noStrike" kern="1200" cap="none" spc="0" normalizeH="0" baseline="30000" noProof="0" dirty="0">
                <a:ln>
                  <a:noFill/>
                </a:ln>
                <a:solidFill>
                  <a:srgbClr val="00AEB5">
                    <a:lumMod val="50000"/>
                  </a:srgbClr>
                </a:solidFill>
                <a:effectLst/>
                <a:uLnTx/>
                <a:uFillTx/>
                <a:latin typeface="Aptos" panose="02110004020202020204"/>
                <a:ea typeface="+mn-ea"/>
                <a:cs typeface="+mn-cs"/>
              </a:rPr>
              <a:t>1</a:t>
            </a:r>
            <a:endPar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18" name="Content Placeholder 9">
            <a:extLst>
              <a:ext uri="{FF2B5EF4-FFF2-40B4-BE49-F238E27FC236}">
                <a16:creationId xmlns:a16="http://schemas.microsoft.com/office/drawing/2014/main" id="{67C8F44C-FCFC-3F07-66F1-E14994A73365}"/>
              </a:ext>
            </a:extLst>
          </p:cNvPr>
          <p:cNvSpPr txBox="1">
            <a:spLocks/>
          </p:cNvSpPr>
          <p:nvPr/>
        </p:nvSpPr>
        <p:spPr>
          <a:xfrm>
            <a:off x="6501572" y="1782930"/>
            <a:ext cx="4137847" cy="480131"/>
          </a:xfrm>
          <a:prstGeom prst="rect">
            <a:avLst/>
          </a:prstGeom>
        </p:spPr>
        <p:txBody>
          <a:bodyPr vert="horz" lIns="91440" tIns="45720" rIns="91440" bIns="45720" rtlCol="0">
            <a:spAutoFit/>
          </a:bodyPr>
          <a:lstStyle>
            <a:lvl1pPr marL="342900" indent="-342900" algn="l" defTabSz="914400" rtl="0" eaLnBrk="1" latinLnBrk="0" hangingPunct="1">
              <a:lnSpc>
                <a:spcPct val="90000"/>
              </a:lnSpc>
              <a:spcBef>
                <a:spcPct val="20000"/>
              </a:spcBef>
              <a:buClr>
                <a:schemeClr val="accent1"/>
              </a:buClr>
              <a:buSzPct val="90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tx1"/>
              </a:buClr>
              <a:buSzPct val="8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SzPct val="7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tx1"/>
              </a:buClr>
              <a:buSzPct val="7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5"/>
              </a:buClr>
              <a:buSzPct val="6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AEB5">
                  <a:lumMod val="50000"/>
                </a:srgbClr>
              </a:buClr>
              <a:buSzPct val="90000"/>
              <a:buFont typeface="Arial" pitchFamily="34" charset="0"/>
              <a:buNone/>
              <a:tabLst/>
              <a:defRPr/>
            </a:pPr>
            <a:r>
              <a:rPr kumimoji="0" lang="en-US" sz="1400" b="1" i="0" u="none" strike="noStrike" kern="1200" cap="none" spc="0" normalizeH="0" baseline="0" noProof="0" dirty="0">
                <a:ln>
                  <a:noFill/>
                </a:ln>
                <a:solidFill>
                  <a:srgbClr val="00AEB5">
                    <a:lumMod val="50000"/>
                  </a:srgbClr>
                </a:solidFill>
                <a:effectLst/>
                <a:uLnTx/>
                <a:uFillTx/>
                <a:latin typeface="Calibri" panose="020F0502020204030204"/>
                <a:ea typeface="+mn-ea"/>
                <a:cs typeface="+mn-cs"/>
              </a:rPr>
              <a:t>Change in LVEF Over Time Based on Change in HR following apneas at Baseline</a:t>
            </a:r>
            <a:endParaRPr kumimoji="0" lang="en-US" sz="1400" b="0" i="0" u="none" strike="noStrike" kern="1200" cap="none" spc="0" normalizeH="0" baseline="0" noProof="0" dirty="0">
              <a:ln>
                <a:noFill/>
              </a:ln>
              <a:solidFill>
                <a:srgbClr val="33363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C887F7D-3D4F-88A1-5689-6A6A74D0B1BD}"/>
              </a:ext>
            </a:extLst>
          </p:cNvPr>
          <p:cNvSpPr txBox="1"/>
          <p:nvPr/>
        </p:nvSpPr>
        <p:spPr>
          <a:xfrm>
            <a:off x="448965" y="6170644"/>
            <a:ext cx="100034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A">
                    <a:lumMod val="50000"/>
                  </a:srgbClr>
                </a:solidFill>
                <a:effectLst/>
                <a:uLnTx/>
                <a:uFillTx/>
                <a:latin typeface="Calibri" panose="020F0502020204030204"/>
                <a:ea typeface="+mn-ea"/>
                <a:cs typeface="+mn-cs"/>
              </a:rPr>
              <a:t>1 Costanzo et al.  </a:t>
            </a:r>
            <a:r>
              <a:rPr kumimoji="0" lang="en-US" sz="1000" b="0" i="0" u="none" strike="noStrike" kern="1200" cap="none" spc="0" normalizeH="0" baseline="0" noProof="0" err="1">
                <a:ln>
                  <a:noFill/>
                </a:ln>
                <a:solidFill>
                  <a:srgbClr val="54565A">
                    <a:lumMod val="50000"/>
                  </a:srgbClr>
                </a:solidFill>
                <a:effectLst/>
                <a:uLnTx/>
                <a:uFillTx/>
                <a:latin typeface="Calibri" panose="020F0502020204030204"/>
                <a:ea typeface="+mn-ea"/>
                <a:cs typeface="+mn-cs"/>
              </a:rPr>
              <a:t>Eur</a:t>
            </a:r>
            <a:r>
              <a:rPr kumimoji="0" lang="en-US" sz="1000" b="0" i="0" u="none" strike="noStrike" kern="1200" cap="none" spc="0" normalizeH="0" baseline="0" noProof="0">
                <a:ln>
                  <a:noFill/>
                </a:ln>
                <a:solidFill>
                  <a:srgbClr val="54565A">
                    <a:lumMod val="50000"/>
                  </a:srgbClr>
                </a:solidFill>
                <a:effectLst/>
                <a:uLnTx/>
                <a:uFillTx/>
                <a:latin typeface="Calibri" panose="020F0502020204030204"/>
                <a:ea typeface="+mn-ea"/>
                <a:cs typeface="+mn-cs"/>
              </a:rPr>
              <a:t> J Heart Fail 2018; </a:t>
            </a:r>
            <a:r>
              <a:rPr kumimoji="0" lang="en-US" sz="1000" b="0" i="0" u="none" strike="noStrike" kern="1200" cap="none" spc="0" normalizeH="0" baseline="0" noProof="0">
                <a:ln>
                  <a:noFill/>
                </a:ln>
                <a:solidFill>
                  <a:srgbClr val="54565A">
                    <a:lumMod val="50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https://doi.org/10.1002/ejhf.1312</a:t>
            </a:r>
            <a:r>
              <a:rPr kumimoji="0" lang="en-US" sz="1000" b="0" i="0" u="none" strike="noStrike" kern="1200" cap="none" spc="0" normalizeH="0" baseline="0" noProof="0">
                <a:ln>
                  <a:noFill/>
                </a:ln>
                <a:solidFill>
                  <a:srgbClr val="54565A">
                    <a:lumMod val="50000"/>
                  </a:srgbClr>
                </a:solidFill>
                <a:effectLst/>
                <a:uLnTx/>
                <a:uFillTx/>
                <a:latin typeface="Aptos" panose="02110004020202020204"/>
                <a:ea typeface="+mn-ea"/>
                <a:cs typeface="+mn-cs"/>
              </a:rPr>
              <a:t> 2 Azarbarzin et al. SLEEP 2025 </a:t>
            </a:r>
            <a:r>
              <a:rPr kumimoji="0" lang="en-US" sz="1000" b="0" i="0" u="none" strike="noStrike" kern="1200" cap="none" spc="0" normalizeH="0" baseline="0" noProof="0">
                <a:ln>
                  <a:noFill/>
                </a:ln>
                <a:solidFill>
                  <a:srgbClr val="54565A">
                    <a:lumMod val="50000"/>
                  </a:srgbClr>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http://doi.org/10.1093/sleep/zsaf085</a:t>
            </a:r>
            <a:endParaRPr kumimoji="0" lang="en-US" sz="1000" b="0" i="0" u="none" strike="noStrike" kern="1200" cap="none" spc="0" normalizeH="0" baseline="0" noProof="0">
              <a:ln>
                <a:noFill/>
              </a:ln>
              <a:solidFill>
                <a:srgbClr val="54565A">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A">
                    <a:lumMod val="50000"/>
                  </a:srgbClr>
                </a:solidFill>
                <a:effectLst/>
                <a:uLnTx/>
                <a:uFillTx/>
                <a:latin typeface="Aptos" panose="02110004020202020204"/>
                <a:ea typeface="+mn-ea"/>
                <a:cs typeface="+mn-cs"/>
              </a:rPr>
              <a:t> </a:t>
            </a:r>
            <a:endParaRPr kumimoji="0" lang="en-US" sz="1000" b="0" i="0" u="none" strike="noStrike" kern="1200" cap="none" spc="0" normalizeH="0" baseline="0" noProof="0">
              <a:ln>
                <a:noFill/>
              </a:ln>
              <a:solidFill>
                <a:srgbClr val="54565A">
                  <a:lumMod val="5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FCF38F5-885E-1BDD-4402-8B8F415EF962}"/>
              </a:ext>
            </a:extLst>
          </p:cNvPr>
          <p:cNvPicPr>
            <a:picLocks noChangeAspect="1"/>
          </p:cNvPicPr>
          <p:nvPr/>
        </p:nvPicPr>
        <p:blipFill>
          <a:blip r:embed="rId7"/>
          <a:stretch>
            <a:fillRect/>
          </a:stretch>
        </p:blipFill>
        <p:spPr>
          <a:xfrm>
            <a:off x="7159831" y="4881648"/>
            <a:ext cx="4037610" cy="272836"/>
          </a:xfrm>
          <a:prstGeom prst="rect">
            <a:avLst/>
          </a:prstGeom>
        </p:spPr>
      </p:pic>
      <p:sp>
        <p:nvSpPr>
          <p:cNvPr id="3" name="TextBox 2">
            <a:extLst>
              <a:ext uri="{FF2B5EF4-FFF2-40B4-BE49-F238E27FC236}">
                <a16:creationId xmlns:a16="http://schemas.microsoft.com/office/drawing/2014/main" id="{CD84979D-8C05-4BA4-FE85-B1258A2F2FBA}"/>
              </a:ext>
            </a:extLst>
          </p:cNvPr>
          <p:cNvSpPr txBox="1"/>
          <p:nvPr/>
        </p:nvSpPr>
        <p:spPr>
          <a:xfrm>
            <a:off x="5849464" y="5565335"/>
            <a:ext cx="5784617" cy="523220"/>
          </a:xfrm>
          <a:prstGeom prst="rect">
            <a:avLst/>
          </a:prstGeom>
          <a:noFill/>
        </p:spPr>
        <p:txBody>
          <a:bodyPr wrap="square" rtlCol="0">
            <a:spAutoFit/>
          </a:bodyPr>
          <a:lstStyle/>
          <a:p>
            <a:r>
              <a:rPr lang="en-US" sz="1400" dirty="0">
                <a:solidFill>
                  <a:srgbClr val="000000"/>
                </a:solidFill>
              </a:rPr>
              <a:t>Note: </a:t>
            </a:r>
            <a:r>
              <a:rPr lang="en-US" sz="1400" b="1" dirty="0">
                <a:solidFill>
                  <a:srgbClr val="000000"/>
                </a:solidFill>
              </a:rPr>
              <a:t>rem</a:t>
            </a:r>
            <a:r>
              <a:rPr lang="en-US" sz="1400" dirty="0">
                <a:solidFill>
                  <a:srgbClr val="000000"/>
                </a:solidFill>
              </a:rPr>
              <a:t>edē is not indicated to treat, cure, prevent, mitigate or diagnose heart failure. These data represent unspecified secondary endpoints.</a:t>
            </a:r>
            <a:endParaRPr lang="en-US" sz="2800" b="1" i="0" dirty="0">
              <a:solidFill>
                <a:srgbClr val="000000"/>
              </a:solidFill>
              <a:latin typeface="Avenir Heavy" panose="02000503020000020003" pitchFamily="2" charset="0"/>
            </a:endParaRPr>
          </a:p>
        </p:txBody>
      </p:sp>
      <p:sp>
        <p:nvSpPr>
          <p:cNvPr id="5" name="TextBox 4">
            <a:extLst>
              <a:ext uri="{FF2B5EF4-FFF2-40B4-BE49-F238E27FC236}">
                <a16:creationId xmlns:a16="http://schemas.microsoft.com/office/drawing/2014/main" id="{D4AC51DA-50D5-4F78-9875-3790706626C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20482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5BAA-C483-2D66-6EDE-F99E679F8937}"/>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6B16B1C-A041-AD57-410C-D87FC0CC9B9A}"/>
              </a:ext>
            </a:extLst>
          </p:cNvPr>
          <p:cNvSpPr>
            <a:spLocks noGrp="1"/>
          </p:cNvSpPr>
          <p:nvPr>
            <p:ph type="body" sz="quarter" idx="10"/>
          </p:nvPr>
        </p:nvSpPr>
        <p:spPr>
          <a:xfrm>
            <a:off x="480059" y="286216"/>
            <a:ext cx="11711941" cy="892657"/>
          </a:xfrm>
        </p:spPr>
        <p:txBody>
          <a:bodyPr/>
          <a:lstStyle/>
          <a:p>
            <a:r>
              <a:rPr lang="en-US" sz="32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Evaluation of TPNS vs No Therapy in Patients with HF</a:t>
            </a:r>
          </a:p>
          <a:p>
            <a:r>
              <a:rPr lang="en-US" sz="2400" i="1" dirty="0">
                <a:solidFill>
                  <a:schemeClr val="tx1"/>
                </a:solidFill>
                <a:latin typeface="Avenir Next LT Pro" panose="020B0504020202020204" pitchFamily="34" charset="0"/>
                <a:ea typeface="Calibri" panose="020F0502020204030204" pitchFamily="34" charset="0"/>
                <a:cs typeface="Times New Roman" panose="02020603050405020304" pitchFamily="18" charset="0"/>
              </a:rPr>
              <a:t>A Post-hoc Win-Ratio Analysis of the rem</a:t>
            </a:r>
            <a:r>
              <a:rPr lang="en-US" sz="2400" b="0" i="1" dirty="0">
                <a:solidFill>
                  <a:schemeClr val="tx1"/>
                </a:solidFill>
                <a:latin typeface="Avenir Next LT Pro" panose="020B0504020202020204" pitchFamily="34" charset="0"/>
                <a:ea typeface="Calibri" panose="020F0502020204030204" pitchFamily="34" charset="0"/>
                <a:cs typeface="Times New Roman" panose="02020603050405020304" pitchFamily="18" charset="0"/>
              </a:rPr>
              <a:t>edē</a:t>
            </a:r>
            <a:r>
              <a:rPr lang="en-US" sz="2400" i="1" dirty="0">
                <a:solidFill>
                  <a:schemeClr val="tx1"/>
                </a:solidFill>
                <a:latin typeface="Avenir Next LT Pro" panose="020B0504020202020204" pitchFamily="34" charset="0"/>
                <a:ea typeface="Calibri" panose="020F0502020204030204" pitchFamily="34" charset="0"/>
                <a:cs typeface="Times New Roman" panose="02020603050405020304" pitchFamily="18" charset="0"/>
              </a:rPr>
              <a:t> System Pivotal Trial</a:t>
            </a:r>
            <a:endParaRPr lang="fr-FR" sz="3600" i="1" dirty="0">
              <a:solidFill>
                <a:schemeClr val="tx1"/>
              </a:solidFill>
              <a:latin typeface="Avenir Next LT Pro" panose="020B0504020202020204" pitchFamily="34" charset="0"/>
            </a:endParaRPr>
          </a:p>
        </p:txBody>
      </p:sp>
      <p:pic>
        <p:nvPicPr>
          <p:cNvPr id="26" name="Picture 25">
            <a:extLst>
              <a:ext uri="{FF2B5EF4-FFF2-40B4-BE49-F238E27FC236}">
                <a16:creationId xmlns:a16="http://schemas.microsoft.com/office/drawing/2014/main" id="{A50F2EF4-6CDF-9DC3-AC27-C0097662A0D0}"/>
              </a:ext>
            </a:extLst>
          </p:cNvPr>
          <p:cNvPicPr>
            <a:picLocks noChangeAspect="1"/>
          </p:cNvPicPr>
          <p:nvPr/>
        </p:nvPicPr>
        <p:blipFill>
          <a:blip r:embed="rId3"/>
          <a:stretch>
            <a:fillRect/>
          </a:stretch>
        </p:blipFill>
        <p:spPr>
          <a:xfrm>
            <a:off x="1201683" y="1292471"/>
            <a:ext cx="8486803" cy="5279313"/>
          </a:xfrm>
          <a:prstGeom prst="rect">
            <a:avLst/>
          </a:prstGeom>
        </p:spPr>
      </p:pic>
      <p:sp>
        <p:nvSpPr>
          <p:cNvPr id="3" name="TextBox 2">
            <a:extLst>
              <a:ext uri="{FF2B5EF4-FFF2-40B4-BE49-F238E27FC236}">
                <a16:creationId xmlns:a16="http://schemas.microsoft.com/office/drawing/2014/main" id="{4DC8E0A3-92F5-B69B-66A8-743C8C9F6B87}"/>
              </a:ext>
            </a:extLst>
          </p:cNvPr>
          <p:cNvSpPr txBox="1"/>
          <p:nvPr/>
        </p:nvSpPr>
        <p:spPr>
          <a:xfrm>
            <a:off x="480059" y="6158037"/>
            <a:ext cx="92084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Abraham et al.  ESC Heart Fail 2024 </a:t>
            </a:r>
            <a:r>
              <a:rPr kumimoji="0" lang="en-US" sz="105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doi</a:t>
            </a: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10.1002/ehf2.15074 </a:t>
            </a:r>
          </a:p>
        </p:txBody>
      </p:sp>
      <p:sp>
        <p:nvSpPr>
          <p:cNvPr id="4" name="TextBox 3">
            <a:extLst>
              <a:ext uri="{FF2B5EF4-FFF2-40B4-BE49-F238E27FC236}">
                <a16:creationId xmlns:a16="http://schemas.microsoft.com/office/drawing/2014/main" id="{7EC3E1CE-AAF8-28F8-EF06-508FCFF30A67}"/>
              </a:ext>
            </a:extLst>
          </p:cNvPr>
          <p:cNvSpPr txBox="1"/>
          <p:nvPr/>
        </p:nvSpPr>
        <p:spPr>
          <a:xfrm>
            <a:off x="4480421" y="5899828"/>
            <a:ext cx="7519901" cy="461665"/>
          </a:xfrm>
          <a:prstGeom prst="rect">
            <a:avLst/>
          </a:prstGeom>
          <a:noFill/>
        </p:spPr>
        <p:txBody>
          <a:bodyPr wrap="square" rtlCol="0">
            <a:spAutoFit/>
          </a:bodyPr>
          <a:lstStyle/>
          <a:p>
            <a:r>
              <a:rPr lang="en-US" sz="1200" dirty="0">
                <a:solidFill>
                  <a:srgbClr val="000000"/>
                </a:solidFill>
              </a:rPr>
              <a:t>*</a:t>
            </a:r>
            <a:r>
              <a:rPr lang="en-US" sz="1200" b="1" dirty="0">
                <a:solidFill>
                  <a:srgbClr val="000000"/>
                </a:solidFill>
              </a:rPr>
              <a:t>rem</a:t>
            </a:r>
            <a:r>
              <a:rPr lang="en-US" sz="1200" dirty="0">
                <a:solidFill>
                  <a:srgbClr val="000000"/>
                </a:solidFill>
              </a:rPr>
              <a:t>edē is not indicated to treat, cure, prevent, mitigate or diagnose heart failure. These data represent unspecified secondary endpoints. </a:t>
            </a:r>
            <a:r>
              <a:rPr lang="en-US" sz="1200" b="1" dirty="0">
                <a:solidFill>
                  <a:srgbClr val="000000"/>
                </a:solidFill>
              </a:rPr>
              <a:t>rem</a:t>
            </a:r>
            <a:r>
              <a:rPr lang="en-US" sz="1200" dirty="0">
                <a:solidFill>
                  <a:srgbClr val="000000"/>
                </a:solidFill>
              </a:rPr>
              <a:t>edē has not been shown to provide a mortality benefit</a:t>
            </a:r>
            <a:endParaRPr lang="en-US" sz="2400" b="1" i="0" dirty="0">
              <a:solidFill>
                <a:srgbClr val="000000"/>
              </a:solidFill>
              <a:latin typeface="Avenir Heavy" panose="02000503020000020003" pitchFamily="2" charset="0"/>
            </a:endParaRPr>
          </a:p>
        </p:txBody>
      </p:sp>
      <p:sp>
        <p:nvSpPr>
          <p:cNvPr id="5" name="TextBox 4">
            <a:extLst>
              <a:ext uri="{FF2B5EF4-FFF2-40B4-BE49-F238E27FC236}">
                <a16:creationId xmlns:a16="http://schemas.microsoft.com/office/drawing/2014/main" id="{E6ED4AFC-D5D2-A65C-A124-8477ECE1FDB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73855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FF083-8922-C1F3-DAF4-A34531AE0807}"/>
            </a:ext>
          </a:extLst>
        </p:cNvPr>
        <p:cNvGrpSpPr/>
        <p:nvPr/>
      </p:nvGrpSpPr>
      <p:grpSpPr>
        <a:xfrm>
          <a:off x="0" y="0"/>
          <a:ext cx="0" cy="0"/>
          <a:chOff x="0" y="0"/>
          <a:chExt cx="0" cy="0"/>
        </a:xfrm>
      </p:grpSpPr>
      <p:pic>
        <p:nvPicPr>
          <p:cNvPr id="55" name="Graphic 54" descr="Warning with solid fill">
            <a:extLst>
              <a:ext uri="{FF2B5EF4-FFF2-40B4-BE49-F238E27FC236}">
                <a16:creationId xmlns:a16="http://schemas.microsoft.com/office/drawing/2014/main" id="{87D29C81-E7C1-C15F-3CD2-917BCD44FE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050" y="5281075"/>
            <a:ext cx="489887" cy="489886"/>
          </a:xfrm>
          <a:prstGeom prst="rect">
            <a:avLst/>
          </a:prstGeom>
        </p:spPr>
      </p:pic>
      <p:sp>
        <p:nvSpPr>
          <p:cNvPr id="51" name="Graphic 18" descr="Help with solid fill">
            <a:extLst>
              <a:ext uri="{FF2B5EF4-FFF2-40B4-BE49-F238E27FC236}">
                <a16:creationId xmlns:a16="http://schemas.microsoft.com/office/drawing/2014/main" id="{EEE381A8-1AB4-6615-485C-826742BAD25E}"/>
              </a:ext>
            </a:extLst>
          </p:cNvPr>
          <p:cNvSpPr/>
          <p:nvPr/>
        </p:nvSpPr>
        <p:spPr>
          <a:xfrm>
            <a:off x="637016" y="4228303"/>
            <a:ext cx="423953" cy="423954"/>
          </a:xfrm>
          <a:custGeom>
            <a:avLst/>
            <a:gdLst>
              <a:gd name="connsiteX0" fmla="*/ 347083 w 694165"/>
              <a:gd name="connsiteY0" fmla="*/ 0 h 694165"/>
              <a:gd name="connsiteX1" fmla="*/ 0 w 694165"/>
              <a:gd name="connsiteY1" fmla="*/ 347083 h 694165"/>
              <a:gd name="connsiteX2" fmla="*/ 347083 w 694165"/>
              <a:gd name="connsiteY2" fmla="*/ 694165 h 694165"/>
              <a:gd name="connsiteX3" fmla="*/ 694165 w 694165"/>
              <a:gd name="connsiteY3" fmla="*/ 347083 h 694165"/>
              <a:gd name="connsiteX4" fmla="*/ 347083 w 694165"/>
              <a:gd name="connsiteY4" fmla="*/ 0 h 694165"/>
              <a:gd name="connsiteX5" fmla="*/ 347083 w 694165"/>
              <a:gd name="connsiteY5" fmla="*/ 602828 h 694165"/>
              <a:gd name="connsiteX6" fmla="*/ 301414 w 694165"/>
              <a:gd name="connsiteY6" fmla="*/ 557159 h 694165"/>
              <a:gd name="connsiteX7" fmla="*/ 347083 w 694165"/>
              <a:gd name="connsiteY7" fmla="*/ 511490 h 694165"/>
              <a:gd name="connsiteX8" fmla="*/ 392751 w 694165"/>
              <a:gd name="connsiteY8" fmla="*/ 557159 h 694165"/>
              <a:gd name="connsiteX9" fmla="*/ 347083 w 694165"/>
              <a:gd name="connsiteY9" fmla="*/ 602828 h 694165"/>
              <a:gd name="connsiteX10" fmla="*/ 374484 w 694165"/>
              <a:gd name="connsiteY10" fmla="*/ 390925 h 694165"/>
              <a:gd name="connsiteX11" fmla="*/ 374484 w 694165"/>
              <a:gd name="connsiteY11" fmla="*/ 474955 h 694165"/>
              <a:gd name="connsiteX12" fmla="*/ 319681 w 694165"/>
              <a:gd name="connsiteY12" fmla="*/ 474955 h 694165"/>
              <a:gd name="connsiteX13" fmla="*/ 319681 w 694165"/>
              <a:gd name="connsiteY13" fmla="*/ 337949 h 694165"/>
              <a:gd name="connsiteX14" fmla="*/ 347083 w 694165"/>
              <a:gd name="connsiteY14" fmla="*/ 337949 h 694165"/>
              <a:gd name="connsiteX15" fmla="*/ 447554 w 694165"/>
              <a:gd name="connsiteY15" fmla="*/ 246611 h 694165"/>
              <a:gd name="connsiteX16" fmla="*/ 347083 w 694165"/>
              <a:gd name="connsiteY16" fmla="*/ 146140 h 694165"/>
              <a:gd name="connsiteX17" fmla="*/ 246611 w 694165"/>
              <a:gd name="connsiteY17" fmla="*/ 246611 h 694165"/>
              <a:gd name="connsiteX18" fmla="*/ 191809 w 694165"/>
              <a:gd name="connsiteY18" fmla="*/ 246611 h 694165"/>
              <a:gd name="connsiteX19" fmla="*/ 347083 w 694165"/>
              <a:gd name="connsiteY19" fmla="*/ 91338 h 694165"/>
              <a:gd name="connsiteX20" fmla="*/ 502356 w 694165"/>
              <a:gd name="connsiteY20" fmla="*/ 246611 h 694165"/>
              <a:gd name="connsiteX21" fmla="*/ 374484 w 694165"/>
              <a:gd name="connsiteY21" fmla="*/ 390925 h 6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165" h="694165">
                <a:moveTo>
                  <a:pt x="347083" y="0"/>
                </a:moveTo>
                <a:cubicBezTo>
                  <a:pt x="155274" y="0"/>
                  <a:pt x="0" y="155274"/>
                  <a:pt x="0" y="347083"/>
                </a:cubicBezTo>
                <a:cubicBezTo>
                  <a:pt x="0" y="538891"/>
                  <a:pt x="155274" y="694165"/>
                  <a:pt x="347083" y="694165"/>
                </a:cubicBezTo>
                <a:cubicBezTo>
                  <a:pt x="538891" y="694165"/>
                  <a:pt x="694165" y="538891"/>
                  <a:pt x="694165" y="347083"/>
                </a:cubicBezTo>
                <a:cubicBezTo>
                  <a:pt x="694165" y="155274"/>
                  <a:pt x="538891" y="0"/>
                  <a:pt x="347083" y="0"/>
                </a:cubicBezTo>
                <a:close/>
                <a:moveTo>
                  <a:pt x="347083" y="602828"/>
                </a:moveTo>
                <a:cubicBezTo>
                  <a:pt x="321508" y="602828"/>
                  <a:pt x="301414" y="582733"/>
                  <a:pt x="301414" y="557159"/>
                </a:cubicBezTo>
                <a:cubicBezTo>
                  <a:pt x="301414" y="531584"/>
                  <a:pt x="321508" y="511490"/>
                  <a:pt x="347083" y="511490"/>
                </a:cubicBezTo>
                <a:cubicBezTo>
                  <a:pt x="372657" y="511490"/>
                  <a:pt x="392751" y="531584"/>
                  <a:pt x="392751" y="557159"/>
                </a:cubicBezTo>
                <a:cubicBezTo>
                  <a:pt x="392751" y="582733"/>
                  <a:pt x="372657" y="602828"/>
                  <a:pt x="347083" y="602828"/>
                </a:cubicBezTo>
                <a:close/>
                <a:moveTo>
                  <a:pt x="374484" y="390925"/>
                </a:moveTo>
                <a:cubicBezTo>
                  <a:pt x="374484" y="414672"/>
                  <a:pt x="374484" y="474955"/>
                  <a:pt x="374484" y="474955"/>
                </a:cubicBezTo>
                <a:lnTo>
                  <a:pt x="319681" y="474955"/>
                </a:lnTo>
                <a:lnTo>
                  <a:pt x="319681" y="337949"/>
                </a:lnTo>
                <a:lnTo>
                  <a:pt x="347083" y="337949"/>
                </a:lnTo>
                <a:cubicBezTo>
                  <a:pt x="408279" y="337949"/>
                  <a:pt x="447554" y="302327"/>
                  <a:pt x="447554" y="246611"/>
                </a:cubicBezTo>
                <a:cubicBezTo>
                  <a:pt x="447554" y="189069"/>
                  <a:pt x="404625" y="146140"/>
                  <a:pt x="347083" y="146140"/>
                </a:cubicBezTo>
                <a:cubicBezTo>
                  <a:pt x="284060" y="146140"/>
                  <a:pt x="246611" y="183588"/>
                  <a:pt x="246611" y="246611"/>
                </a:cubicBezTo>
                <a:lnTo>
                  <a:pt x="191809" y="246611"/>
                </a:lnTo>
                <a:cubicBezTo>
                  <a:pt x="191809" y="153447"/>
                  <a:pt x="253918" y="91338"/>
                  <a:pt x="347083" y="91338"/>
                </a:cubicBezTo>
                <a:cubicBezTo>
                  <a:pt x="433853" y="91338"/>
                  <a:pt x="502356" y="159841"/>
                  <a:pt x="502356" y="246611"/>
                </a:cubicBezTo>
                <a:cubicBezTo>
                  <a:pt x="502356" y="324248"/>
                  <a:pt x="451207" y="379964"/>
                  <a:pt x="374484" y="390925"/>
                </a:cubicBezTo>
                <a:close/>
              </a:path>
            </a:pathLst>
          </a:custGeom>
          <a:solidFill>
            <a:schemeClr val="bg1"/>
          </a:solidFill>
          <a:ln w="91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1C7"/>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7FF9588-4E2A-C1D0-8051-41563C249403}"/>
              </a:ext>
            </a:extLst>
          </p:cNvPr>
          <p:cNvPicPr>
            <a:picLocks noChangeAspect="1"/>
          </p:cNvPicPr>
          <p:nvPr/>
        </p:nvPicPr>
        <p:blipFill>
          <a:blip r:embed="rId5"/>
          <a:srcRect/>
          <a:stretch/>
        </p:blipFill>
        <p:spPr>
          <a:xfrm>
            <a:off x="1903948" y="1856763"/>
            <a:ext cx="8384103" cy="4155788"/>
          </a:xfrm>
          <a:prstGeom prst="rect">
            <a:avLst/>
          </a:prstGeom>
          <a:ln>
            <a:solidFill>
              <a:srgbClr val="002060"/>
            </a:solidFill>
          </a:ln>
        </p:spPr>
      </p:pic>
      <p:sp>
        <p:nvSpPr>
          <p:cNvPr id="3" name="TextBox 2">
            <a:extLst>
              <a:ext uri="{FF2B5EF4-FFF2-40B4-BE49-F238E27FC236}">
                <a16:creationId xmlns:a16="http://schemas.microsoft.com/office/drawing/2014/main" id="{9C93A170-B12B-54FB-CAC2-8EB431283559}"/>
              </a:ext>
            </a:extLst>
          </p:cNvPr>
          <p:cNvSpPr txBox="1"/>
          <p:nvPr/>
        </p:nvSpPr>
        <p:spPr>
          <a:xfrm>
            <a:off x="460883" y="6138169"/>
            <a:ext cx="92084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Abraham et al.  ESC Heart Fail 2024 </a:t>
            </a:r>
            <a:r>
              <a:rPr kumimoji="0" lang="en-US" sz="105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doi</a:t>
            </a: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10.1002/ehf2.15074 </a:t>
            </a:r>
          </a:p>
        </p:txBody>
      </p:sp>
      <p:sp>
        <p:nvSpPr>
          <p:cNvPr id="8" name="Espace réservé du texte 1">
            <a:extLst>
              <a:ext uri="{FF2B5EF4-FFF2-40B4-BE49-F238E27FC236}">
                <a16:creationId xmlns:a16="http://schemas.microsoft.com/office/drawing/2014/main" id="{41D35784-535E-0F34-C524-6043B52E0243}"/>
              </a:ext>
            </a:extLst>
          </p:cNvPr>
          <p:cNvSpPr txBox="1">
            <a:spLocks/>
          </p:cNvSpPr>
          <p:nvPr/>
        </p:nvSpPr>
        <p:spPr>
          <a:xfrm>
            <a:off x="460883" y="286216"/>
            <a:ext cx="11493753" cy="892657"/>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Wingdings" pitchFamily="2" charset="2"/>
              <a:buChar char="§"/>
              <a:defRPr sz="2800" b="0" i="0" kern="1200">
                <a:solidFill>
                  <a:schemeClr val="accent2"/>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b="0" i="0" kern="1200">
                <a:solidFill>
                  <a:schemeClr val="accent2"/>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b="0" i="0" kern="1200">
                <a:solidFill>
                  <a:schemeClr val="accent2"/>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b="0" i="0" kern="1200">
                <a:solidFill>
                  <a:schemeClr val="accent2"/>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EBE42"/>
              </a:buClr>
              <a:buSzTx/>
              <a:buFont typeface="Wingdings" pitchFamily="2" charset="2"/>
              <a:buNone/>
              <a:tabLst/>
              <a:defRPr/>
            </a:pPr>
            <a:r>
              <a:rPr kumimoji="0" lang="en-US" sz="3200" b="1" i="0" u="none" strike="noStrike" kern="1200" cap="none" spc="0" normalizeH="0" baseline="0" noProof="0">
                <a:ln>
                  <a:noFill/>
                </a:ln>
                <a:solidFill>
                  <a:srgbClr val="0081C7"/>
                </a:solidFill>
                <a:effectLst/>
                <a:uLnTx/>
                <a:uFillTx/>
                <a:latin typeface="Avenir Next LT Pro" panose="020B0504020202020204" pitchFamily="34" charset="0"/>
                <a:ea typeface="Calibri" panose="020F0502020204030204" pitchFamily="34" charset="0"/>
                <a:cs typeface="Times New Roman" panose="02020603050405020304" pitchFamily="18" charset="0"/>
              </a:rPr>
              <a:t>Evaluation of TPNS vs No Therapy in Patients with HF</a:t>
            </a:r>
          </a:p>
          <a:p>
            <a:pPr marL="0" marR="0" lvl="0" indent="0" algn="l" defTabSz="914400" rtl="0" eaLnBrk="1" fontAlgn="auto" latinLnBrk="0" hangingPunct="1">
              <a:lnSpc>
                <a:spcPct val="90000"/>
              </a:lnSpc>
              <a:spcBef>
                <a:spcPts val="1000"/>
              </a:spcBef>
              <a:spcAft>
                <a:spcPts val="0"/>
              </a:spcAft>
              <a:buClr>
                <a:srgbClr val="7EBE42"/>
              </a:buClr>
              <a:buSzTx/>
              <a:buFont typeface="Wingdings" pitchFamily="2" charset="2"/>
              <a:buNone/>
              <a:tabLst/>
              <a:defRPr/>
            </a:pPr>
            <a:r>
              <a:rPr kumimoji="0" lang="en-US" sz="2400" b="1" i="1" u="none" strike="noStrike" kern="1200" cap="none" spc="0" normalizeH="0" baseline="0" noProof="0">
                <a:ln>
                  <a:noFill/>
                </a:ln>
                <a:solidFill>
                  <a:srgbClr val="0081C7"/>
                </a:solidFill>
                <a:effectLst/>
                <a:uLnTx/>
                <a:uFillTx/>
                <a:latin typeface="Avenir Next LT Pro" panose="020B0504020202020204" pitchFamily="34" charset="0"/>
                <a:ea typeface="Calibri" panose="020F0502020204030204" pitchFamily="34" charset="0"/>
                <a:cs typeface="Times New Roman" panose="02020603050405020304" pitchFamily="18" charset="0"/>
              </a:rPr>
              <a:t>A Post-hoc Win-Ratio Sensitivity Analysis of the remedē System Pivotal Trial</a:t>
            </a:r>
            <a:endParaRPr kumimoji="0" lang="fr-FR" sz="3600" b="1" i="1" u="none" strike="noStrike" kern="1200" cap="none" spc="0" normalizeH="0" baseline="0" noProof="0">
              <a:ln>
                <a:noFill/>
              </a:ln>
              <a:solidFill>
                <a:srgbClr val="0081C7"/>
              </a:solidFill>
              <a:effectLst/>
              <a:uLnTx/>
              <a:uFillTx/>
              <a:latin typeface="Avenir Next LT Pro" panose="020B0504020202020204" pitchFamily="34" charset="0"/>
              <a:ea typeface="+mn-ea"/>
              <a:cs typeface="+mn-cs"/>
            </a:endParaRPr>
          </a:p>
        </p:txBody>
      </p:sp>
      <p:sp>
        <p:nvSpPr>
          <p:cNvPr id="2" name="TextBox 1">
            <a:extLst>
              <a:ext uri="{FF2B5EF4-FFF2-40B4-BE49-F238E27FC236}">
                <a16:creationId xmlns:a16="http://schemas.microsoft.com/office/drawing/2014/main" id="{AE7FF18C-7014-2E6F-543F-546F6B3AABB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46417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902A7B-DBA8-4243-A9D3-E0415B4C0BC1}"/>
              </a:ext>
            </a:extLst>
          </p:cNvPr>
          <p:cNvSpPr>
            <a:spLocks noGrp="1"/>
          </p:cNvSpPr>
          <p:nvPr>
            <p:ph type="title"/>
          </p:nvPr>
        </p:nvSpPr>
        <p:spPr>
          <a:xfrm>
            <a:off x="772510" y="178675"/>
            <a:ext cx="10972800" cy="847746"/>
          </a:xfrm>
        </p:spPr>
        <p:txBody>
          <a:bodyPr wrap="square" anchor="ctr">
            <a:normAutofit/>
          </a:bodyPr>
          <a:lstStyle/>
          <a:p>
            <a:r>
              <a:rPr lang="en-US" sz="4000" dirty="0"/>
              <a:t>CSA is Not Limited to Heart Failure</a:t>
            </a:r>
          </a:p>
        </p:txBody>
      </p:sp>
      <p:graphicFrame>
        <p:nvGraphicFramePr>
          <p:cNvPr id="4" name="Content Placeholder 3">
            <a:extLst>
              <a:ext uri="{FF2B5EF4-FFF2-40B4-BE49-F238E27FC236}">
                <a16:creationId xmlns:a16="http://schemas.microsoft.com/office/drawing/2014/main" id="{09BBEC04-DCBA-8F24-BBEE-4C8A481D04E0}"/>
              </a:ext>
            </a:extLst>
          </p:cNvPr>
          <p:cNvGraphicFramePr>
            <a:graphicFrameLocks/>
          </p:cNvGraphicFramePr>
          <p:nvPr>
            <p:extLst>
              <p:ext uri="{D42A27DB-BD31-4B8C-83A1-F6EECF244321}">
                <p14:modId xmlns:p14="http://schemas.microsoft.com/office/powerpoint/2010/main" val="699778457"/>
              </p:ext>
            </p:extLst>
          </p:nvPr>
        </p:nvGraphicFramePr>
        <p:xfrm>
          <a:off x="1663302" y="938676"/>
          <a:ext cx="8412480" cy="5192135"/>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732117287"/>
                    </a:ext>
                  </a:extLst>
                </a:gridCol>
                <a:gridCol w="2103120">
                  <a:extLst>
                    <a:ext uri="{9D8B030D-6E8A-4147-A177-3AD203B41FA5}">
                      <a16:colId xmlns:a16="http://schemas.microsoft.com/office/drawing/2014/main" val="3821653647"/>
                    </a:ext>
                  </a:extLst>
                </a:gridCol>
                <a:gridCol w="2103120">
                  <a:extLst>
                    <a:ext uri="{9D8B030D-6E8A-4147-A177-3AD203B41FA5}">
                      <a16:colId xmlns:a16="http://schemas.microsoft.com/office/drawing/2014/main" val="2179499433"/>
                    </a:ext>
                  </a:extLst>
                </a:gridCol>
                <a:gridCol w="2103120">
                  <a:extLst>
                    <a:ext uri="{9D8B030D-6E8A-4147-A177-3AD203B41FA5}">
                      <a16:colId xmlns:a16="http://schemas.microsoft.com/office/drawing/2014/main" val="1152522090"/>
                    </a:ext>
                  </a:extLst>
                </a:gridCol>
              </a:tblGrid>
              <a:tr h="419365">
                <a:tc>
                  <a:txBody>
                    <a:bodyPr/>
                    <a:lstStyle/>
                    <a:p>
                      <a:endParaRPr lang="en-US" sz="1600" dirty="0">
                        <a:solidFill>
                          <a:schemeClr val="tx2"/>
                        </a:solidFill>
                        <a:latin typeface="+mn-lt"/>
                      </a:endParaRPr>
                    </a:p>
                  </a:txBody>
                  <a:tcPr/>
                </a:tc>
                <a:tc>
                  <a:txBody>
                    <a:bodyPr/>
                    <a:lstStyle/>
                    <a:p>
                      <a:r>
                        <a:rPr lang="en-US" sz="1600" dirty="0">
                          <a:solidFill>
                            <a:schemeClr val="tx2"/>
                          </a:solidFill>
                          <a:latin typeface="+mn-lt"/>
                        </a:rPr>
                        <a:t>VA (N=2,961)</a:t>
                      </a:r>
                    </a:p>
                  </a:txBody>
                  <a:tcPr/>
                </a:tc>
                <a:tc>
                  <a:txBody>
                    <a:bodyPr/>
                    <a:lstStyle/>
                    <a:p>
                      <a:r>
                        <a:rPr lang="en-US" sz="1600">
                          <a:solidFill>
                            <a:schemeClr val="tx2"/>
                          </a:solidFill>
                          <a:latin typeface="+mn-lt"/>
                        </a:rPr>
                        <a:t>French Cohort  (N=480)</a:t>
                      </a:r>
                    </a:p>
                  </a:txBody>
                  <a:tcPr/>
                </a:tc>
                <a:tc>
                  <a:txBody>
                    <a:bodyPr/>
                    <a:lstStyle/>
                    <a:p>
                      <a:r>
                        <a:rPr lang="en-US" sz="1600">
                          <a:solidFill>
                            <a:schemeClr val="tx2"/>
                          </a:solidFill>
                          <a:latin typeface="+mn-lt"/>
                        </a:rPr>
                        <a:t>Sleep Heart Health (N=55)</a:t>
                      </a:r>
                    </a:p>
                  </a:txBody>
                  <a:tcPr/>
                </a:tc>
                <a:extLst>
                  <a:ext uri="{0D108BD9-81ED-4DB2-BD59-A6C34878D82A}">
                    <a16:rowId xmlns:a16="http://schemas.microsoft.com/office/drawing/2014/main" val="1326707384"/>
                  </a:ext>
                </a:extLst>
              </a:tr>
              <a:tr h="419365">
                <a:tc>
                  <a:txBody>
                    <a:bodyPr/>
                    <a:lstStyle/>
                    <a:p>
                      <a:r>
                        <a:rPr lang="en-US" sz="1600" dirty="0">
                          <a:solidFill>
                            <a:schemeClr val="tx2"/>
                          </a:solidFill>
                          <a:latin typeface="+mn-lt"/>
                        </a:rPr>
                        <a:t>Age (years)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schemeClr val="tx2"/>
                          </a:solidFill>
                          <a:effectLst/>
                          <a:latin typeface="+mn-lt"/>
                          <a:ea typeface="Times New Roman" panose="02020603050405020304" pitchFamily="18" charset="0"/>
                          <a:cs typeface="Times New Roman" panose="02020603050405020304" pitchFamily="18" charset="0"/>
                        </a:rPr>
                        <a:t>61.8 ± 15.6</a:t>
                      </a:r>
                      <a:endParaRPr lang="en-US" sz="1600" kern="100">
                        <a:solidFill>
                          <a:schemeClr val="tx2"/>
                        </a:solidFill>
                        <a:effectLst/>
                        <a:latin typeface="+mn-lt"/>
                        <a:ea typeface="Calibri" panose="020F0502020204030204" pitchFamily="34" charset="0"/>
                        <a:cs typeface="Times New Roman" panose="02020603050405020304" pitchFamily="18" charset="0"/>
                      </a:endParaRPr>
                    </a:p>
                  </a:txBody>
                  <a:tcPr/>
                </a:tc>
                <a:tc>
                  <a:txBody>
                    <a:bodyPr/>
                    <a:lstStyle/>
                    <a:p>
                      <a:pPr algn="ctr"/>
                      <a:r>
                        <a:rPr lang="en-US" sz="1600">
                          <a:solidFill>
                            <a:schemeClr val="tx2"/>
                          </a:solidFill>
                          <a:latin typeface="+mn-lt"/>
                        </a:rPr>
                        <a:t>65 [55, 73]</a:t>
                      </a:r>
                    </a:p>
                  </a:txBody>
                  <a:tcPr/>
                </a:tc>
                <a:tc>
                  <a:txBody>
                    <a:bodyPr/>
                    <a:lstStyle/>
                    <a:p>
                      <a:pPr algn="ctr"/>
                      <a:r>
                        <a:rPr lang="en-US" sz="1600" kern="100">
                          <a:solidFill>
                            <a:schemeClr val="tx2"/>
                          </a:solidFill>
                          <a:effectLst/>
                          <a:latin typeface="+mn-lt"/>
                          <a:ea typeface="Times New Roman" panose="02020603050405020304" pitchFamily="18" charset="0"/>
                        </a:rPr>
                        <a:t>69 ± 10 </a:t>
                      </a:r>
                      <a:endParaRPr lang="en-US" sz="1600">
                        <a:solidFill>
                          <a:schemeClr val="tx2"/>
                        </a:solidFill>
                        <a:latin typeface="+mn-lt"/>
                      </a:endParaRPr>
                    </a:p>
                  </a:txBody>
                  <a:tcPr/>
                </a:tc>
                <a:extLst>
                  <a:ext uri="{0D108BD9-81ED-4DB2-BD59-A6C34878D82A}">
                    <a16:rowId xmlns:a16="http://schemas.microsoft.com/office/drawing/2014/main" val="1065656417"/>
                  </a:ext>
                </a:extLst>
              </a:tr>
              <a:tr h="419365">
                <a:tc>
                  <a:txBody>
                    <a:bodyPr/>
                    <a:lstStyle/>
                    <a:p>
                      <a:r>
                        <a:rPr lang="en-US" sz="1600" dirty="0">
                          <a:solidFill>
                            <a:schemeClr val="tx2"/>
                          </a:solidFill>
                          <a:latin typeface="+mn-lt"/>
                        </a:rPr>
                        <a:t>Male</a:t>
                      </a:r>
                    </a:p>
                  </a:txBody>
                  <a:tcPr/>
                </a:tc>
                <a:tc>
                  <a:txBody>
                    <a:bodyPr/>
                    <a:lstStyle/>
                    <a:p>
                      <a:pPr algn="ctr"/>
                      <a:r>
                        <a:rPr lang="en-US" sz="1600" dirty="0">
                          <a:solidFill>
                            <a:schemeClr val="tx2"/>
                          </a:solidFill>
                          <a:latin typeface="+mn-lt"/>
                        </a:rPr>
                        <a:t>95.7%</a:t>
                      </a:r>
                    </a:p>
                  </a:txBody>
                  <a:tcPr/>
                </a:tc>
                <a:tc>
                  <a:txBody>
                    <a:bodyPr/>
                    <a:lstStyle/>
                    <a:p>
                      <a:pPr algn="ctr"/>
                      <a:r>
                        <a:rPr lang="en-US" sz="1600">
                          <a:solidFill>
                            <a:schemeClr val="tx2"/>
                          </a:solidFill>
                          <a:latin typeface="+mn-lt"/>
                        </a:rPr>
                        <a:t>86.7%</a:t>
                      </a:r>
                    </a:p>
                  </a:txBody>
                  <a:tcPr/>
                </a:tc>
                <a:tc>
                  <a:txBody>
                    <a:bodyPr/>
                    <a:lstStyle/>
                    <a:p>
                      <a:pPr algn="ctr"/>
                      <a:r>
                        <a:rPr lang="en-US" sz="1600">
                          <a:solidFill>
                            <a:schemeClr val="tx2"/>
                          </a:solidFill>
                          <a:latin typeface="+mn-lt"/>
                        </a:rPr>
                        <a:t>91%</a:t>
                      </a:r>
                    </a:p>
                  </a:txBody>
                  <a:tcPr/>
                </a:tc>
                <a:extLst>
                  <a:ext uri="{0D108BD9-81ED-4DB2-BD59-A6C34878D82A}">
                    <a16:rowId xmlns:a16="http://schemas.microsoft.com/office/drawing/2014/main" val="3054941151"/>
                  </a:ext>
                </a:extLst>
              </a:tr>
              <a:tr h="419365">
                <a:tc>
                  <a:txBody>
                    <a:bodyPr/>
                    <a:lstStyle/>
                    <a:p>
                      <a:r>
                        <a:rPr lang="en-US" sz="1600">
                          <a:solidFill>
                            <a:schemeClr val="tx2"/>
                          </a:solidFill>
                          <a:latin typeface="+mn-lt"/>
                        </a:rPr>
                        <a:t>White race</a:t>
                      </a:r>
                    </a:p>
                  </a:txBody>
                  <a:tcPr/>
                </a:tc>
                <a:tc>
                  <a:txBody>
                    <a:bodyPr/>
                    <a:lstStyle/>
                    <a:p>
                      <a:pPr algn="ctr"/>
                      <a:r>
                        <a:rPr lang="en-US" sz="1600" dirty="0">
                          <a:solidFill>
                            <a:schemeClr val="tx2"/>
                          </a:solidFill>
                          <a:latin typeface="+mn-lt"/>
                        </a:rPr>
                        <a:t>78.5%</a:t>
                      </a:r>
                    </a:p>
                  </a:txBody>
                  <a:tcPr/>
                </a:tc>
                <a:tc>
                  <a:txBody>
                    <a:bodyPr/>
                    <a:lstStyle/>
                    <a:p>
                      <a:pPr algn="ctr"/>
                      <a:r>
                        <a:rPr lang="en-US" sz="1600">
                          <a:solidFill>
                            <a:schemeClr val="tx2"/>
                          </a:solidFill>
                          <a:latin typeface="+mn-lt"/>
                        </a:rPr>
                        <a:t>-</a:t>
                      </a:r>
                    </a:p>
                  </a:txBody>
                  <a:tcPr/>
                </a:tc>
                <a:tc>
                  <a:txBody>
                    <a:bodyPr/>
                    <a:lstStyle/>
                    <a:p>
                      <a:pPr algn="ctr"/>
                      <a:r>
                        <a:rPr lang="en-US" sz="1600">
                          <a:solidFill>
                            <a:schemeClr val="tx2"/>
                          </a:solidFill>
                          <a:latin typeface="+mn-lt"/>
                        </a:rPr>
                        <a:t>93%</a:t>
                      </a:r>
                    </a:p>
                  </a:txBody>
                  <a:tcPr/>
                </a:tc>
                <a:extLst>
                  <a:ext uri="{0D108BD9-81ED-4DB2-BD59-A6C34878D82A}">
                    <a16:rowId xmlns:a16="http://schemas.microsoft.com/office/drawing/2014/main" val="2530241888"/>
                  </a:ext>
                </a:extLst>
              </a:tr>
              <a:tr h="419365">
                <a:tc>
                  <a:txBody>
                    <a:bodyPr/>
                    <a:lstStyle/>
                    <a:p>
                      <a:r>
                        <a:rPr lang="en-US" sz="1600">
                          <a:solidFill>
                            <a:schemeClr val="tx2"/>
                          </a:solidFill>
                          <a:latin typeface="+mn-lt"/>
                        </a:rPr>
                        <a:t>BMI </a:t>
                      </a:r>
                      <a:r>
                        <a:rPr lang="en-US" sz="1600" kern="1200">
                          <a:solidFill>
                            <a:schemeClr val="tx2"/>
                          </a:solidFill>
                          <a:effectLst/>
                          <a:latin typeface="+mn-lt"/>
                          <a:ea typeface="+mn-ea"/>
                          <a:cs typeface="+mn-cs"/>
                        </a:rPr>
                        <a:t>(kg/m</a:t>
                      </a:r>
                      <a:r>
                        <a:rPr lang="en-US" sz="1600" kern="1200" baseline="30000">
                          <a:solidFill>
                            <a:schemeClr val="tx2"/>
                          </a:solidFill>
                          <a:effectLst/>
                          <a:latin typeface="+mn-lt"/>
                          <a:ea typeface="+mn-ea"/>
                          <a:cs typeface="+mn-cs"/>
                        </a:rPr>
                        <a:t>2</a:t>
                      </a:r>
                      <a:r>
                        <a:rPr lang="en-US" sz="1600" kern="1200">
                          <a:solidFill>
                            <a:schemeClr val="tx2"/>
                          </a:solidFill>
                          <a:effectLst/>
                          <a:latin typeface="+mn-lt"/>
                          <a:ea typeface="+mn-ea"/>
                          <a:cs typeface="+mn-cs"/>
                        </a:rPr>
                        <a:t>)</a:t>
                      </a:r>
                      <a:endParaRPr lang="en-US" sz="1600">
                        <a:solidFill>
                          <a:schemeClr val="tx2"/>
                        </a:solidFill>
                        <a:latin typeface="+mn-lt"/>
                      </a:endParaRPr>
                    </a:p>
                  </a:txBody>
                  <a:tcPr/>
                </a:tc>
                <a:tc>
                  <a:txBody>
                    <a:bodyPr/>
                    <a:lstStyle/>
                    <a:p>
                      <a:pPr algn="ctr"/>
                      <a:r>
                        <a:rPr lang="en-US" sz="1600" dirty="0">
                          <a:solidFill>
                            <a:schemeClr val="tx2"/>
                          </a:solidFill>
                          <a:latin typeface="+mn-lt"/>
                        </a:rPr>
                        <a:t>Median &lt;30</a:t>
                      </a:r>
                    </a:p>
                  </a:txBody>
                  <a:tcPr/>
                </a:tc>
                <a:tc>
                  <a:txBody>
                    <a:bodyPr/>
                    <a:lstStyle/>
                    <a:p>
                      <a:pPr algn="ctr"/>
                      <a:r>
                        <a:rPr lang="en-US" sz="1600">
                          <a:solidFill>
                            <a:schemeClr val="tx2"/>
                          </a:solidFill>
                          <a:latin typeface="+mn-lt"/>
                        </a:rPr>
                        <a:t>27.3 [24.4, 30.6]</a:t>
                      </a:r>
                    </a:p>
                  </a:txBody>
                  <a:tcPr/>
                </a:tc>
                <a:tc>
                  <a:txBody>
                    <a:bodyPr/>
                    <a:lstStyle/>
                    <a:p>
                      <a:pPr algn="ctr"/>
                      <a:r>
                        <a:rPr lang="en-US" sz="1600" kern="100">
                          <a:solidFill>
                            <a:schemeClr val="tx2"/>
                          </a:solidFill>
                          <a:effectLst/>
                          <a:latin typeface="+mn-lt"/>
                          <a:ea typeface="Times New Roman" panose="02020603050405020304" pitchFamily="18" charset="0"/>
                        </a:rPr>
                        <a:t>28.0 +/- 4.6</a:t>
                      </a:r>
                      <a:endParaRPr lang="en-US" sz="1600">
                        <a:solidFill>
                          <a:schemeClr val="tx2"/>
                        </a:solidFill>
                        <a:latin typeface="+mn-lt"/>
                      </a:endParaRPr>
                    </a:p>
                  </a:txBody>
                  <a:tcPr/>
                </a:tc>
                <a:extLst>
                  <a:ext uri="{0D108BD9-81ED-4DB2-BD59-A6C34878D82A}">
                    <a16:rowId xmlns:a16="http://schemas.microsoft.com/office/drawing/2014/main" val="257607925"/>
                  </a:ext>
                </a:extLst>
              </a:tr>
              <a:tr h="419365">
                <a:tc>
                  <a:txBody>
                    <a:bodyPr/>
                    <a:lstStyle/>
                    <a:p>
                      <a:r>
                        <a:rPr lang="en-US" sz="1600">
                          <a:solidFill>
                            <a:schemeClr val="tx2"/>
                          </a:solidFill>
                          <a:latin typeface="+mn-lt"/>
                        </a:rPr>
                        <a:t>Hypertension</a:t>
                      </a:r>
                    </a:p>
                  </a:txBody>
                  <a:tcPr/>
                </a:tc>
                <a:tc>
                  <a:txBody>
                    <a:bodyPr/>
                    <a:lstStyle/>
                    <a:p>
                      <a:pPr algn="ctr"/>
                      <a:r>
                        <a:rPr lang="en-US" sz="1600" dirty="0">
                          <a:solidFill>
                            <a:schemeClr val="tx2"/>
                          </a:solidFill>
                          <a:latin typeface="+mn-lt"/>
                        </a:rPr>
                        <a:t>-</a:t>
                      </a:r>
                    </a:p>
                  </a:txBody>
                  <a:tcPr/>
                </a:tc>
                <a:tc>
                  <a:txBody>
                    <a:bodyPr/>
                    <a:lstStyle/>
                    <a:p>
                      <a:pPr algn="ctr"/>
                      <a:r>
                        <a:rPr lang="en-US" sz="1600">
                          <a:solidFill>
                            <a:schemeClr val="tx2"/>
                          </a:solidFill>
                          <a:latin typeface="+mn-lt"/>
                        </a:rPr>
                        <a:t>48.5%</a:t>
                      </a:r>
                    </a:p>
                  </a:txBody>
                  <a:tcPr/>
                </a:tc>
                <a:tc>
                  <a:txBody>
                    <a:bodyPr/>
                    <a:lstStyle/>
                    <a:p>
                      <a:pPr algn="ctr"/>
                      <a:endParaRPr lang="en-US" sz="1600">
                        <a:solidFill>
                          <a:schemeClr val="tx2"/>
                        </a:solidFill>
                        <a:latin typeface="+mn-lt"/>
                      </a:endParaRPr>
                    </a:p>
                  </a:txBody>
                  <a:tcPr/>
                </a:tc>
                <a:extLst>
                  <a:ext uri="{0D108BD9-81ED-4DB2-BD59-A6C34878D82A}">
                    <a16:rowId xmlns:a16="http://schemas.microsoft.com/office/drawing/2014/main" val="308848365"/>
                  </a:ext>
                </a:extLst>
              </a:tr>
              <a:tr h="419365">
                <a:tc>
                  <a:txBody>
                    <a:bodyPr/>
                    <a:lstStyle/>
                    <a:p>
                      <a:r>
                        <a:rPr lang="en-US" sz="1600">
                          <a:solidFill>
                            <a:schemeClr val="tx2"/>
                          </a:solidFill>
                          <a:latin typeface="+mn-lt"/>
                        </a:rPr>
                        <a:t>Diabetes</a:t>
                      </a:r>
                    </a:p>
                  </a:txBody>
                  <a:tcPr/>
                </a:tc>
                <a:tc>
                  <a:txBody>
                    <a:bodyPr/>
                    <a:lstStyle/>
                    <a:p>
                      <a:pPr algn="ctr"/>
                      <a:r>
                        <a:rPr lang="en-US" sz="1600" dirty="0">
                          <a:solidFill>
                            <a:schemeClr val="tx2"/>
                          </a:solidFill>
                          <a:latin typeface="+mn-lt"/>
                        </a:rPr>
                        <a:t>&gt;29%?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mn-lt"/>
                        </a:rPr>
                        <a:t>22.7%</a:t>
                      </a:r>
                    </a:p>
                  </a:txBody>
                  <a:tcPr/>
                </a:tc>
                <a:tc>
                  <a:txBody>
                    <a:bodyPr/>
                    <a:lstStyle/>
                    <a:p>
                      <a:pPr algn="ctr"/>
                      <a:r>
                        <a:rPr lang="en-US" sz="1600">
                          <a:solidFill>
                            <a:schemeClr val="tx2"/>
                          </a:solidFill>
                          <a:latin typeface="+mn-lt"/>
                        </a:rPr>
                        <a:t>13%</a:t>
                      </a:r>
                    </a:p>
                  </a:txBody>
                  <a:tcPr/>
                </a:tc>
                <a:extLst>
                  <a:ext uri="{0D108BD9-81ED-4DB2-BD59-A6C34878D82A}">
                    <a16:rowId xmlns:a16="http://schemas.microsoft.com/office/drawing/2014/main" val="1008408419"/>
                  </a:ext>
                </a:extLst>
              </a:tr>
              <a:tr h="419365">
                <a:tc>
                  <a:txBody>
                    <a:bodyPr/>
                    <a:lstStyle/>
                    <a:p>
                      <a:r>
                        <a:rPr lang="en-US" sz="1600">
                          <a:solidFill>
                            <a:schemeClr val="tx2"/>
                          </a:solidFill>
                          <a:latin typeface="+mn-lt"/>
                        </a:rPr>
                        <a:t>MI</a:t>
                      </a:r>
                    </a:p>
                  </a:txBody>
                  <a:tcPr/>
                </a:tc>
                <a:tc>
                  <a:txBody>
                    <a:bodyPr/>
                    <a:lstStyle/>
                    <a:p>
                      <a:pPr algn="ctr"/>
                      <a:r>
                        <a:rPr lang="en-US" sz="1600">
                          <a:solidFill>
                            <a:schemeClr val="tx2"/>
                          </a:solidFill>
                          <a:latin typeface="+mn-lt"/>
                        </a:rPr>
                        <a:t>4.7%</a:t>
                      </a:r>
                    </a:p>
                  </a:txBody>
                  <a:tcPr/>
                </a:tc>
                <a:tc>
                  <a:txBody>
                    <a:bodyPr/>
                    <a:lstStyle/>
                    <a:p>
                      <a:pPr algn="ctr"/>
                      <a:r>
                        <a:rPr lang="en-US" sz="1600" dirty="0">
                          <a:solidFill>
                            <a:schemeClr val="tx2"/>
                          </a:solidFill>
                          <a:latin typeface="+mn-lt"/>
                        </a:rPr>
                        <a:t>-</a:t>
                      </a:r>
                    </a:p>
                  </a:txBody>
                  <a:tcPr/>
                </a:tc>
                <a:tc>
                  <a:txBody>
                    <a:bodyPr/>
                    <a:lstStyle/>
                    <a:p>
                      <a:pPr algn="ctr"/>
                      <a:r>
                        <a:rPr lang="en-US" sz="1600">
                          <a:solidFill>
                            <a:schemeClr val="tx2"/>
                          </a:solidFill>
                          <a:latin typeface="+mn-lt"/>
                        </a:rPr>
                        <a:t>15%</a:t>
                      </a:r>
                    </a:p>
                  </a:txBody>
                  <a:tcPr/>
                </a:tc>
                <a:extLst>
                  <a:ext uri="{0D108BD9-81ED-4DB2-BD59-A6C34878D82A}">
                    <a16:rowId xmlns:a16="http://schemas.microsoft.com/office/drawing/2014/main" val="3379580387"/>
                  </a:ext>
                </a:extLst>
              </a:tr>
              <a:tr h="419365">
                <a:tc>
                  <a:txBody>
                    <a:bodyPr/>
                    <a:lstStyle/>
                    <a:p>
                      <a:r>
                        <a:rPr lang="en-US" sz="1600">
                          <a:solidFill>
                            <a:schemeClr val="tx2"/>
                          </a:solidFill>
                          <a:latin typeface="+mn-lt"/>
                        </a:rPr>
                        <a:t>AF</a:t>
                      </a:r>
                    </a:p>
                  </a:txBody>
                  <a:tcPr/>
                </a:tc>
                <a:tc>
                  <a:txBody>
                    <a:bodyPr/>
                    <a:lstStyle/>
                    <a:p>
                      <a:pPr algn="ctr"/>
                      <a:r>
                        <a:rPr lang="en-US" sz="1600">
                          <a:solidFill>
                            <a:schemeClr val="tx2"/>
                          </a:solidFill>
                          <a:latin typeface="+mn-lt"/>
                        </a:rPr>
                        <a:t>-</a:t>
                      </a:r>
                    </a:p>
                  </a:txBody>
                  <a:tcPr/>
                </a:tc>
                <a:tc>
                  <a:txBody>
                    <a:bodyPr/>
                    <a:lstStyle/>
                    <a:p>
                      <a:pPr algn="ctr"/>
                      <a:r>
                        <a:rPr lang="en-US" sz="1600" dirty="0">
                          <a:solidFill>
                            <a:schemeClr val="tx2"/>
                          </a:solidFill>
                          <a:latin typeface="+mn-lt"/>
                        </a:rPr>
                        <a:t>22.3% (arrhythmias)</a:t>
                      </a:r>
                    </a:p>
                  </a:txBody>
                  <a:tcPr/>
                </a:tc>
                <a:tc>
                  <a:txBody>
                    <a:bodyPr/>
                    <a:lstStyle/>
                    <a:p>
                      <a:pPr algn="ctr"/>
                      <a:r>
                        <a:rPr lang="en-US" sz="1600" dirty="0">
                          <a:solidFill>
                            <a:schemeClr val="tx2"/>
                          </a:solidFill>
                          <a:latin typeface="+mn-lt"/>
                        </a:rPr>
                        <a:t>18%</a:t>
                      </a:r>
                    </a:p>
                  </a:txBody>
                  <a:tcPr/>
                </a:tc>
                <a:extLst>
                  <a:ext uri="{0D108BD9-81ED-4DB2-BD59-A6C34878D82A}">
                    <a16:rowId xmlns:a16="http://schemas.microsoft.com/office/drawing/2014/main" val="29734545"/>
                  </a:ext>
                </a:extLst>
              </a:tr>
              <a:tr h="419365">
                <a:tc>
                  <a:txBody>
                    <a:bodyPr/>
                    <a:lstStyle/>
                    <a:p>
                      <a:r>
                        <a:rPr lang="en-US" sz="1600">
                          <a:solidFill>
                            <a:schemeClr val="tx2"/>
                          </a:solidFill>
                          <a:latin typeface="+mn-lt"/>
                        </a:rPr>
                        <a:t>Stroke</a:t>
                      </a:r>
                    </a:p>
                  </a:txBody>
                  <a:tcPr/>
                </a:tc>
                <a:tc>
                  <a:txBody>
                    <a:bodyPr/>
                    <a:lstStyle/>
                    <a:p>
                      <a:pPr algn="ctr"/>
                      <a:r>
                        <a:rPr lang="en-US" sz="1600">
                          <a:solidFill>
                            <a:schemeClr val="tx2"/>
                          </a:solidFill>
                          <a:latin typeface="+mn-lt"/>
                        </a:rPr>
                        <a:t>-</a:t>
                      </a:r>
                    </a:p>
                  </a:txBody>
                  <a:tcPr/>
                </a:tc>
                <a:tc>
                  <a:txBody>
                    <a:bodyPr/>
                    <a:lstStyle/>
                    <a:p>
                      <a:pPr algn="ctr"/>
                      <a:r>
                        <a:rPr lang="en-US" sz="1600">
                          <a:solidFill>
                            <a:schemeClr val="tx2"/>
                          </a:solidFill>
                          <a:latin typeface="+mn-lt"/>
                        </a:rPr>
                        <a:t>17.9%</a:t>
                      </a:r>
                    </a:p>
                  </a:txBody>
                  <a:tcPr/>
                </a:tc>
                <a:tc>
                  <a:txBody>
                    <a:bodyPr/>
                    <a:lstStyle/>
                    <a:p>
                      <a:pPr algn="ctr"/>
                      <a:r>
                        <a:rPr lang="en-US" sz="1600" dirty="0">
                          <a:solidFill>
                            <a:schemeClr val="tx2"/>
                          </a:solidFill>
                          <a:latin typeface="+mn-lt"/>
                        </a:rPr>
                        <a:t>7%</a:t>
                      </a:r>
                    </a:p>
                  </a:txBody>
                  <a:tcPr/>
                </a:tc>
                <a:extLst>
                  <a:ext uri="{0D108BD9-81ED-4DB2-BD59-A6C34878D82A}">
                    <a16:rowId xmlns:a16="http://schemas.microsoft.com/office/drawing/2014/main" val="2625504472"/>
                  </a:ext>
                </a:extLst>
              </a:tr>
              <a:tr h="419365">
                <a:tc>
                  <a:txBody>
                    <a:bodyPr/>
                    <a:lstStyle/>
                    <a:p>
                      <a:r>
                        <a:rPr lang="en-US" sz="1600" dirty="0">
                          <a:solidFill>
                            <a:schemeClr val="bg1"/>
                          </a:solidFill>
                          <a:latin typeface="+mn-lt"/>
                        </a:rPr>
                        <a:t>HF</a:t>
                      </a:r>
                    </a:p>
                  </a:txBody>
                  <a:tcPr>
                    <a:solidFill>
                      <a:schemeClr val="tx2"/>
                    </a:solidFill>
                  </a:tcPr>
                </a:tc>
                <a:tc>
                  <a:txBody>
                    <a:bodyPr/>
                    <a:lstStyle/>
                    <a:p>
                      <a:pPr algn="ctr"/>
                      <a:r>
                        <a:rPr lang="en-US" sz="1600" dirty="0">
                          <a:solidFill>
                            <a:schemeClr val="bg1"/>
                          </a:solidFill>
                          <a:latin typeface="+mn-lt"/>
                        </a:rPr>
                        <a:t>15.9%</a:t>
                      </a:r>
                    </a:p>
                  </a:txBody>
                  <a:tcPr>
                    <a:solidFill>
                      <a:schemeClr val="tx2"/>
                    </a:solidFill>
                  </a:tcPr>
                </a:tc>
                <a:tc>
                  <a:txBody>
                    <a:bodyPr/>
                    <a:lstStyle/>
                    <a:p>
                      <a:pPr algn="ctr"/>
                      <a:r>
                        <a:rPr lang="en-US" sz="1600" dirty="0">
                          <a:solidFill>
                            <a:schemeClr val="bg1"/>
                          </a:solidFill>
                          <a:latin typeface="+mn-lt"/>
                        </a:rPr>
                        <a:t>26.5%</a:t>
                      </a:r>
                    </a:p>
                  </a:txBody>
                  <a:tcPr>
                    <a:solidFill>
                      <a:schemeClr val="tx2"/>
                    </a:solidFill>
                  </a:tcPr>
                </a:tc>
                <a:tc>
                  <a:txBody>
                    <a:bodyPr/>
                    <a:lstStyle/>
                    <a:p>
                      <a:pPr algn="ctr"/>
                      <a:r>
                        <a:rPr lang="en-US" sz="1600" dirty="0">
                          <a:solidFill>
                            <a:schemeClr val="bg1"/>
                          </a:solidFill>
                          <a:latin typeface="+mn-lt"/>
                        </a:rPr>
                        <a:t>7%</a:t>
                      </a:r>
                    </a:p>
                  </a:txBody>
                  <a:tcPr>
                    <a:solidFill>
                      <a:schemeClr val="tx2"/>
                    </a:solidFill>
                  </a:tcPr>
                </a:tc>
                <a:extLst>
                  <a:ext uri="{0D108BD9-81ED-4DB2-BD59-A6C34878D82A}">
                    <a16:rowId xmlns:a16="http://schemas.microsoft.com/office/drawing/2014/main" val="3988788288"/>
                  </a:ext>
                </a:extLst>
              </a:tr>
              <a:tr h="419365">
                <a:tc>
                  <a:txBody>
                    <a:bodyPr/>
                    <a:lstStyle/>
                    <a:p>
                      <a:r>
                        <a:rPr lang="en-US" sz="1600">
                          <a:solidFill>
                            <a:schemeClr val="tx2"/>
                          </a:solidFill>
                          <a:latin typeface="+mn-lt"/>
                        </a:rPr>
                        <a:t>Methadone</a:t>
                      </a:r>
                    </a:p>
                  </a:txBody>
                  <a:tcPr/>
                </a:tc>
                <a:tc>
                  <a:txBody>
                    <a:bodyPr/>
                    <a:lstStyle/>
                    <a:p>
                      <a:pPr algn="ctr"/>
                      <a:r>
                        <a:rPr lang="en-US" sz="1600">
                          <a:solidFill>
                            <a:schemeClr val="tx2"/>
                          </a:solidFill>
                          <a:latin typeface="+mn-lt"/>
                        </a:rPr>
                        <a:t>-</a:t>
                      </a:r>
                    </a:p>
                  </a:txBody>
                  <a:tcPr/>
                </a:tc>
                <a:tc>
                  <a:txBody>
                    <a:bodyPr/>
                    <a:lstStyle/>
                    <a:p>
                      <a:pPr algn="ctr"/>
                      <a:r>
                        <a:rPr lang="en-US" sz="1600">
                          <a:solidFill>
                            <a:schemeClr val="tx2"/>
                          </a:solidFill>
                          <a:latin typeface="+mn-lt"/>
                        </a:rPr>
                        <a:t>5.6% (opioids)</a:t>
                      </a:r>
                    </a:p>
                  </a:txBody>
                  <a:tcPr/>
                </a:tc>
                <a:tc>
                  <a:txBody>
                    <a:bodyPr/>
                    <a:lstStyle/>
                    <a:p>
                      <a:pPr algn="ctr"/>
                      <a:r>
                        <a:rPr lang="en-US" sz="1600" dirty="0">
                          <a:solidFill>
                            <a:schemeClr val="tx2"/>
                          </a:solidFill>
                          <a:latin typeface="+mn-lt"/>
                        </a:rPr>
                        <a:t>5.5%</a:t>
                      </a:r>
                    </a:p>
                  </a:txBody>
                  <a:tcPr/>
                </a:tc>
                <a:extLst>
                  <a:ext uri="{0D108BD9-81ED-4DB2-BD59-A6C34878D82A}">
                    <a16:rowId xmlns:a16="http://schemas.microsoft.com/office/drawing/2014/main" val="3753412715"/>
                  </a:ext>
                </a:extLst>
              </a:tr>
            </a:tbl>
          </a:graphicData>
        </a:graphic>
      </p:graphicFrame>
      <p:sp>
        <p:nvSpPr>
          <p:cNvPr id="2" name="TextBox 1">
            <a:extLst>
              <a:ext uri="{FF2B5EF4-FFF2-40B4-BE49-F238E27FC236}">
                <a16:creationId xmlns:a16="http://schemas.microsoft.com/office/drawing/2014/main" id="{3908C634-5594-833F-0A99-854FB3D5C414}"/>
              </a:ext>
            </a:extLst>
          </p:cNvPr>
          <p:cNvSpPr txBox="1"/>
          <p:nvPr/>
        </p:nvSpPr>
        <p:spPr>
          <a:xfrm>
            <a:off x="340242" y="6209414"/>
            <a:ext cx="1088773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rPr>
              <a:t>Agrawal et al. Annals Am Thor Soc 2023;20:450-55.; Pepin  JL et al.  Sleep Med 2024;124:426-433; Nieto et al. JAMA 2000; 283(14):1829-1836</a:t>
            </a:r>
          </a:p>
        </p:txBody>
      </p:sp>
      <p:sp>
        <p:nvSpPr>
          <p:cNvPr id="5" name="TextBox 4">
            <a:extLst>
              <a:ext uri="{FF2B5EF4-FFF2-40B4-BE49-F238E27FC236}">
                <a16:creationId xmlns:a16="http://schemas.microsoft.com/office/drawing/2014/main" id="{B914455A-CC2E-6360-FCE0-5A39BD6E55F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815880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636DF8-4A1F-449B-899A-D08833B65F6A}"/>
              </a:ext>
            </a:extLst>
          </p:cNvPr>
          <p:cNvPicPr>
            <a:picLocks noGrp="1" noChangeAspect="1"/>
          </p:cNvPicPr>
          <p:nvPr>
            <p:ph idx="1"/>
          </p:nvPr>
        </p:nvPicPr>
        <p:blipFill>
          <a:blip r:embed="rId3"/>
          <a:stretch>
            <a:fillRect/>
          </a:stretch>
        </p:blipFill>
        <p:spPr>
          <a:xfrm>
            <a:off x="1137186" y="1187615"/>
            <a:ext cx="9430484" cy="5139613"/>
          </a:xfrm>
          <a:noFill/>
        </p:spPr>
      </p:pic>
      <p:sp>
        <p:nvSpPr>
          <p:cNvPr id="16" name="Title 2">
            <a:extLst>
              <a:ext uri="{FF2B5EF4-FFF2-40B4-BE49-F238E27FC236}">
                <a16:creationId xmlns:a16="http://schemas.microsoft.com/office/drawing/2014/main" id="{98CA6E49-D667-4437-A3EC-5B6C7F446791}"/>
              </a:ext>
            </a:extLst>
          </p:cNvPr>
          <p:cNvSpPr>
            <a:spLocks noGrp="1"/>
          </p:cNvSpPr>
          <p:nvPr>
            <p:ph type="title"/>
          </p:nvPr>
        </p:nvSpPr>
        <p:spPr>
          <a:xfrm>
            <a:off x="480060" y="274638"/>
            <a:ext cx="11395710" cy="1039812"/>
          </a:xfrm>
        </p:spPr>
        <p:txBody>
          <a:bodyPr wrap="square" anchor="ctr">
            <a:normAutofit fontScale="90000"/>
          </a:bodyPr>
          <a:lstStyle/>
          <a:p>
            <a:r>
              <a:rPr lang="en-US" sz="3200">
                <a:solidFill>
                  <a:schemeClr val="tx1"/>
                </a:solidFill>
              </a:rPr>
              <a:t>Idiopathic CSA:  Changes in Sleep Metrics and Oxygenation in Patients </a:t>
            </a:r>
            <a:br>
              <a:rPr lang="en-US" sz="3200">
                <a:solidFill>
                  <a:schemeClr val="tx1"/>
                </a:solidFill>
              </a:rPr>
            </a:br>
            <a:r>
              <a:rPr lang="en-US" sz="2700" i="1">
                <a:solidFill>
                  <a:schemeClr val="tx1"/>
                </a:solidFill>
              </a:rPr>
              <a:t>rem</a:t>
            </a:r>
            <a:r>
              <a:rPr lang="en-US" sz="2700" b="0" i="1">
                <a:solidFill>
                  <a:schemeClr val="tx1"/>
                </a:solidFill>
              </a:rPr>
              <a:t>edē</a:t>
            </a:r>
            <a:r>
              <a:rPr lang="en-US" sz="2700" i="1">
                <a:solidFill>
                  <a:schemeClr val="tx1"/>
                </a:solidFill>
              </a:rPr>
              <a:t> Pivotal Trial Data</a:t>
            </a:r>
            <a:endParaRPr lang="en-US" sz="3200" i="1">
              <a:solidFill>
                <a:schemeClr val="tx1"/>
              </a:solidFill>
            </a:endParaRPr>
          </a:p>
        </p:txBody>
      </p:sp>
      <p:sp>
        <p:nvSpPr>
          <p:cNvPr id="6" name="TextBox 5">
            <a:extLst>
              <a:ext uri="{FF2B5EF4-FFF2-40B4-BE49-F238E27FC236}">
                <a16:creationId xmlns:a16="http://schemas.microsoft.com/office/drawing/2014/main" id="{EA74F663-4002-4C0C-8142-BB8A4AE220C7}"/>
              </a:ext>
            </a:extLst>
          </p:cNvPr>
          <p:cNvSpPr txBox="1"/>
          <p:nvPr/>
        </p:nvSpPr>
        <p:spPr>
          <a:xfrm>
            <a:off x="480060" y="6081007"/>
            <a:ext cx="32006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4565A">
                    <a:lumMod val="50000"/>
                  </a:srgbClr>
                </a:solidFill>
                <a:effectLst/>
                <a:uLnTx/>
                <a:uFillTx/>
                <a:latin typeface="Aptos Display" panose="02110004020202020204"/>
                <a:ea typeface="+mn-ea"/>
                <a:cs typeface="+mn-cs"/>
              </a:rPr>
              <a:t>Javaheri et al. </a:t>
            </a:r>
            <a:r>
              <a:rPr kumimoji="0" lang="nn-NO" sz="1000" b="0" i="0" u="none" strike="noStrike" kern="1200" cap="none" spc="0" normalizeH="0" baseline="0" noProof="0" dirty="0">
                <a:ln>
                  <a:noFill/>
                </a:ln>
                <a:solidFill>
                  <a:srgbClr val="54565A">
                    <a:lumMod val="50000"/>
                  </a:srgbClr>
                </a:solidFill>
                <a:effectLst/>
                <a:uLnTx/>
                <a:uFillTx/>
                <a:latin typeface="Aptos Display" panose="02110004020202020204"/>
                <a:ea typeface="+mn-ea"/>
                <a:cs typeface="+mn-cs"/>
              </a:rPr>
              <a:t>J Clin Sleep Med. 2020;16(12):2099–2107.</a:t>
            </a:r>
            <a:r>
              <a:rPr kumimoji="0" lang="en-US" sz="1000" b="0" i="0" u="none" strike="noStrike" kern="1200" cap="none" spc="0" normalizeH="0" baseline="0" noProof="0" dirty="0">
                <a:ln>
                  <a:noFill/>
                </a:ln>
                <a:solidFill>
                  <a:srgbClr val="54565A">
                    <a:lumMod val="50000"/>
                  </a:srgbClr>
                </a:solidFill>
                <a:effectLst/>
                <a:uLnTx/>
                <a:uFillTx/>
                <a:latin typeface="Aptos Display" panose="02110004020202020204"/>
                <a:ea typeface="+mn-ea"/>
                <a:cs typeface="+mn-cs"/>
              </a:rPr>
              <a:t> </a:t>
            </a:r>
          </a:p>
        </p:txBody>
      </p:sp>
      <p:sp>
        <p:nvSpPr>
          <p:cNvPr id="2" name="TextBox 1">
            <a:extLst>
              <a:ext uri="{FF2B5EF4-FFF2-40B4-BE49-F238E27FC236}">
                <a16:creationId xmlns:a16="http://schemas.microsoft.com/office/drawing/2014/main" id="{9F11C38E-275A-E858-CC2D-D2262396E58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466035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EFBBC31-96C2-333A-44CB-CC07793C6939}"/>
              </a:ext>
            </a:extLst>
          </p:cNvPr>
          <p:cNvSpPr>
            <a:spLocks noGrp="1"/>
          </p:cNvSpPr>
          <p:nvPr>
            <p:ph type="title"/>
          </p:nvPr>
        </p:nvSpPr>
        <p:spPr>
          <a:xfrm>
            <a:off x="495784" y="231460"/>
            <a:ext cx="10515600" cy="1166022"/>
          </a:xfrm>
        </p:spPr>
        <p:txBody>
          <a:bodyPr>
            <a:normAutofit/>
          </a:bodyPr>
          <a:lstStyle/>
          <a:p>
            <a:r>
              <a:rPr lang="en-US" sz="3600" dirty="0"/>
              <a:t>Effect of TPNS by Sex</a:t>
            </a:r>
            <a:br>
              <a:rPr lang="en-US" sz="3600" dirty="0"/>
            </a:br>
            <a:r>
              <a:rPr lang="en-US" sz="2800" i="1" dirty="0"/>
              <a:t>rem</a:t>
            </a:r>
            <a:r>
              <a:rPr lang="en-US" sz="2800" b="0" i="1" dirty="0"/>
              <a:t>edē</a:t>
            </a:r>
            <a:r>
              <a:rPr lang="en-US" sz="2800" i="1" dirty="0"/>
              <a:t> System Pivotal Trial Data</a:t>
            </a:r>
            <a:endParaRPr lang="en-US" sz="3600" i="1" dirty="0"/>
          </a:p>
        </p:txBody>
      </p:sp>
      <p:pic>
        <p:nvPicPr>
          <p:cNvPr id="5" name="Content Placeholder 4">
            <a:extLst>
              <a:ext uri="{FF2B5EF4-FFF2-40B4-BE49-F238E27FC236}">
                <a16:creationId xmlns:a16="http://schemas.microsoft.com/office/drawing/2014/main" id="{BC364F59-9B5A-2B0B-C38E-0E0DEFFF8559}"/>
              </a:ext>
            </a:extLst>
          </p:cNvPr>
          <p:cNvPicPr>
            <a:picLocks noGrp="1" noChangeAspect="1"/>
          </p:cNvPicPr>
          <p:nvPr>
            <p:ph idx="1"/>
          </p:nvPr>
        </p:nvPicPr>
        <p:blipFill>
          <a:blip r:embed="rId3"/>
          <a:stretch>
            <a:fillRect/>
          </a:stretch>
        </p:blipFill>
        <p:spPr>
          <a:xfrm>
            <a:off x="594744" y="1813627"/>
            <a:ext cx="6682256" cy="3728571"/>
          </a:xfrm>
          <a:noFill/>
        </p:spPr>
      </p:pic>
      <p:sp>
        <p:nvSpPr>
          <p:cNvPr id="6" name="TextBox 5">
            <a:extLst>
              <a:ext uri="{FF2B5EF4-FFF2-40B4-BE49-F238E27FC236}">
                <a16:creationId xmlns:a16="http://schemas.microsoft.com/office/drawing/2014/main" id="{F7135210-F2E0-2E7C-8EAC-7715B6CC3690}"/>
              </a:ext>
            </a:extLst>
          </p:cNvPr>
          <p:cNvSpPr txBox="1"/>
          <p:nvPr/>
        </p:nvSpPr>
        <p:spPr>
          <a:xfrm>
            <a:off x="594744" y="6074090"/>
            <a:ext cx="58195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Samii et. Sleep and Breathing 2024;28:168-171.</a:t>
            </a:r>
          </a:p>
        </p:txBody>
      </p:sp>
      <p:pic>
        <p:nvPicPr>
          <p:cNvPr id="11" name="Picture 10">
            <a:extLst>
              <a:ext uri="{FF2B5EF4-FFF2-40B4-BE49-F238E27FC236}">
                <a16:creationId xmlns:a16="http://schemas.microsoft.com/office/drawing/2014/main" id="{2F5A9C98-C0D0-0DC5-A38D-D57E1DE07A98}"/>
              </a:ext>
            </a:extLst>
          </p:cNvPr>
          <p:cNvPicPr>
            <a:picLocks noChangeAspect="1"/>
          </p:cNvPicPr>
          <p:nvPr/>
        </p:nvPicPr>
        <p:blipFill>
          <a:blip r:embed="rId4"/>
          <a:stretch>
            <a:fillRect/>
          </a:stretch>
        </p:blipFill>
        <p:spPr>
          <a:xfrm>
            <a:off x="6745500" y="1642557"/>
            <a:ext cx="4265884" cy="4070713"/>
          </a:xfrm>
          <a:prstGeom prst="rect">
            <a:avLst/>
          </a:prstGeom>
        </p:spPr>
      </p:pic>
      <p:sp>
        <p:nvSpPr>
          <p:cNvPr id="2" name="TextBox 1">
            <a:extLst>
              <a:ext uri="{FF2B5EF4-FFF2-40B4-BE49-F238E27FC236}">
                <a16:creationId xmlns:a16="http://schemas.microsoft.com/office/drawing/2014/main" id="{07A1D32F-1289-2F3D-8B39-041155C352D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607427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FAEB-75D4-2EFD-8EE0-0E894E395CAC}"/>
              </a:ext>
            </a:extLst>
          </p:cNvPr>
          <p:cNvSpPr>
            <a:spLocks noGrp="1"/>
          </p:cNvSpPr>
          <p:nvPr>
            <p:ph type="ctrTitle"/>
          </p:nvPr>
        </p:nvSpPr>
        <p:spPr>
          <a:xfrm>
            <a:off x="3765550" y="2766060"/>
            <a:ext cx="5787736" cy="868881"/>
          </a:xfrm>
        </p:spPr>
        <p:txBody>
          <a:bodyPr>
            <a:normAutofit fontScale="90000"/>
          </a:bodyPr>
          <a:lstStyle/>
          <a:p>
            <a:r>
              <a:rPr lang="en-US"/>
              <a:t>Single Center Studies: Clinical Insights</a:t>
            </a:r>
          </a:p>
        </p:txBody>
      </p:sp>
      <p:sp>
        <p:nvSpPr>
          <p:cNvPr id="4" name="Text Placeholder 3">
            <a:extLst>
              <a:ext uri="{FF2B5EF4-FFF2-40B4-BE49-F238E27FC236}">
                <a16:creationId xmlns:a16="http://schemas.microsoft.com/office/drawing/2014/main" id="{ABCC4B92-F3EF-A59C-897D-B08A1CD6BAE8}"/>
              </a:ext>
            </a:extLst>
          </p:cNvPr>
          <p:cNvSpPr>
            <a:spLocks noGrp="1"/>
          </p:cNvSpPr>
          <p:nvPr>
            <p:ph type="body"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3E48AD36-0EFB-17F3-05CA-C373331217CE}"/>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615506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CBACAFE9-6A02-4282-ADDF-24A1B22C6899}"/>
              </a:ext>
            </a:extLst>
          </p:cNvPr>
          <p:cNvSpPr>
            <a:spLocks noGrp="1"/>
          </p:cNvSpPr>
          <p:nvPr>
            <p:ph type="title"/>
          </p:nvPr>
        </p:nvSpPr>
        <p:spPr>
          <a:xfrm>
            <a:off x="598511" y="325701"/>
            <a:ext cx="10909073" cy="1057655"/>
          </a:xfrm>
        </p:spPr>
        <p:txBody>
          <a:bodyPr vert="horz" lIns="91440" tIns="45720" rIns="91440" bIns="45720" rtlCol="0" anchor="b">
            <a:normAutofit fontScale="90000"/>
          </a:bodyPr>
          <a:lstStyle/>
          <a:p>
            <a:r>
              <a:rPr lang="en-US" sz="4000"/>
              <a:t>Changes in 6 min hall walk at 6 months</a:t>
            </a:r>
            <a:br>
              <a:rPr lang="en-US" sz="3600"/>
            </a:br>
            <a:r>
              <a:rPr lang="en-US" sz="3600"/>
              <a:t>A single center study</a:t>
            </a:r>
          </a:p>
        </p:txBody>
      </p:sp>
      <p:pic>
        <p:nvPicPr>
          <p:cNvPr id="6" name="Content Placeholder 5">
            <a:extLst>
              <a:ext uri="{FF2B5EF4-FFF2-40B4-BE49-F238E27FC236}">
                <a16:creationId xmlns:a16="http://schemas.microsoft.com/office/drawing/2014/main" id="{B0F13711-E3C5-41F6-AA86-E2C8FD057D7C}"/>
              </a:ext>
            </a:extLst>
          </p:cNvPr>
          <p:cNvPicPr>
            <a:picLocks noGrp="1" noChangeAspect="1"/>
          </p:cNvPicPr>
          <p:nvPr>
            <p:ph idx="1"/>
          </p:nvPr>
        </p:nvPicPr>
        <p:blipFill>
          <a:blip r:embed="rId3"/>
          <a:stretch>
            <a:fillRect/>
          </a:stretch>
        </p:blipFill>
        <p:spPr>
          <a:xfrm>
            <a:off x="1549627" y="1931939"/>
            <a:ext cx="9006843" cy="3602736"/>
          </a:xfrm>
          <a:prstGeom prst="rect">
            <a:avLst/>
          </a:prstGeom>
          <a:noFill/>
        </p:spPr>
      </p:pic>
      <p:sp>
        <p:nvSpPr>
          <p:cNvPr id="3" name="Slide Number Placeholder 2">
            <a:extLst>
              <a:ext uri="{FF2B5EF4-FFF2-40B4-BE49-F238E27FC236}">
                <a16:creationId xmlns:a16="http://schemas.microsoft.com/office/drawing/2014/main" id="{57CC2A5E-64D7-467F-A545-8074A2BFEF89}"/>
              </a:ext>
            </a:extLst>
          </p:cNvPr>
          <p:cNvSpPr>
            <a:spLocks noGrp="1"/>
          </p:cNvSpPr>
          <p:nvPr>
            <p:ph type="sldNum" sz="quarter" idx="12"/>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375B488-82DD-43DD-A0A7-D4041E7BBC1C}" type="slidenum">
              <a:rPr kumimoji="0" lang="en-US" sz="105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sz="105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9" name="Footer Placeholder 1">
            <a:extLst>
              <a:ext uri="{FF2B5EF4-FFF2-40B4-BE49-F238E27FC236}">
                <a16:creationId xmlns:a16="http://schemas.microsoft.com/office/drawing/2014/main" id="{B4D8A250-2507-4E77-AE7B-C203C45A43FF}"/>
              </a:ext>
            </a:extLst>
          </p:cNvPr>
          <p:cNvSpPr txBox="1">
            <a:spLocks/>
          </p:cNvSpPr>
          <p:nvPr/>
        </p:nvSpPr>
        <p:spPr>
          <a:xfrm>
            <a:off x="526476" y="5980810"/>
            <a:ext cx="58834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100" spc="0" baseline="0">
                <a:solidFill>
                  <a:srgbClr val="8F9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050" b="0" i="0" u="none" strike="noStrike" kern="1100" cap="none" spc="0" normalizeH="0" baseline="0" noProof="0">
                <a:ln>
                  <a:noFill/>
                </a:ln>
                <a:solidFill>
                  <a:srgbClr val="E8E8E8">
                    <a:lumMod val="10000"/>
                  </a:srgbClr>
                </a:solidFill>
                <a:effectLst/>
                <a:uLnTx/>
                <a:uFillTx/>
                <a:latin typeface="Avenir Next LT Pro" panose="020B0504020202020204" pitchFamily="34" charset="0"/>
                <a:ea typeface="+mn-ea"/>
                <a:cs typeface="+mn-cs"/>
              </a:rPr>
              <a:t>Potratz et al. J. Clin. Med. 2021, 10, 202. https://doi.org/10.3390/jcm10020202</a:t>
            </a:r>
          </a:p>
        </p:txBody>
      </p:sp>
      <p:sp>
        <p:nvSpPr>
          <p:cNvPr id="2" name="Rectangle 1">
            <a:extLst>
              <a:ext uri="{FF2B5EF4-FFF2-40B4-BE49-F238E27FC236}">
                <a16:creationId xmlns:a16="http://schemas.microsoft.com/office/drawing/2014/main" id="{EF086F86-213B-0397-C0BC-354D6F880FE3}"/>
              </a:ext>
            </a:extLst>
          </p:cNvPr>
          <p:cNvSpPr/>
          <p:nvPr/>
        </p:nvSpPr>
        <p:spPr>
          <a:xfrm>
            <a:off x="1381760" y="2387599"/>
            <a:ext cx="9093200" cy="36512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7F0E91C1-8B56-0C14-CC1F-14F78BF8C4C3}"/>
              </a:ext>
            </a:extLst>
          </p:cNvPr>
          <p:cNvSpPr txBox="1"/>
          <p:nvPr/>
        </p:nvSpPr>
        <p:spPr>
          <a:xfrm>
            <a:off x="7659585" y="5153468"/>
            <a:ext cx="2375065" cy="369332"/>
          </a:xfrm>
          <a:prstGeom prst="rect">
            <a:avLst/>
          </a:prstGeom>
          <a:noFill/>
        </p:spPr>
        <p:txBody>
          <a:bodyPr wrap="square" rtlCol="0">
            <a:spAutoFit/>
          </a:bodyPr>
          <a:lstStyle/>
          <a:p>
            <a:pPr algn="r"/>
            <a:r>
              <a:rPr lang="en-US" b="1" i="0" dirty="0">
                <a:latin typeface="Avenir Heavy" panose="02000503020000020003" pitchFamily="2" charset="0"/>
              </a:rPr>
              <a:t>N=24</a:t>
            </a:r>
          </a:p>
        </p:txBody>
      </p:sp>
      <p:sp>
        <p:nvSpPr>
          <p:cNvPr id="5" name="TextBox 4">
            <a:extLst>
              <a:ext uri="{FF2B5EF4-FFF2-40B4-BE49-F238E27FC236}">
                <a16:creationId xmlns:a16="http://schemas.microsoft.com/office/drawing/2014/main" id="{BC4D337F-2912-CFC2-6F09-A5CF85828270}"/>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221719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41C26-B479-949E-03D7-F5F71ECFBCE7}"/>
              </a:ext>
            </a:extLst>
          </p:cNvPr>
          <p:cNvSpPr>
            <a:spLocks noGrp="1"/>
          </p:cNvSpPr>
          <p:nvPr>
            <p:ph type="title"/>
          </p:nvPr>
        </p:nvSpPr>
        <p:spPr>
          <a:xfrm>
            <a:off x="609600" y="228600"/>
            <a:ext cx="10972800" cy="655636"/>
          </a:xfrm>
        </p:spPr>
        <p:txBody>
          <a:bodyPr wrap="square" anchor="ctr">
            <a:noAutofit/>
          </a:bodyPr>
          <a:lstStyle/>
          <a:p>
            <a:r>
              <a:rPr lang="en-US" sz="3600">
                <a:solidFill>
                  <a:schemeClr val="tx1"/>
                </a:solidFill>
              </a:rPr>
              <a:t>Changes in CAI with TPNS: a Single Center Study</a:t>
            </a:r>
          </a:p>
        </p:txBody>
      </p:sp>
      <p:sp>
        <p:nvSpPr>
          <p:cNvPr id="12" name="Text Placeholder 2">
            <a:extLst>
              <a:ext uri="{FF2B5EF4-FFF2-40B4-BE49-F238E27FC236}">
                <a16:creationId xmlns:a16="http://schemas.microsoft.com/office/drawing/2014/main" id="{A333AF32-9B44-3849-72BD-FA614C0B42F9}"/>
              </a:ext>
            </a:extLst>
          </p:cNvPr>
          <p:cNvSpPr>
            <a:spLocks noGrp="1"/>
          </p:cNvSpPr>
          <p:nvPr>
            <p:ph type="body" sz="half" idx="1"/>
          </p:nvPr>
        </p:nvSpPr>
        <p:spPr>
          <a:xfrm>
            <a:off x="609600" y="1041401"/>
            <a:ext cx="5384800" cy="4525963"/>
          </a:xfrm>
        </p:spPr>
        <p:txBody>
          <a:bodyPr/>
          <a:lstStyle/>
          <a:p>
            <a:r>
              <a:rPr lang="en-US"/>
              <a:t>Key findings in 22 patients</a:t>
            </a:r>
          </a:p>
          <a:p>
            <a:pPr lvl="1"/>
            <a:r>
              <a:rPr lang="en-US"/>
              <a:t>Demographics</a:t>
            </a:r>
          </a:p>
          <a:p>
            <a:pPr lvl="2"/>
            <a:r>
              <a:rPr lang="en-US"/>
              <a:t>36% had HF</a:t>
            </a:r>
          </a:p>
          <a:p>
            <a:pPr lvl="2"/>
            <a:r>
              <a:rPr lang="en-US"/>
              <a:t>36%  had AF</a:t>
            </a:r>
          </a:p>
          <a:p>
            <a:pPr lvl="1"/>
            <a:r>
              <a:rPr lang="en-US"/>
              <a:t>AHI decreased by 21 events/</a:t>
            </a:r>
            <a:r>
              <a:rPr lang="en-US" err="1"/>
              <a:t>hr</a:t>
            </a:r>
            <a:endParaRPr lang="en-US"/>
          </a:p>
          <a:p>
            <a:pPr lvl="1"/>
            <a:r>
              <a:rPr lang="en-US"/>
              <a:t>No change in OAI</a:t>
            </a:r>
          </a:p>
          <a:p>
            <a:pPr lvl="1"/>
            <a:r>
              <a:rPr lang="en-US"/>
              <a:t>ESS improved by 3.0 points</a:t>
            </a:r>
          </a:p>
          <a:p>
            <a:pPr lvl="1"/>
            <a:r>
              <a:rPr lang="en-US"/>
              <a:t>Safety</a:t>
            </a:r>
          </a:p>
          <a:p>
            <a:pPr lvl="2"/>
            <a:r>
              <a:rPr lang="en-US"/>
              <a:t>2 hematomas (resolved with </a:t>
            </a:r>
            <a:r>
              <a:rPr lang="en-US" err="1"/>
              <a:t>tx</a:t>
            </a:r>
            <a:r>
              <a:rPr lang="en-US"/>
              <a:t>)</a:t>
            </a:r>
          </a:p>
          <a:p>
            <a:pPr lvl="2"/>
            <a:r>
              <a:rPr lang="en-US"/>
              <a:t>1 lead reposition</a:t>
            </a:r>
          </a:p>
          <a:p>
            <a:pPr lvl="2"/>
            <a:r>
              <a:rPr lang="en-US"/>
              <a:t>Diaphragmatic discomfort that resolved with programming</a:t>
            </a:r>
          </a:p>
        </p:txBody>
      </p:sp>
      <p:pic>
        <p:nvPicPr>
          <p:cNvPr id="5" name="Content Placeholder 4">
            <a:extLst>
              <a:ext uri="{FF2B5EF4-FFF2-40B4-BE49-F238E27FC236}">
                <a16:creationId xmlns:a16="http://schemas.microsoft.com/office/drawing/2014/main" id="{84DC52F6-15E6-8256-4FA6-5E7E0C502A2B}"/>
              </a:ext>
            </a:extLst>
          </p:cNvPr>
          <p:cNvPicPr>
            <a:picLocks noGrp="1" noChangeAspect="1"/>
          </p:cNvPicPr>
          <p:nvPr>
            <p:ph sz="half" idx="2"/>
          </p:nvPr>
        </p:nvPicPr>
        <p:blipFill>
          <a:blip r:embed="rId3"/>
          <a:stretch>
            <a:fillRect/>
          </a:stretch>
        </p:blipFill>
        <p:spPr>
          <a:xfrm>
            <a:off x="6219815" y="1041401"/>
            <a:ext cx="5340369" cy="4525963"/>
          </a:xfrm>
          <a:noFill/>
        </p:spPr>
      </p:pic>
      <p:sp>
        <p:nvSpPr>
          <p:cNvPr id="8" name="TextBox 7">
            <a:extLst>
              <a:ext uri="{FF2B5EF4-FFF2-40B4-BE49-F238E27FC236}">
                <a16:creationId xmlns:a16="http://schemas.microsoft.com/office/drawing/2014/main" id="{AA4FD80B-E28A-CDC6-A7E8-EE3CEC124F3D}"/>
              </a:ext>
            </a:extLst>
          </p:cNvPr>
          <p:cNvSpPr txBox="1"/>
          <p:nvPr/>
        </p:nvSpPr>
        <p:spPr>
          <a:xfrm>
            <a:off x="372139" y="6002785"/>
            <a:ext cx="8654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Mease J, et al.  Sleep and Breathing 2024;28:2089-89</a:t>
            </a:r>
          </a:p>
        </p:txBody>
      </p:sp>
      <p:sp>
        <p:nvSpPr>
          <p:cNvPr id="2" name="TextBox 1">
            <a:extLst>
              <a:ext uri="{FF2B5EF4-FFF2-40B4-BE49-F238E27FC236}">
                <a16:creationId xmlns:a16="http://schemas.microsoft.com/office/drawing/2014/main" id="{BD2A8136-9C06-3C70-661A-3EA03991575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667686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CA5D-0019-9646-F35A-46D27B5BD1FA}"/>
              </a:ext>
            </a:extLst>
          </p:cNvPr>
          <p:cNvSpPr>
            <a:spLocks noGrp="1"/>
          </p:cNvSpPr>
          <p:nvPr>
            <p:ph type="title"/>
          </p:nvPr>
        </p:nvSpPr>
        <p:spPr>
          <a:xfrm>
            <a:off x="552450" y="307975"/>
            <a:ext cx="10515600" cy="983615"/>
          </a:xfrm>
        </p:spPr>
        <p:txBody>
          <a:bodyPr/>
          <a:lstStyle/>
          <a:p>
            <a:r>
              <a:rPr lang="en-US"/>
              <a:t>Conclusions</a:t>
            </a:r>
          </a:p>
        </p:txBody>
      </p:sp>
      <p:sp>
        <p:nvSpPr>
          <p:cNvPr id="3" name="Content Placeholder 2">
            <a:extLst>
              <a:ext uri="{FF2B5EF4-FFF2-40B4-BE49-F238E27FC236}">
                <a16:creationId xmlns:a16="http://schemas.microsoft.com/office/drawing/2014/main" id="{8B58FE28-6E5F-67BD-1B4A-E4F269EF6301}"/>
              </a:ext>
            </a:extLst>
          </p:cNvPr>
          <p:cNvSpPr>
            <a:spLocks noGrp="1"/>
          </p:cNvSpPr>
          <p:nvPr>
            <p:ph idx="1"/>
          </p:nvPr>
        </p:nvSpPr>
        <p:spPr>
          <a:xfrm>
            <a:off x="838200" y="1690688"/>
            <a:ext cx="10515600" cy="4486275"/>
          </a:xfrm>
        </p:spPr>
        <p:txBody>
          <a:bodyPr/>
          <a:lstStyle/>
          <a:p>
            <a:r>
              <a:rPr lang="en-US" dirty="0"/>
              <a:t>The </a:t>
            </a:r>
            <a:r>
              <a:rPr lang="en-US" b="1" dirty="0"/>
              <a:t>rem</a:t>
            </a:r>
            <a:r>
              <a:rPr lang="en-US" dirty="0"/>
              <a:t>edē system is supported by strong clinical evidence demonstrating its effectiveness in treating Central Sleep Apnea (CSA).  Including: </a:t>
            </a:r>
          </a:p>
          <a:p>
            <a:pPr lvl="1"/>
            <a:r>
              <a:rPr lang="en-US" dirty="0"/>
              <a:t>Improvements in sleep metrics, including AHI, CAI, ODI4%, arousals, and REM sleep percentage</a:t>
            </a:r>
          </a:p>
          <a:p>
            <a:pPr lvl="1"/>
            <a:r>
              <a:rPr lang="en-US" dirty="0"/>
              <a:t>Improved Quality of Life and reduced daytime sleepiness</a:t>
            </a:r>
          </a:p>
          <a:p>
            <a:pPr lvl="1"/>
            <a:r>
              <a:rPr lang="en-US" dirty="0"/>
              <a:t>Comparable safety profile to other neurostimulation systems</a:t>
            </a:r>
          </a:p>
          <a:p>
            <a:pPr lvl="1"/>
            <a:r>
              <a:rPr lang="en-US" dirty="0"/>
              <a:t>Consistent efficacy in heart failure (HF) patients, with outcomes similar to those without HF</a:t>
            </a:r>
          </a:p>
          <a:p>
            <a:pPr lvl="1"/>
            <a:r>
              <a:rPr lang="en-US" dirty="0"/>
              <a:t>Potential benefit for patients with mixed sleep apnea, where therapies targeting both CSA and OSA may be appropriate</a:t>
            </a:r>
          </a:p>
          <a:p>
            <a:pPr marL="457200" lvl="1" indent="0">
              <a:buNone/>
            </a:pPr>
            <a:endParaRPr lang="en-US" dirty="0"/>
          </a:p>
        </p:txBody>
      </p:sp>
      <p:sp>
        <p:nvSpPr>
          <p:cNvPr id="4" name="TextBox 3">
            <a:extLst>
              <a:ext uri="{FF2B5EF4-FFF2-40B4-BE49-F238E27FC236}">
                <a16:creationId xmlns:a16="http://schemas.microsoft.com/office/drawing/2014/main" id="{20B9E319-F5C1-BE0A-473F-E94B579D7FEB}"/>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21946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1C51-BC03-8063-17E5-EE4777100CBF}"/>
              </a:ext>
            </a:extLst>
          </p:cNvPr>
          <p:cNvSpPr>
            <a:spLocks noGrp="1"/>
          </p:cNvSpPr>
          <p:nvPr>
            <p:ph type="ctrTitle"/>
          </p:nvPr>
        </p:nvSpPr>
        <p:spPr>
          <a:xfrm>
            <a:off x="3765550" y="2721429"/>
            <a:ext cx="5787736" cy="913512"/>
          </a:xfrm>
        </p:spPr>
        <p:txBody>
          <a:bodyPr>
            <a:normAutofit fontScale="90000"/>
          </a:bodyPr>
          <a:lstStyle/>
          <a:p>
            <a:r>
              <a:rPr lang="en-US" dirty="0"/>
              <a:t>Patient Identification &amp; Treatment Pathway</a:t>
            </a:r>
          </a:p>
        </p:txBody>
      </p:sp>
      <p:sp>
        <p:nvSpPr>
          <p:cNvPr id="4" name="Text Placeholder 3">
            <a:extLst>
              <a:ext uri="{FF2B5EF4-FFF2-40B4-BE49-F238E27FC236}">
                <a16:creationId xmlns:a16="http://schemas.microsoft.com/office/drawing/2014/main" id="{F551E298-13B8-4D72-D34B-EDFFDED22B73}"/>
              </a:ext>
            </a:extLst>
          </p:cNvPr>
          <p:cNvSpPr>
            <a:spLocks noGrp="1"/>
          </p:cNvSpPr>
          <p:nvPr>
            <p:ph type="body"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914D297C-0433-4D59-A8B3-DB28DFFEE038}"/>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362414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5" imgH="476" progId="TCLayout.ActiveDocument.1">
                  <p:embed/>
                </p:oleObj>
              </mc:Choice>
              <mc:Fallback>
                <p:oleObj name="think-cell Slide" r:id="rId4" imgW="475" imgH="476"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2" name="Title 1"/>
          <p:cNvSpPr>
            <a:spLocks noGrp="1"/>
          </p:cNvSpPr>
          <p:nvPr>
            <p:ph type="title" idx="4294967295"/>
          </p:nvPr>
        </p:nvSpPr>
        <p:spPr>
          <a:xfrm>
            <a:off x="480725" y="15390"/>
            <a:ext cx="11618912" cy="1041886"/>
          </a:xfrm>
        </p:spPr>
        <p:txBody>
          <a:bodyPr>
            <a:noAutofit/>
          </a:bodyPr>
          <a:lstStyle/>
          <a:p>
            <a:r>
              <a:rPr lang="en-US" dirty="0"/>
              <a:t>The FDA indication for </a:t>
            </a:r>
            <a:r>
              <a:rPr lang="en-US" dirty="0">
                <a:latin typeface="Century Gothic" panose="020B0502020202020204" pitchFamily="34" charset="0"/>
              </a:rPr>
              <a:t>rem</a:t>
            </a:r>
            <a:r>
              <a:rPr lang="en-US" b="0" dirty="0">
                <a:latin typeface="Century Gothic" panose="020B0502020202020204" pitchFamily="34" charset="0"/>
              </a:rPr>
              <a:t>edē</a:t>
            </a:r>
            <a:endParaRPr lang="en-US" dirty="0"/>
          </a:p>
        </p:txBody>
      </p:sp>
      <p:sp>
        <p:nvSpPr>
          <p:cNvPr id="36" name="Rectangle 35"/>
          <p:cNvSpPr/>
          <p:nvPr/>
        </p:nvSpPr>
        <p:spPr>
          <a:xfrm>
            <a:off x="555340" y="1556239"/>
            <a:ext cx="9022769"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FDA Indication: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
                <a:srgbClr val="92D0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Moderate to severe CSA in adult patients</a:t>
            </a:r>
          </a:p>
        </p:txBody>
      </p:sp>
      <p:sp>
        <p:nvSpPr>
          <p:cNvPr id="53" name="Rectangle 52"/>
          <p:cNvSpPr/>
          <p:nvPr/>
        </p:nvSpPr>
        <p:spPr>
          <a:xfrm>
            <a:off x="555340" y="3341809"/>
            <a:ext cx="1108132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Contraindication: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
                <a:srgbClr val="92D0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Active infection</a:t>
            </a:r>
          </a:p>
        </p:txBody>
      </p:sp>
      <p:sp>
        <p:nvSpPr>
          <p:cNvPr id="3" name="TextBox 2">
            <a:extLst>
              <a:ext uri="{FF2B5EF4-FFF2-40B4-BE49-F238E27FC236}">
                <a16:creationId xmlns:a16="http://schemas.microsoft.com/office/drawing/2014/main" id="{1FE714D9-2C8B-942F-FFCE-19ECDD76282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308533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5" imgH="476" progId="TCLayout.ActiveDocument.1">
                  <p:embed/>
                </p:oleObj>
              </mc:Choice>
              <mc:Fallback>
                <p:oleObj name="think-cell Slide" r:id="rId4" imgW="475" imgH="476"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2" name="Title 1"/>
          <p:cNvSpPr>
            <a:spLocks noGrp="1"/>
          </p:cNvSpPr>
          <p:nvPr>
            <p:ph type="title" idx="4294967295"/>
          </p:nvPr>
        </p:nvSpPr>
        <p:spPr>
          <a:xfrm>
            <a:off x="461519" y="15389"/>
            <a:ext cx="11618912" cy="1107264"/>
          </a:xfrm>
        </p:spPr>
        <p:txBody>
          <a:bodyPr>
            <a:noAutofit/>
          </a:bodyPr>
          <a:lstStyle/>
          <a:p>
            <a:r>
              <a:rPr lang="en-US" dirty="0"/>
              <a:t>Common questions on the indication</a:t>
            </a:r>
          </a:p>
        </p:txBody>
      </p:sp>
      <p:sp>
        <p:nvSpPr>
          <p:cNvPr id="36" name="Rectangle 35"/>
          <p:cNvSpPr/>
          <p:nvPr/>
        </p:nvSpPr>
        <p:spPr>
          <a:xfrm>
            <a:off x="36990" y="1276805"/>
            <a:ext cx="12118019" cy="2400657"/>
          </a:xfrm>
          <a:prstGeom prst="rect">
            <a:avLst/>
          </a:prstGeom>
        </p:spPr>
        <p:txBody>
          <a:bodyPr wrap="square">
            <a:spAutoFit/>
          </a:bodyPr>
          <a:lstStyle/>
          <a:p>
            <a:pPr marL="800100" marR="0" lvl="1" indent="-342900" algn="l" defTabSz="914400" rtl="0" eaLnBrk="1" fontAlgn="base" latinLnBrk="0" hangingPunct="1">
              <a:lnSpc>
                <a:spcPct val="100000"/>
              </a:lnSpc>
              <a:spcBef>
                <a:spcPts val="1200"/>
              </a:spcBef>
              <a:spcAft>
                <a:spcPct val="0"/>
              </a:spcAft>
              <a:buClr>
                <a:srgbClr val="92D050"/>
              </a:buClr>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No requirement to have tried and failed other therapies for CSA</a:t>
            </a:r>
          </a:p>
          <a:p>
            <a:pPr marL="800100" marR="0" lvl="1" indent="-342900" algn="l" defTabSz="914400" rtl="0" eaLnBrk="1" fontAlgn="base" latinLnBrk="0" hangingPunct="1">
              <a:lnSpc>
                <a:spcPct val="100000"/>
              </a:lnSpc>
              <a:spcBef>
                <a:spcPts val="1200"/>
              </a:spcBef>
              <a:spcAft>
                <a:spcPct val="0"/>
              </a:spcAft>
              <a:buClr>
                <a:srgbClr val="92D050"/>
              </a:buClr>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No upper limit of Apnea Hypopnea Index (AHI)</a:t>
            </a:r>
          </a:p>
          <a:p>
            <a:pPr marL="800100" marR="0" lvl="1" indent="-342900" algn="l" defTabSz="914400" rtl="0" eaLnBrk="1" fontAlgn="base" latinLnBrk="0" hangingPunct="1">
              <a:lnSpc>
                <a:spcPct val="100000"/>
              </a:lnSpc>
              <a:spcBef>
                <a:spcPts val="1200"/>
              </a:spcBef>
              <a:spcAft>
                <a:spcPct val="0"/>
              </a:spcAft>
              <a:buClr>
                <a:srgbClr val="92D050"/>
              </a:buClr>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No upper limit of patient Body Mass Index (BMI)</a:t>
            </a:r>
          </a:p>
          <a:p>
            <a:pPr marL="800100" marR="0" lvl="1" indent="-342900" algn="l" defTabSz="914400" rtl="0" eaLnBrk="1" fontAlgn="base" latinLnBrk="0" hangingPunct="1">
              <a:lnSpc>
                <a:spcPct val="100000"/>
              </a:lnSpc>
              <a:spcBef>
                <a:spcPts val="1200"/>
              </a:spcBef>
              <a:spcAft>
                <a:spcPct val="0"/>
              </a:spcAft>
              <a:buClr>
                <a:srgbClr val="92D050"/>
              </a:buClr>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No requirement that patients have exclusive or predominant central events</a:t>
            </a:r>
          </a:p>
          <a:p>
            <a:pPr marL="800100" marR="0" lvl="1" indent="-342900" algn="l" defTabSz="914400" rtl="0" eaLnBrk="1" fontAlgn="base" latinLnBrk="0" hangingPunct="1">
              <a:lnSpc>
                <a:spcPct val="100000"/>
              </a:lnSpc>
              <a:spcBef>
                <a:spcPts val="1200"/>
              </a:spcBef>
              <a:spcAft>
                <a:spcPct val="0"/>
              </a:spcAft>
              <a:buClr>
                <a:srgbClr val="92D050"/>
              </a:buClr>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Arial" panose="020B0604020202020204" pitchFamily="34" charset="0"/>
              </a:rPr>
              <a:t>Encouraged, but not required to differentiate Central vs Obstructive Hypopneas</a:t>
            </a:r>
          </a:p>
        </p:txBody>
      </p:sp>
      <p:sp>
        <p:nvSpPr>
          <p:cNvPr id="3" name="Arc 2">
            <a:extLst>
              <a:ext uri="{FF2B5EF4-FFF2-40B4-BE49-F238E27FC236}">
                <a16:creationId xmlns:a16="http://schemas.microsoft.com/office/drawing/2014/main" id="{C49C53E3-E628-97AC-FEC4-BD17985D23C5}"/>
              </a:ext>
            </a:extLst>
          </p:cNvPr>
          <p:cNvSpPr/>
          <p:nvPr/>
        </p:nvSpPr>
        <p:spPr>
          <a:xfrm rot="13500000">
            <a:off x="356860" y="3497658"/>
            <a:ext cx="1081837" cy="1081837"/>
          </a:xfrm>
          <a:prstGeom prst="arc">
            <a:avLst>
              <a:gd name="adj1" fmla="val 13965052"/>
              <a:gd name="adj2" fmla="val 0"/>
            </a:avLst>
          </a:prstGeom>
          <a:ln w="47625">
            <a:solidFill>
              <a:srgbClr val="636B77"/>
            </a:solidFill>
            <a:prstDash val="sysDash"/>
            <a:headEnd type="triangle" w="lg" len="med"/>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675CD"/>
              </a:solidFill>
              <a:effectLst/>
              <a:uLnTx/>
              <a:uFillTx/>
              <a:latin typeface="Aptos"/>
              <a:ea typeface="+mn-ea"/>
              <a:cs typeface="+mn-cs"/>
            </a:endParaRPr>
          </a:p>
        </p:txBody>
      </p:sp>
      <p:sp>
        <p:nvSpPr>
          <p:cNvPr id="4" name="Rectangle 3">
            <a:extLst>
              <a:ext uri="{FF2B5EF4-FFF2-40B4-BE49-F238E27FC236}">
                <a16:creationId xmlns:a16="http://schemas.microsoft.com/office/drawing/2014/main" id="{05E3D773-D17F-1953-513D-F787FDAD66F5}"/>
              </a:ext>
            </a:extLst>
          </p:cNvPr>
          <p:cNvSpPr/>
          <p:nvPr/>
        </p:nvSpPr>
        <p:spPr>
          <a:xfrm>
            <a:off x="939230" y="4245536"/>
            <a:ext cx="10211305" cy="1631744"/>
          </a:xfrm>
          <a:prstGeom prst="rect">
            <a:avLst/>
          </a:prstGeom>
          <a:solidFill>
            <a:srgbClr val="0074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36B77"/>
              </a:solidFill>
              <a:effectLst/>
              <a:uLnTx/>
              <a:uFillTx/>
              <a:latin typeface="Avenir Next LT Pro" panose="020B0504020202020204" pitchFamily="34" charset="0"/>
              <a:ea typeface="+mn-ea"/>
              <a:cs typeface="+mn-cs"/>
            </a:endParaRPr>
          </a:p>
        </p:txBody>
      </p:sp>
      <p:sp>
        <p:nvSpPr>
          <p:cNvPr id="53" name="Rectangle 52"/>
          <p:cNvSpPr/>
          <p:nvPr/>
        </p:nvSpPr>
        <p:spPr>
          <a:xfrm>
            <a:off x="992676" y="4399688"/>
            <a:ext cx="10211305"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A NOTE ON DIFFERENTIATING HYPOPNEAS:</a:t>
            </a:r>
            <a:r>
              <a:rPr kumimoji="0" lang="en-US" sz="2000" b="0"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 How you handle hypopneas will have an important impact on which patients are determined to meet </a:t>
            </a:r>
            <a:r>
              <a:rPr kumimoji="0" lang="en-US" sz="2000" b="1"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rem</a:t>
            </a:r>
            <a:r>
              <a:rPr kumimoji="0" lang="en-US" sz="2000" b="0"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edē criteria. </a:t>
            </a:r>
          </a:p>
          <a:p>
            <a:pPr marL="342900" marR="0" lvl="0" indent="-342900" algn="l" defTabSz="914400" rtl="0" eaLnBrk="1" fontAlgn="base" latinLnBrk="0" hangingPunct="1">
              <a:lnSpc>
                <a:spcPct val="100000"/>
              </a:lnSpc>
              <a:spcBef>
                <a:spcPct val="0"/>
              </a:spcBef>
              <a:spcAft>
                <a:spcPct val="0"/>
              </a:spcAft>
              <a:buClr>
                <a:srgbClr val="92D05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Whether your practice differentiates hypopneas is not critical</a:t>
            </a:r>
          </a:p>
          <a:p>
            <a:pPr marL="342900" marR="0" lvl="0" indent="-342900" algn="l" defTabSz="914400" rtl="0" eaLnBrk="1" fontAlgn="base" latinLnBrk="0" hangingPunct="1">
              <a:lnSpc>
                <a:spcPct val="100000"/>
              </a:lnSpc>
              <a:spcBef>
                <a:spcPct val="0"/>
              </a:spcBef>
              <a:spcAft>
                <a:spcPct val="0"/>
              </a:spcAft>
              <a:buClr>
                <a:srgbClr val="92D05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It </a:t>
            </a:r>
            <a:r>
              <a:rPr kumimoji="0" lang="en-US" sz="2000" b="0" i="0" u="sng"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is important</a:t>
            </a:r>
            <a:r>
              <a:rPr kumimoji="0" lang="en-US" sz="2000" b="0"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Arial" panose="020B0604020202020204" pitchFamily="34" charset="0"/>
              </a:rPr>
              <a:t> that all hypopneas are not defaulted to OSA</a:t>
            </a:r>
          </a:p>
        </p:txBody>
      </p:sp>
      <p:sp>
        <p:nvSpPr>
          <p:cNvPr id="5" name="TextBox 4">
            <a:extLst>
              <a:ext uri="{FF2B5EF4-FFF2-40B4-BE49-F238E27FC236}">
                <a16:creationId xmlns:a16="http://schemas.microsoft.com/office/drawing/2014/main" id="{61ECAA82-1B04-6730-406F-11903346CE27}"/>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94175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5" imgH="476" progId="TCLayout.ActiveDocument.1">
                  <p:embed/>
                </p:oleObj>
              </mc:Choice>
              <mc:Fallback>
                <p:oleObj name="think-cell Slide" r:id="rId4" imgW="475" imgH="476"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mn-cs"/>
              <a:sym typeface="Calibri" panose="020F0502020204030204" pitchFamily="34" charset="0"/>
            </a:endParaRPr>
          </a:p>
        </p:txBody>
      </p:sp>
      <p:sp>
        <p:nvSpPr>
          <p:cNvPr id="2" name="Title 1"/>
          <p:cNvSpPr>
            <a:spLocks noGrp="1"/>
          </p:cNvSpPr>
          <p:nvPr>
            <p:ph type="title" idx="4294967295"/>
          </p:nvPr>
        </p:nvSpPr>
        <p:spPr>
          <a:xfrm>
            <a:off x="497840" y="30460"/>
            <a:ext cx="11618912" cy="1038763"/>
          </a:xfrm>
        </p:spPr>
        <p:txBody>
          <a:bodyPr>
            <a:noAutofit/>
          </a:bodyPr>
          <a:lstStyle/>
          <a:p>
            <a:r>
              <a:rPr lang="en-US" dirty="0">
                <a:latin typeface="Avenir Next LT Pro" panose="020B0504020202020204" pitchFamily="34" charset="0"/>
              </a:rPr>
              <a:t>Patients for rem</a:t>
            </a:r>
            <a:r>
              <a:rPr lang="en-US" b="0" dirty="0">
                <a:latin typeface="Avenir Next LT Pro" panose="020B0504020202020204" pitchFamily="34" charset="0"/>
              </a:rPr>
              <a:t>edē </a:t>
            </a:r>
            <a:r>
              <a:rPr lang="en-US" dirty="0">
                <a:latin typeface="Avenir Next LT Pro" panose="020B0504020202020204" pitchFamily="34" charset="0"/>
              </a:rPr>
              <a:t>consideration</a:t>
            </a:r>
          </a:p>
        </p:txBody>
      </p:sp>
      <p:sp>
        <p:nvSpPr>
          <p:cNvPr id="9" name="TextBox 8">
            <a:extLst>
              <a:ext uri="{FF2B5EF4-FFF2-40B4-BE49-F238E27FC236}">
                <a16:creationId xmlns:a16="http://schemas.microsoft.com/office/drawing/2014/main" id="{654CDC78-2232-4E5C-ADD1-4E7624F1DC44}"/>
              </a:ext>
            </a:extLst>
          </p:cNvPr>
          <p:cNvSpPr txBox="1"/>
          <p:nvPr/>
        </p:nvSpPr>
        <p:spPr>
          <a:xfrm>
            <a:off x="5336646" y="6611779"/>
            <a:ext cx="151870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675CD"/>
                </a:solidFill>
                <a:effectLst/>
                <a:uLnTx/>
                <a:uFillTx/>
                <a:latin typeface="Century Gothic" panose="020B0502020202020204" pitchFamily="34" charset="0"/>
                <a:ea typeface="ＭＳ Ｐゴシック" pitchFamily="-106" charset="-128"/>
                <a:cs typeface="+mn-cs"/>
              </a:rPr>
              <a:t>MKT1812 Rev C</a:t>
            </a:r>
          </a:p>
        </p:txBody>
      </p:sp>
      <p:sp>
        <p:nvSpPr>
          <p:cNvPr id="3" name="TextBox 2">
            <a:extLst>
              <a:ext uri="{FF2B5EF4-FFF2-40B4-BE49-F238E27FC236}">
                <a16:creationId xmlns:a16="http://schemas.microsoft.com/office/drawing/2014/main" id="{D06C032D-A3C9-16BC-AFD1-9E8D43494CE1}"/>
              </a:ext>
            </a:extLst>
          </p:cNvPr>
          <p:cNvSpPr txBox="1"/>
          <p:nvPr/>
        </p:nvSpPr>
        <p:spPr>
          <a:xfrm>
            <a:off x="497840" y="2641658"/>
            <a:ext cx="2340986"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Does your practice differentiate hypopneas as central vs obstructive?</a:t>
            </a:r>
          </a:p>
        </p:txBody>
      </p:sp>
      <p:sp>
        <p:nvSpPr>
          <p:cNvPr id="20" name="Rectangle 19">
            <a:extLst>
              <a:ext uri="{FF2B5EF4-FFF2-40B4-BE49-F238E27FC236}">
                <a16:creationId xmlns:a16="http://schemas.microsoft.com/office/drawing/2014/main" id="{4805E9BE-C383-4731-D02C-39C447AE7DFD}"/>
              </a:ext>
            </a:extLst>
          </p:cNvPr>
          <p:cNvSpPr/>
          <p:nvPr/>
        </p:nvSpPr>
        <p:spPr>
          <a:xfrm>
            <a:off x="8053941" y="2152170"/>
            <a:ext cx="3640218" cy="699901"/>
          </a:xfrm>
          <a:prstGeom prst="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a:ea typeface="+mn-ea"/>
              <a:cs typeface="+mn-cs"/>
            </a:endParaRPr>
          </a:p>
        </p:txBody>
      </p:sp>
      <p:sp>
        <p:nvSpPr>
          <p:cNvPr id="17" name="TextBox 16">
            <a:extLst>
              <a:ext uri="{FF2B5EF4-FFF2-40B4-BE49-F238E27FC236}">
                <a16:creationId xmlns:a16="http://schemas.microsoft.com/office/drawing/2014/main" id="{8E4B7E21-6368-D712-D1C6-B18DE3413B7E}"/>
              </a:ext>
            </a:extLst>
          </p:cNvPr>
          <p:cNvSpPr txBox="1"/>
          <p:nvPr/>
        </p:nvSpPr>
        <p:spPr>
          <a:xfrm>
            <a:off x="8053938" y="2264369"/>
            <a:ext cx="2595587" cy="461665"/>
          </a:xfrm>
          <a:prstGeom prst="rect">
            <a:avLst/>
          </a:prstGeom>
          <a:noFill/>
          <a:ln>
            <a:solidFill>
              <a:srgbClr val="92D05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mn-cs"/>
              </a:rPr>
              <a:t>CAHI ≥ 15</a:t>
            </a:r>
          </a:p>
        </p:txBody>
      </p:sp>
      <p:sp>
        <p:nvSpPr>
          <p:cNvPr id="22" name="Rectangle 21">
            <a:extLst>
              <a:ext uri="{FF2B5EF4-FFF2-40B4-BE49-F238E27FC236}">
                <a16:creationId xmlns:a16="http://schemas.microsoft.com/office/drawing/2014/main" id="{3C1BB722-8C34-F1F2-FB18-CAEF8B56EAB9}"/>
              </a:ext>
            </a:extLst>
          </p:cNvPr>
          <p:cNvSpPr/>
          <p:nvPr/>
        </p:nvSpPr>
        <p:spPr>
          <a:xfrm>
            <a:off x="8053941" y="4406417"/>
            <a:ext cx="3640218" cy="699901"/>
          </a:xfrm>
          <a:prstGeom prst="rect">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a:ea typeface="+mn-ea"/>
              <a:cs typeface="+mn-cs"/>
            </a:endParaRPr>
          </a:p>
        </p:txBody>
      </p:sp>
      <p:sp>
        <p:nvSpPr>
          <p:cNvPr id="19" name="TextBox 18">
            <a:extLst>
              <a:ext uri="{FF2B5EF4-FFF2-40B4-BE49-F238E27FC236}">
                <a16:creationId xmlns:a16="http://schemas.microsoft.com/office/drawing/2014/main" id="{94831FFB-AE53-F725-019B-824D4D716052}"/>
              </a:ext>
            </a:extLst>
          </p:cNvPr>
          <p:cNvSpPr txBox="1"/>
          <p:nvPr/>
        </p:nvSpPr>
        <p:spPr>
          <a:xfrm>
            <a:off x="8053938" y="4529182"/>
            <a:ext cx="42488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panose="020B0504020202020204" pitchFamily="34" charset="0"/>
                <a:ea typeface="Century Gothic" charset="0"/>
                <a:cs typeface="Century Gothic" charset="0"/>
              </a:rPr>
              <a:t>AHI ≥ 15 </a:t>
            </a:r>
            <a:r>
              <a:rPr kumimoji="0" lang="en-US" sz="2400" b="1" i="0" u="sng" strike="noStrike" kern="1200" cap="none" spc="0" normalizeH="0" baseline="0" noProof="0" dirty="0">
                <a:ln>
                  <a:noFill/>
                </a:ln>
                <a:solidFill>
                  <a:srgbClr val="FFFFFF"/>
                </a:solidFill>
                <a:effectLst/>
                <a:uLnTx/>
                <a:uFillTx/>
                <a:latin typeface="Avenir Next LT Pro" panose="020B0504020202020204" pitchFamily="34" charset="0"/>
                <a:ea typeface="Century Gothic" charset="0"/>
                <a:cs typeface="Century Gothic" charset="0"/>
              </a:rPr>
              <a:t>and</a:t>
            </a:r>
            <a:r>
              <a:rPr kumimoji="0" lang="en-US" sz="2400" b="1" i="0" u="none" strike="noStrike" kern="1200" cap="none" spc="0" normalizeH="0" baseline="0" noProof="0" dirty="0">
                <a:ln>
                  <a:noFill/>
                </a:ln>
                <a:solidFill>
                  <a:srgbClr val="FFFFFF"/>
                </a:solidFill>
                <a:effectLst/>
                <a:uLnTx/>
                <a:uFillTx/>
                <a:latin typeface="Avenir Next LT Pro" panose="020B0504020202020204" pitchFamily="34" charset="0"/>
                <a:ea typeface="Century Gothic" charset="0"/>
                <a:cs typeface="Century Gothic" charset="0"/>
              </a:rPr>
              <a:t> CAI &gt; OAI</a:t>
            </a:r>
          </a:p>
        </p:txBody>
      </p:sp>
      <p:sp>
        <p:nvSpPr>
          <p:cNvPr id="23" name="TextBox 22">
            <a:extLst>
              <a:ext uri="{FF2B5EF4-FFF2-40B4-BE49-F238E27FC236}">
                <a16:creationId xmlns:a16="http://schemas.microsoft.com/office/drawing/2014/main" id="{AD6F42B9-D0F9-9FD4-9534-BCE3C5CC039B}"/>
              </a:ext>
            </a:extLst>
          </p:cNvPr>
          <p:cNvSpPr txBox="1"/>
          <p:nvPr/>
        </p:nvSpPr>
        <p:spPr>
          <a:xfrm>
            <a:off x="3445255" y="2306844"/>
            <a:ext cx="329677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Yes, for all sleep studies</a:t>
            </a:r>
          </a:p>
        </p:txBody>
      </p:sp>
      <p:cxnSp>
        <p:nvCxnSpPr>
          <p:cNvPr id="26" name="Connector: Curved 25">
            <a:extLst>
              <a:ext uri="{FF2B5EF4-FFF2-40B4-BE49-F238E27FC236}">
                <a16:creationId xmlns:a16="http://schemas.microsoft.com/office/drawing/2014/main" id="{43A61E35-5C9D-3756-F6C3-0310DBD59ABB}"/>
              </a:ext>
            </a:extLst>
          </p:cNvPr>
          <p:cNvCxnSpPr>
            <a:cxnSpLocks/>
            <a:stCxn id="89" idx="3"/>
            <a:endCxn id="23" idx="1"/>
          </p:cNvCxnSpPr>
          <p:nvPr/>
        </p:nvCxnSpPr>
        <p:spPr>
          <a:xfrm flipV="1">
            <a:off x="2246476" y="2506899"/>
            <a:ext cx="1198779" cy="1090292"/>
          </a:xfrm>
          <a:prstGeom prst="curvedConnector3">
            <a:avLst>
              <a:gd name="adj1" fmla="val 50000"/>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6AF46CF-AE5D-888D-4073-DE025C984F28}"/>
              </a:ext>
            </a:extLst>
          </p:cNvPr>
          <p:cNvCxnSpPr>
            <a:cxnSpLocks/>
            <a:stCxn id="23" idx="3"/>
            <a:endCxn id="20" idx="1"/>
          </p:cNvCxnSpPr>
          <p:nvPr/>
        </p:nvCxnSpPr>
        <p:spPr>
          <a:xfrm flipV="1">
            <a:off x="6742026" y="2502121"/>
            <a:ext cx="1311915" cy="4778"/>
          </a:xfrm>
          <a:prstGeom prst="straightConnector1">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0525DBC-A2F9-A438-78E6-CFCA06B753E2}"/>
              </a:ext>
            </a:extLst>
          </p:cNvPr>
          <p:cNvSpPr txBox="1"/>
          <p:nvPr/>
        </p:nvSpPr>
        <p:spPr>
          <a:xfrm>
            <a:off x="3448680" y="3249591"/>
            <a:ext cx="192541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Yes, but only if needed</a:t>
            </a:r>
          </a:p>
        </p:txBody>
      </p:sp>
      <p:sp>
        <p:nvSpPr>
          <p:cNvPr id="48" name="TextBox 47">
            <a:extLst>
              <a:ext uri="{FF2B5EF4-FFF2-40B4-BE49-F238E27FC236}">
                <a16:creationId xmlns:a16="http://schemas.microsoft.com/office/drawing/2014/main" id="{319271D5-DC42-9C6E-1FE8-8A96605BAEBD}"/>
              </a:ext>
            </a:extLst>
          </p:cNvPr>
          <p:cNvSpPr txBox="1"/>
          <p:nvPr/>
        </p:nvSpPr>
        <p:spPr>
          <a:xfrm>
            <a:off x="3610002" y="4556314"/>
            <a:ext cx="64263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636B77"/>
                </a:solidFill>
                <a:effectLst/>
                <a:uLnTx/>
                <a:uFillTx/>
                <a:latin typeface="Avenir Next LT Pro" panose="020B0504020202020204" pitchFamily="34" charset="0"/>
                <a:ea typeface="ＭＳ Ｐゴシック" pitchFamily="-106" charset="-128"/>
                <a:cs typeface="+mn-cs"/>
              </a:rPr>
              <a:t>No</a:t>
            </a:r>
          </a:p>
        </p:txBody>
      </p:sp>
      <p:cxnSp>
        <p:nvCxnSpPr>
          <p:cNvPr id="49" name="Connector: Curved 48">
            <a:extLst>
              <a:ext uri="{FF2B5EF4-FFF2-40B4-BE49-F238E27FC236}">
                <a16:creationId xmlns:a16="http://schemas.microsoft.com/office/drawing/2014/main" id="{47356714-69F1-0B79-D0B9-C8614C7DAD04}"/>
              </a:ext>
            </a:extLst>
          </p:cNvPr>
          <p:cNvCxnSpPr>
            <a:cxnSpLocks/>
            <a:stCxn id="89" idx="3"/>
            <a:endCxn id="48" idx="1"/>
          </p:cNvCxnSpPr>
          <p:nvPr/>
        </p:nvCxnSpPr>
        <p:spPr>
          <a:xfrm>
            <a:off x="2246476" y="3597191"/>
            <a:ext cx="1363526" cy="1159178"/>
          </a:xfrm>
          <a:prstGeom prst="curvedConnector3">
            <a:avLst>
              <a:gd name="adj1" fmla="val 50000"/>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73AB647-24E2-3324-F065-3C5673DB0C24}"/>
              </a:ext>
            </a:extLst>
          </p:cNvPr>
          <p:cNvSpPr txBox="1"/>
          <p:nvPr/>
        </p:nvSpPr>
        <p:spPr>
          <a:xfrm>
            <a:off x="5522357" y="3095703"/>
            <a:ext cx="201185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636B77"/>
                </a:solidFill>
                <a:effectLst/>
                <a:uLnTx/>
                <a:uFillTx/>
                <a:latin typeface="Avenir Next LT Pro" panose="020B0504020202020204" pitchFamily="34" charset="0"/>
                <a:ea typeface="ＭＳ Ｐゴシック" pitchFamily="-106" charset="-128"/>
                <a:cs typeface="+mn-cs"/>
              </a:rPr>
              <a:t>Differentiate hypopneas if CAI ≥ 5</a:t>
            </a:r>
          </a:p>
        </p:txBody>
      </p:sp>
      <p:cxnSp>
        <p:nvCxnSpPr>
          <p:cNvPr id="59" name="Straight Arrow Connector 58">
            <a:extLst>
              <a:ext uri="{FF2B5EF4-FFF2-40B4-BE49-F238E27FC236}">
                <a16:creationId xmlns:a16="http://schemas.microsoft.com/office/drawing/2014/main" id="{A78A1A91-C7A7-EB91-973B-E8D9E058720A}"/>
              </a:ext>
            </a:extLst>
          </p:cNvPr>
          <p:cNvCxnSpPr>
            <a:cxnSpLocks/>
          </p:cNvCxnSpPr>
          <p:nvPr/>
        </p:nvCxnSpPr>
        <p:spPr>
          <a:xfrm>
            <a:off x="5328393" y="3597191"/>
            <a:ext cx="377586" cy="0"/>
          </a:xfrm>
          <a:prstGeom prst="straightConnector1">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071B7A6-9039-F489-FF4E-FF9DA6983717}"/>
              </a:ext>
            </a:extLst>
          </p:cNvPr>
          <p:cNvCxnSpPr>
            <a:cxnSpLocks/>
            <a:stCxn id="48" idx="3"/>
            <a:endCxn id="19" idx="1"/>
          </p:cNvCxnSpPr>
          <p:nvPr/>
        </p:nvCxnSpPr>
        <p:spPr>
          <a:xfrm>
            <a:off x="4252637" y="4756369"/>
            <a:ext cx="3801301" cy="3646"/>
          </a:xfrm>
          <a:prstGeom prst="straightConnector1">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E9F709A-1BBE-B5A4-F72B-3047C559263C}"/>
              </a:ext>
            </a:extLst>
          </p:cNvPr>
          <p:cNvCxnSpPr>
            <a:cxnSpLocks/>
            <a:stCxn id="89" idx="3"/>
          </p:cNvCxnSpPr>
          <p:nvPr/>
        </p:nvCxnSpPr>
        <p:spPr>
          <a:xfrm>
            <a:off x="2246476" y="3597191"/>
            <a:ext cx="1198780" cy="13963"/>
          </a:xfrm>
          <a:prstGeom prst="straightConnector1">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BF95D686-74D1-749C-3A4E-E813B7A236C4}"/>
              </a:ext>
            </a:extLst>
          </p:cNvPr>
          <p:cNvSpPr/>
          <p:nvPr/>
        </p:nvSpPr>
        <p:spPr>
          <a:xfrm>
            <a:off x="8053942" y="3253584"/>
            <a:ext cx="3640218" cy="699901"/>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EFFFF"/>
              </a:solidFill>
              <a:effectLst/>
              <a:uLnTx/>
              <a:uFillTx/>
              <a:latin typeface="Aptos"/>
              <a:ea typeface="+mn-ea"/>
              <a:cs typeface="+mn-cs"/>
            </a:endParaRPr>
          </a:p>
        </p:txBody>
      </p:sp>
      <p:sp>
        <p:nvSpPr>
          <p:cNvPr id="68" name="TextBox 67">
            <a:extLst>
              <a:ext uri="{FF2B5EF4-FFF2-40B4-BE49-F238E27FC236}">
                <a16:creationId xmlns:a16="http://schemas.microsoft.com/office/drawing/2014/main" id="{1ABCCAF6-0C7C-8F61-2204-529A658D4E35}"/>
              </a:ext>
            </a:extLst>
          </p:cNvPr>
          <p:cNvSpPr txBox="1"/>
          <p:nvPr/>
        </p:nvSpPr>
        <p:spPr>
          <a:xfrm>
            <a:off x="8053939" y="3365783"/>
            <a:ext cx="259558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Next LT Pro" panose="020B0504020202020204" pitchFamily="34" charset="0"/>
                <a:ea typeface="ＭＳ Ｐゴシック" pitchFamily="-106" charset="-128"/>
                <a:cs typeface="+mn-cs"/>
              </a:rPr>
              <a:t>CAHI ≥ 15</a:t>
            </a:r>
          </a:p>
        </p:txBody>
      </p:sp>
      <p:cxnSp>
        <p:nvCxnSpPr>
          <p:cNvPr id="69" name="Straight Arrow Connector 68">
            <a:extLst>
              <a:ext uri="{FF2B5EF4-FFF2-40B4-BE49-F238E27FC236}">
                <a16:creationId xmlns:a16="http://schemas.microsoft.com/office/drawing/2014/main" id="{5B4E587F-E4B7-88A8-3542-62E8CB1A6663}"/>
              </a:ext>
            </a:extLst>
          </p:cNvPr>
          <p:cNvCxnSpPr>
            <a:cxnSpLocks/>
          </p:cNvCxnSpPr>
          <p:nvPr/>
        </p:nvCxnSpPr>
        <p:spPr>
          <a:xfrm>
            <a:off x="7389091" y="3589571"/>
            <a:ext cx="664851" cy="0"/>
          </a:xfrm>
          <a:prstGeom prst="straightConnector1">
            <a:avLst/>
          </a:prstGeom>
          <a:ln>
            <a:solidFill>
              <a:srgbClr val="92D05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08C26989-F97F-5618-D4C4-A86C3AB4AD82}"/>
              </a:ext>
            </a:extLst>
          </p:cNvPr>
          <p:cNvSpPr txBox="1"/>
          <p:nvPr/>
        </p:nvSpPr>
        <p:spPr>
          <a:xfrm>
            <a:off x="8053941" y="1658027"/>
            <a:ext cx="329677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36B77"/>
                </a:solidFill>
                <a:effectLst/>
                <a:uLnTx/>
                <a:uFillTx/>
                <a:latin typeface="Avenir Next LT Pro" panose="020B0504020202020204" pitchFamily="34" charset="0"/>
                <a:ea typeface="ＭＳ Ｐゴシック" pitchFamily="-106" charset="-128"/>
                <a:cs typeface="+mn-cs"/>
              </a:rPr>
              <a:t>Consider rem</a:t>
            </a:r>
            <a:r>
              <a:rPr kumimoji="0" lang="en-US" sz="2000" b="0" i="0" u="none" strike="noStrike" kern="1200" cap="none" spc="0" normalizeH="0" baseline="0" noProof="0">
                <a:ln>
                  <a:noFill/>
                </a:ln>
                <a:solidFill>
                  <a:srgbClr val="636B77"/>
                </a:solidFill>
                <a:effectLst/>
                <a:uLnTx/>
                <a:uFillTx/>
                <a:latin typeface="Avenir Next LT Pro" panose="020B0504020202020204" pitchFamily="34" charset="0"/>
                <a:ea typeface="ＭＳ Ｐゴシック" pitchFamily="-106" charset="-128"/>
                <a:cs typeface="+mn-cs"/>
              </a:rPr>
              <a:t>edē</a:t>
            </a:r>
            <a:r>
              <a:rPr kumimoji="0" lang="en-US" sz="2000" b="1" i="0" u="none" strike="noStrike" kern="1200" cap="none" spc="0" normalizeH="0" baseline="0" noProof="0">
                <a:ln>
                  <a:noFill/>
                </a:ln>
                <a:solidFill>
                  <a:srgbClr val="636B77"/>
                </a:solidFill>
                <a:effectLst/>
                <a:uLnTx/>
                <a:uFillTx/>
                <a:latin typeface="Avenir Next LT Pro" panose="020B0504020202020204" pitchFamily="34" charset="0"/>
                <a:ea typeface="ＭＳ Ｐゴシック" pitchFamily="-106" charset="-128"/>
                <a:cs typeface="+mn-cs"/>
              </a:rPr>
              <a:t> if…</a:t>
            </a:r>
          </a:p>
        </p:txBody>
      </p:sp>
      <p:sp>
        <p:nvSpPr>
          <p:cNvPr id="88" name="TextBox 87">
            <a:extLst>
              <a:ext uri="{FF2B5EF4-FFF2-40B4-BE49-F238E27FC236}">
                <a16:creationId xmlns:a16="http://schemas.microsoft.com/office/drawing/2014/main" id="{C5C62380-4260-D4A4-0183-BD6CF541213F}"/>
              </a:ext>
            </a:extLst>
          </p:cNvPr>
          <p:cNvSpPr txBox="1"/>
          <p:nvPr/>
        </p:nvSpPr>
        <p:spPr>
          <a:xfrm>
            <a:off x="3931319" y="5199973"/>
            <a:ext cx="7620115"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CAHI = Central Apnea Hypopnea Index</a:t>
            </a:r>
          </a:p>
        </p:txBody>
      </p:sp>
      <p:sp>
        <p:nvSpPr>
          <p:cNvPr id="89" name="Rectangle 88">
            <a:extLst>
              <a:ext uri="{FF2B5EF4-FFF2-40B4-BE49-F238E27FC236}">
                <a16:creationId xmlns:a16="http://schemas.microsoft.com/office/drawing/2014/main" id="{1D2621E8-1501-2CCC-42C9-A76BF8CCDB76}"/>
              </a:ext>
            </a:extLst>
          </p:cNvPr>
          <p:cNvSpPr/>
          <p:nvPr/>
        </p:nvSpPr>
        <p:spPr>
          <a:xfrm>
            <a:off x="1940486" y="3365029"/>
            <a:ext cx="305990" cy="4643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ptos"/>
              <a:ea typeface="+mn-ea"/>
              <a:cs typeface="+mn-cs"/>
            </a:endParaRPr>
          </a:p>
        </p:txBody>
      </p:sp>
      <p:sp>
        <p:nvSpPr>
          <p:cNvPr id="4" name="TextBox 3">
            <a:extLst>
              <a:ext uri="{FF2B5EF4-FFF2-40B4-BE49-F238E27FC236}">
                <a16:creationId xmlns:a16="http://schemas.microsoft.com/office/drawing/2014/main" id="{C59D6639-1EC7-2534-F48F-FEF96B43867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709204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FD9B79-A3D3-28D3-930D-FD16AE5967E0}"/>
              </a:ext>
            </a:extLst>
          </p:cNvPr>
          <p:cNvSpPr>
            <a:spLocks noGrp="1"/>
          </p:cNvSpPr>
          <p:nvPr>
            <p:ph type="title"/>
          </p:nvPr>
        </p:nvSpPr>
        <p:spPr>
          <a:xfrm>
            <a:off x="836612" y="262659"/>
            <a:ext cx="8318067" cy="734291"/>
          </a:xfrm>
        </p:spPr>
        <p:txBody>
          <a:bodyPr>
            <a:normAutofit/>
          </a:bodyPr>
          <a:lstStyle/>
          <a:p>
            <a:r>
              <a:rPr lang="en-US" sz="4000" dirty="0"/>
              <a:t>Etiology of CSA		</a:t>
            </a:r>
          </a:p>
        </p:txBody>
      </p:sp>
      <p:graphicFrame>
        <p:nvGraphicFramePr>
          <p:cNvPr id="6" name="Content Placeholder 5">
            <a:extLst>
              <a:ext uri="{FF2B5EF4-FFF2-40B4-BE49-F238E27FC236}">
                <a16:creationId xmlns:a16="http://schemas.microsoft.com/office/drawing/2014/main" id="{78466293-9AAF-0B74-F809-5E58D160CF77}"/>
              </a:ext>
            </a:extLst>
          </p:cNvPr>
          <p:cNvGraphicFramePr>
            <a:graphicFrameLocks noGrp="1"/>
          </p:cNvGraphicFramePr>
          <p:nvPr>
            <p:ph idx="1"/>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55E22E09-36E4-5253-7045-4912DAF726DC}"/>
              </a:ext>
            </a:extLst>
          </p:cNvPr>
          <p:cNvSpPr>
            <a:spLocks noGrp="1"/>
          </p:cNvSpPr>
          <p:nvPr>
            <p:ph type="body" sz="half" idx="2"/>
          </p:nvPr>
        </p:nvSpPr>
        <p:spPr>
          <a:xfrm>
            <a:off x="836612" y="1585840"/>
            <a:ext cx="4346576" cy="3811588"/>
          </a:xfrm>
        </p:spPr>
        <p:txBody>
          <a:bodyPr>
            <a:normAutofit/>
          </a:bodyPr>
          <a:lstStyle/>
          <a:p>
            <a:pPr marL="342900" indent="-342900">
              <a:buFont typeface="Wingdings" panose="05000000000000000000" pitchFamily="2" charset="2"/>
              <a:buChar char="§"/>
            </a:pPr>
            <a:r>
              <a:rPr lang="en-US" sz="2400" dirty="0"/>
              <a:t>Currently in the sleep lab the 3 highest etiologies are</a:t>
            </a:r>
          </a:p>
          <a:p>
            <a:pPr marL="800100" lvl="1" indent="-342900">
              <a:buFont typeface="Wingdings" panose="05000000000000000000" pitchFamily="2" charset="2"/>
              <a:buChar char="§"/>
            </a:pPr>
            <a:r>
              <a:rPr lang="en-US" sz="2000" dirty="0"/>
              <a:t>Primary CSA</a:t>
            </a:r>
          </a:p>
          <a:p>
            <a:pPr marL="800100" lvl="1" indent="-342900">
              <a:buFont typeface="Wingdings" panose="05000000000000000000" pitchFamily="2" charset="2"/>
              <a:buChar char="§"/>
            </a:pPr>
            <a:r>
              <a:rPr lang="en-US" sz="2000" dirty="0"/>
              <a:t>HF</a:t>
            </a:r>
          </a:p>
          <a:p>
            <a:pPr marL="800100" lvl="1" indent="-342900">
              <a:buFont typeface="Wingdings" panose="05000000000000000000" pitchFamily="2" charset="2"/>
              <a:buChar char="§"/>
            </a:pPr>
            <a:r>
              <a:rPr lang="en-US" sz="2000" dirty="0"/>
              <a:t>AF</a:t>
            </a:r>
          </a:p>
          <a:p>
            <a:pPr marL="800100" lvl="1"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400" dirty="0"/>
              <a:t>CSA is found in approximately 35% of HFrEF patients and 20% of AF and HF patients</a:t>
            </a:r>
          </a:p>
          <a:p>
            <a:pPr marL="342900" indent="-342900">
              <a:buFont typeface="Wingdings" panose="05000000000000000000" pitchFamily="2" charset="2"/>
              <a:buChar char="§"/>
            </a:pPr>
            <a:endParaRPr lang="en-US" sz="2400" dirty="0"/>
          </a:p>
        </p:txBody>
      </p:sp>
      <p:sp>
        <p:nvSpPr>
          <p:cNvPr id="3" name="TextBox 2">
            <a:extLst>
              <a:ext uri="{FF2B5EF4-FFF2-40B4-BE49-F238E27FC236}">
                <a16:creationId xmlns:a16="http://schemas.microsoft.com/office/drawing/2014/main" id="{26F954B9-06BC-8B6C-EBDC-BB7C2ACBC5BF}"/>
              </a:ext>
            </a:extLst>
          </p:cNvPr>
          <p:cNvSpPr txBox="1"/>
          <p:nvPr/>
        </p:nvSpPr>
        <p:spPr>
          <a:xfrm>
            <a:off x="609600" y="6172941"/>
            <a:ext cx="6096000" cy="276999"/>
          </a:xfrm>
          <a:prstGeom prst="rect">
            <a:avLst/>
          </a:prstGeom>
          <a:noFill/>
        </p:spPr>
        <p:txBody>
          <a:bodyPr wrap="square">
            <a:spAutoFit/>
          </a:bodyPr>
          <a:lstStyle/>
          <a:p>
            <a:pPr marL="0" marR="0">
              <a:buNone/>
            </a:pP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Pepin  JL et al.  Sleep Med 2024;124:426-433</a:t>
            </a:r>
          </a:p>
        </p:txBody>
      </p:sp>
      <p:sp>
        <p:nvSpPr>
          <p:cNvPr id="2" name="TextBox 1">
            <a:extLst>
              <a:ext uri="{FF2B5EF4-FFF2-40B4-BE49-F238E27FC236}">
                <a16:creationId xmlns:a16="http://schemas.microsoft.com/office/drawing/2014/main" id="{3F0DC30C-92E2-A48C-6E31-112D6C680F3D}"/>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6630652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A22AF-AB46-1ED5-DAFB-00A4F7EF0659}"/>
            </a:ext>
          </a:extLst>
        </p:cNvPr>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C43C0DFD-40C1-71B0-5991-264F78864A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19" name="Object 18" hidden="1">
                        <a:extLst>
                          <a:ext uri="{FF2B5EF4-FFF2-40B4-BE49-F238E27FC236}">
                            <a16:creationId xmlns:a16="http://schemas.microsoft.com/office/drawing/2014/main" id="{C43C0DFD-40C1-71B0-5991-264F78864A8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60FFA4F-5723-8D9E-2BEA-7A2402CE8E6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sym typeface="+mn-lt"/>
            </a:endParaRPr>
          </a:p>
        </p:txBody>
      </p:sp>
      <p:sp>
        <p:nvSpPr>
          <p:cNvPr id="2" name="Title 1">
            <a:extLst>
              <a:ext uri="{FF2B5EF4-FFF2-40B4-BE49-F238E27FC236}">
                <a16:creationId xmlns:a16="http://schemas.microsoft.com/office/drawing/2014/main" id="{D62E22EC-473D-A816-CDB1-A3B74D99E52F}"/>
              </a:ext>
            </a:extLst>
          </p:cNvPr>
          <p:cNvSpPr>
            <a:spLocks noGrp="1"/>
          </p:cNvSpPr>
          <p:nvPr>
            <p:ph type="title" idx="4294967295"/>
          </p:nvPr>
        </p:nvSpPr>
        <p:spPr>
          <a:xfrm>
            <a:off x="454603" y="15389"/>
            <a:ext cx="11617325" cy="1896538"/>
          </a:xfrm>
        </p:spPr>
        <p:txBody>
          <a:bodyPr>
            <a:noAutofit/>
          </a:bodyPr>
          <a:lstStyle/>
          <a:p>
            <a:r>
              <a:rPr lang="en-US" dirty="0"/>
              <a:t>Composition of AHI at baseline for treatment arm subjects in the rem</a:t>
            </a:r>
            <a:r>
              <a:rPr lang="en-US" b="0" dirty="0">
                <a:latin typeface="+mj-lt"/>
              </a:rPr>
              <a:t>edē</a:t>
            </a:r>
            <a:r>
              <a:rPr lang="en-US" dirty="0"/>
              <a:t> Pivotal Trial</a:t>
            </a:r>
          </a:p>
        </p:txBody>
      </p:sp>
      <p:pic>
        <p:nvPicPr>
          <p:cNvPr id="5" name="Picture 4">
            <a:extLst>
              <a:ext uri="{FF2B5EF4-FFF2-40B4-BE49-F238E27FC236}">
                <a16:creationId xmlns:a16="http://schemas.microsoft.com/office/drawing/2014/main" id="{03FB18B0-F042-1DDC-9620-A77755DE4AEC}"/>
              </a:ext>
            </a:extLst>
          </p:cNvPr>
          <p:cNvPicPr>
            <a:picLocks noChangeAspect="1"/>
          </p:cNvPicPr>
          <p:nvPr/>
        </p:nvPicPr>
        <p:blipFill>
          <a:blip r:embed="rId7"/>
          <a:stretch>
            <a:fillRect/>
          </a:stretch>
        </p:blipFill>
        <p:spPr>
          <a:xfrm>
            <a:off x="625967" y="1911927"/>
            <a:ext cx="10940065" cy="4233512"/>
          </a:xfrm>
          <a:prstGeom prst="rect">
            <a:avLst/>
          </a:prstGeom>
        </p:spPr>
      </p:pic>
      <p:sp>
        <p:nvSpPr>
          <p:cNvPr id="12" name="TextBox 11">
            <a:extLst>
              <a:ext uri="{FF2B5EF4-FFF2-40B4-BE49-F238E27FC236}">
                <a16:creationId xmlns:a16="http://schemas.microsoft.com/office/drawing/2014/main" id="{C2A59F89-0D11-D428-B8AB-5BE0C62C23C4}"/>
              </a:ext>
            </a:extLst>
          </p:cNvPr>
          <p:cNvSpPr txBox="1"/>
          <p:nvPr/>
        </p:nvSpPr>
        <p:spPr>
          <a:xfrm>
            <a:off x="454603" y="6227962"/>
            <a:ext cx="51196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venir Next LT Pro" panose="020B0504020202020204" pitchFamily="34" charset="0"/>
                <a:ea typeface="ＭＳ Ｐゴシック" pitchFamily="-106" charset="-128"/>
                <a:cs typeface="+mn-cs"/>
              </a:rPr>
              <a:t>Costanzo MR, et al.  The Lancet 2016;388:974-82</a:t>
            </a:r>
          </a:p>
        </p:txBody>
      </p:sp>
      <p:sp>
        <p:nvSpPr>
          <p:cNvPr id="3" name="TextBox 2">
            <a:extLst>
              <a:ext uri="{FF2B5EF4-FFF2-40B4-BE49-F238E27FC236}">
                <a16:creationId xmlns:a16="http://schemas.microsoft.com/office/drawing/2014/main" id="{10679861-652A-BA8D-978F-CE10C8B75863}"/>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785000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FA7A-A8CE-4F6C-E1C6-91BDF5D9EF7E}"/>
            </a:ext>
          </a:extLst>
        </p:cNvPr>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E1FEDED1-C3D1-4D86-D92F-A2F0F4E7D5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6" imgH="396" progId="TCLayout.ActiveDocument.1">
                  <p:embed/>
                </p:oleObj>
              </mc:Choice>
              <mc:Fallback>
                <p:oleObj name="think-cell Slide" r:id="rId7" imgW="396" imgH="396" progId="TCLayout.ActiveDocument.1">
                  <p:embed/>
                  <p:pic>
                    <p:nvPicPr>
                      <p:cNvPr id="19" name="Object 18" hidden="1">
                        <a:extLst>
                          <a:ext uri="{FF2B5EF4-FFF2-40B4-BE49-F238E27FC236}">
                            <a16:creationId xmlns:a16="http://schemas.microsoft.com/office/drawing/2014/main" id="{E1FEDED1-C3D1-4D86-D92F-A2F0F4E7D55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24CDEA8-01CC-842F-C731-5B644140487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sym typeface="+mn-lt"/>
            </a:endParaRPr>
          </a:p>
        </p:txBody>
      </p:sp>
      <p:sp>
        <p:nvSpPr>
          <p:cNvPr id="2" name="Title 1">
            <a:extLst>
              <a:ext uri="{FF2B5EF4-FFF2-40B4-BE49-F238E27FC236}">
                <a16:creationId xmlns:a16="http://schemas.microsoft.com/office/drawing/2014/main" id="{B7B02F25-A17E-276F-EE62-DB9728C3A0A8}"/>
              </a:ext>
            </a:extLst>
          </p:cNvPr>
          <p:cNvSpPr>
            <a:spLocks noGrp="1"/>
          </p:cNvSpPr>
          <p:nvPr>
            <p:ph type="title" idx="4294967295"/>
          </p:nvPr>
        </p:nvSpPr>
        <p:spPr>
          <a:xfrm>
            <a:off x="461963" y="447387"/>
            <a:ext cx="11730037" cy="962976"/>
          </a:xfrm>
        </p:spPr>
        <p:txBody>
          <a:bodyPr>
            <a:noAutofit/>
          </a:bodyPr>
          <a:lstStyle/>
          <a:p>
            <a:r>
              <a:rPr lang="en-US" sz="4000" dirty="0"/>
              <a:t>Hypopneas were unclassified in the Pivotal – counting all as obstructive would have excluded 66% of patients</a:t>
            </a:r>
          </a:p>
        </p:txBody>
      </p:sp>
      <p:sp>
        <p:nvSpPr>
          <p:cNvPr id="144" name="Text Placeholder 2">
            <a:extLst>
              <a:ext uri="{FF2B5EF4-FFF2-40B4-BE49-F238E27FC236}">
                <a16:creationId xmlns:a16="http://schemas.microsoft.com/office/drawing/2014/main" id="{F2A37CD8-E2D9-1928-A862-1A191438755D}"/>
              </a:ext>
            </a:extLst>
          </p:cNvPr>
          <p:cNvSpPr>
            <a:spLocks noGrp="1"/>
          </p:cNvSpPr>
          <p:nvPr>
            <p:custDataLst>
              <p:tags r:id="rId3"/>
            </p:custDataLst>
          </p:nvPr>
        </p:nvSpPr>
        <p:spPr bwMode="gray">
          <a:xfrm>
            <a:off x="255588" y="4289545"/>
            <a:ext cx="206375" cy="192951"/>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0"/>
              </a:spcBef>
              <a:spcAft>
                <a:spcPct val="0"/>
              </a:spcAft>
              <a:buClr>
                <a:srgbClr val="00AEB5"/>
              </a:buClr>
              <a:buSzPct val="90000"/>
              <a:buFont typeface="Wingdings" charset="2"/>
              <a:buNone/>
              <a:tabLst/>
              <a:defRPr/>
            </a:pP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47" name="Text Placeholder 2">
            <a:extLst>
              <a:ext uri="{FF2B5EF4-FFF2-40B4-BE49-F238E27FC236}">
                <a16:creationId xmlns:a16="http://schemas.microsoft.com/office/drawing/2014/main" id="{2565F778-D71A-F144-E9AA-5FF9199DB93A}"/>
              </a:ext>
            </a:extLst>
          </p:cNvPr>
          <p:cNvSpPr>
            <a:spLocks noGrp="1"/>
          </p:cNvSpPr>
          <p:nvPr>
            <p:custDataLst>
              <p:tags r:id="rId4"/>
            </p:custDataLst>
          </p:nvPr>
        </p:nvSpPr>
        <p:spPr bwMode="gray">
          <a:xfrm>
            <a:off x="255589" y="2638635"/>
            <a:ext cx="206375" cy="192951"/>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0"/>
              </a:spcBef>
              <a:spcAft>
                <a:spcPct val="0"/>
              </a:spcAft>
              <a:buClr>
                <a:srgbClr val="00AEB5"/>
              </a:buClr>
              <a:buSzPct val="90000"/>
              <a:buFont typeface="Wingdings" charset="2"/>
              <a:buNone/>
              <a:tabLst/>
              <a:defRPr/>
            </a:pP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64" name="Text Placeholder 2">
            <a:extLst>
              <a:ext uri="{FF2B5EF4-FFF2-40B4-BE49-F238E27FC236}">
                <a16:creationId xmlns:a16="http://schemas.microsoft.com/office/drawing/2014/main" id="{3973E593-F223-A109-D3FF-463B2A358E15}"/>
              </a:ext>
            </a:extLst>
          </p:cNvPr>
          <p:cNvSpPr>
            <a:spLocks noGrp="1"/>
          </p:cNvSpPr>
          <p:nvPr/>
        </p:nvSpPr>
        <p:spPr bwMode="auto">
          <a:xfrm>
            <a:off x="5107781" y="1410363"/>
            <a:ext cx="1146175"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1"/>
              </a:buClr>
              <a:buSzPct val="9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SzPct val="80000"/>
              <a:buFont typeface="Arial"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75000"/>
                </a:schemeClr>
              </a:buClr>
              <a:buSzPct val="7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0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
                <a:srgbClr val="00AEB5"/>
              </a:buClr>
              <a:buSzPct val="90000"/>
              <a:buFont typeface="Wingdings" charset="2"/>
              <a:buNone/>
              <a:tabLst/>
              <a:defRPr/>
            </a:pPr>
            <a:endParaRPr kumimoji="0" lang="en-US" sz="1600" b="0" i="0" u="none" strike="noStrike" kern="1200" cap="none" spc="0" normalizeH="0" baseline="0" noProof="0" dirty="0">
              <a:ln>
                <a:noFill/>
              </a:ln>
              <a:solidFill>
                <a:srgbClr val="33363E"/>
              </a:solidFill>
              <a:effectLst/>
              <a:uLnTx/>
              <a:uFillTx/>
              <a:latin typeface="Calibri" panose="020F0502020204030204"/>
              <a:ea typeface="+mn-ea"/>
              <a:cs typeface="+mn-cs"/>
              <a:sym typeface="+mn-lt"/>
            </a:endParaRPr>
          </a:p>
        </p:txBody>
      </p:sp>
      <p:sp>
        <p:nvSpPr>
          <p:cNvPr id="42" name="TextBox 41">
            <a:extLst>
              <a:ext uri="{FF2B5EF4-FFF2-40B4-BE49-F238E27FC236}">
                <a16:creationId xmlns:a16="http://schemas.microsoft.com/office/drawing/2014/main" id="{DEAFFBC7-539D-BF58-FD5E-37AE6B910381}"/>
              </a:ext>
            </a:extLst>
          </p:cNvPr>
          <p:cNvSpPr txBox="1"/>
          <p:nvPr/>
        </p:nvSpPr>
        <p:spPr>
          <a:xfrm>
            <a:off x="461963" y="6195169"/>
            <a:ext cx="51196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Costanzo MR, et al.  The Lancet 2016;388:974-82</a:t>
            </a:r>
          </a:p>
        </p:txBody>
      </p:sp>
      <p:pic>
        <p:nvPicPr>
          <p:cNvPr id="5" name="Picture 4">
            <a:extLst>
              <a:ext uri="{FF2B5EF4-FFF2-40B4-BE49-F238E27FC236}">
                <a16:creationId xmlns:a16="http://schemas.microsoft.com/office/drawing/2014/main" id="{55C4A3CD-E9B1-CE20-3510-4D95AD94F31E}"/>
              </a:ext>
            </a:extLst>
          </p:cNvPr>
          <p:cNvPicPr>
            <a:picLocks noChangeAspect="1"/>
          </p:cNvPicPr>
          <p:nvPr/>
        </p:nvPicPr>
        <p:blipFill>
          <a:blip r:embed="rId9"/>
          <a:stretch>
            <a:fillRect/>
          </a:stretch>
        </p:blipFill>
        <p:spPr>
          <a:xfrm>
            <a:off x="791944" y="1929371"/>
            <a:ext cx="10608112" cy="4163399"/>
          </a:xfrm>
          <a:prstGeom prst="rect">
            <a:avLst/>
          </a:prstGeom>
        </p:spPr>
      </p:pic>
      <p:sp>
        <p:nvSpPr>
          <p:cNvPr id="3" name="TextBox 2">
            <a:extLst>
              <a:ext uri="{FF2B5EF4-FFF2-40B4-BE49-F238E27FC236}">
                <a16:creationId xmlns:a16="http://schemas.microsoft.com/office/drawing/2014/main" id="{FA2EEE69-5252-395F-03BC-A3340C452BDA}"/>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735256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6" imgH="396" progId="TCLayout.ActiveDocument.1">
                  <p:embed/>
                </p:oleObj>
              </mc:Choice>
              <mc:Fallback>
                <p:oleObj name="think-cell Slide" r:id="rId5" imgW="396" imgH="396" progId="TCLayout.ActiveDocument.1">
                  <p:embed/>
                  <p:pic>
                    <p:nvPicPr>
                      <p:cNvPr id="19" name="Object 1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sym typeface="+mn-lt"/>
            </a:endParaRPr>
          </a:p>
        </p:txBody>
      </p:sp>
      <p:sp>
        <p:nvSpPr>
          <p:cNvPr id="2" name="Title 1"/>
          <p:cNvSpPr>
            <a:spLocks noGrp="1"/>
          </p:cNvSpPr>
          <p:nvPr>
            <p:ph type="title" idx="4294967295"/>
          </p:nvPr>
        </p:nvSpPr>
        <p:spPr>
          <a:xfrm>
            <a:off x="443345" y="15389"/>
            <a:ext cx="11748655" cy="1599750"/>
          </a:xfrm>
        </p:spPr>
        <p:txBody>
          <a:bodyPr>
            <a:noAutofit/>
          </a:bodyPr>
          <a:lstStyle/>
          <a:p>
            <a:r>
              <a:rPr lang="en-US" sz="3600" dirty="0"/>
              <a:t>Differentiating hypopneas – or excluding them – is important for accurate identification of patients with CSA</a:t>
            </a:r>
          </a:p>
        </p:txBody>
      </p:sp>
      <p:sp>
        <p:nvSpPr>
          <p:cNvPr id="6" name="TextBox 5">
            <a:extLst>
              <a:ext uri="{FF2B5EF4-FFF2-40B4-BE49-F238E27FC236}">
                <a16:creationId xmlns:a16="http://schemas.microsoft.com/office/drawing/2014/main" id="{AAADC7B2-A1A5-3FDF-A5DE-F288CD1EF4A6}"/>
              </a:ext>
            </a:extLst>
          </p:cNvPr>
          <p:cNvSpPr txBox="1"/>
          <p:nvPr/>
        </p:nvSpPr>
        <p:spPr>
          <a:xfrm>
            <a:off x="7123208" y="2781451"/>
            <a:ext cx="4308050" cy="249299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Study Highlights</a:t>
            </a:r>
          </a:p>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4,431PSGs evaluated</a:t>
            </a:r>
          </a:p>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55% had moderate to severe sleep apnea </a:t>
            </a:r>
          </a:p>
          <a:p>
            <a:pPr marL="342900" marR="0" lvl="0" indent="-34290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CSA diagnosis was </a:t>
            </a:r>
            <a:r>
              <a:rPr kumimoji="0" lang="en-US" sz="1800" b="0" i="0" u="sng" strike="noStrike" kern="1200" cap="none" spc="0" normalizeH="0" baseline="0" noProof="0" dirty="0">
                <a:ln>
                  <a:noFill/>
                </a:ln>
                <a:solidFill>
                  <a:srgbClr val="636B77"/>
                </a:solidFill>
                <a:effectLst/>
                <a:uLnTx/>
                <a:uFillTx/>
                <a:latin typeface="Avenir Next LT Pro"/>
                <a:ea typeface="ＭＳ Ｐゴシック" pitchFamily="-106" charset="-128"/>
                <a:cs typeface="+mn-cs"/>
              </a:rPr>
              <a:t>4x higher</a:t>
            </a:r>
            <a:r>
              <a:rPr kumimoji="0" lang="en-US" sz="1800" b="0"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 (5% vs 20%) when differentiating hypopneas</a:t>
            </a:r>
          </a:p>
        </p:txBody>
      </p:sp>
      <p:sp>
        <p:nvSpPr>
          <p:cNvPr id="22" name="TextBox 21">
            <a:extLst>
              <a:ext uri="{FF2B5EF4-FFF2-40B4-BE49-F238E27FC236}">
                <a16:creationId xmlns:a16="http://schemas.microsoft.com/office/drawing/2014/main" id="{1E905668-4D96-4EDC-57C2-95A85E8F6D31}"/>
              </a:ext>
            </a:extLst>
          </p:cNvPr>
          <p:cNvSpPr txBox="1"/>
          <p:nvPr/>
        </p:nvSpPr>
        <p:spPr>
          <a:xfrm>
            <a:off x="443345" y="6091539"/>
            <a:ext cx="7331695"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36B77"/>
                </a:solidFill>
                <a:effectLst/>
                <a:uLnTx/>
                <a:uFillTx/>
                <a:latin typeface="Avenir Next LT Pro" panose="020B0504020202020204" pitchFamily="34" charset="0"/>
                <a:ea typeface="ＭＳ Ｐゴシック" pitchFamily="-106" charset="-128"/>
                <a:cs typeface="+mn-cs"/>
              </a:rPr>
              <a:t>1 Pépin, et al. Multidimensional phenotyping to distinguish among central (CSA), obstructive (OSA) and co-existing central and obstructive sleep apnea (CSA-OSA) phenotypes in real-world data, Sleep Medicine, Volume 124, 2024, Pages 426-433.</a:t>
            </a:r>
          </a:p>
        </p:txBody>
      </p:sp>
      <p:pic>
        <p:nvPicPr>
          <p:cNvPr id="4" name="Picture 3">
            <a:extLst>
              <a:ext uri="{FF2B5EF4-FFF2-40B4-BE49-F238E27FC236}">
                <a16:creationId xmlns:a16="http://schemas.microsoft.com/office/drawing/2014/main" id="{85D566C7-EF88-2674-A782-5C6057221760}"/>
              </a:ext>
            </a:extLst>
          </p:cNvPr>
          <p:cNvPicPr>
            <a:picLocks noChangeAspect="1"/>
          </p:cNvPicPr>
          <p:nvPr/>
        </p:nvPicPr>
        <p:blipFill>
          <a:blip r:embed="rId7"/>
          <a:srcRect t="19412"/>
          <a:stretch/>
        </p:blipFill>
        <p:spPr>
          <a:xfrm>
            <a:off x="1545215" y="2657349"/>
            <a:ext cx="4106576" cy="3302727"/>
          </a:xfrm>
          <a:prstGeom prst="rect">
            <a:avLst/>
          </a:prstGeom>
        </p:spPr>
      </p:pic>
      <p:sp>
        <p:nvSpPr>
          <p:cNvPr id="8" name="TextBox 7">
            <a:extLst>
              <a:ext uri="{FF2B5EF4-FFF2-40B4-BE49-F238E27FC236}">
                <a16:creationId xmlns:a16="http://schemas.microsoft.com/office/drawing/2014/main" id="{E0BD655B-3DAC-2FDF-75AD-5007985B904F}"/>
              </a:ext>
            </a:extLst>
          </p:cNvPr>
          <p:cNvSpPr txBox="1"/>
          <p:nvPr/>
        </p:nvSpPr>
        <p:spPr>
          <a:xfrm>
            <a:off x="975734" y="1787222"/>
            <a:ext cx="6266916" cy="7386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CSA diagnosis was 4x higher using central hypopneas: “</a:t>
            </a:r>
            <a:r>
              <a:rPr kumimoji="0" lang="en-US" sz="1400" b="0" i="0" u="none" strike="noStrike" kern="1200" cap="none" spc="0" normalizeH="0" baseline="0" noProof="0" dirty="0">
                <a:ln>
                  <a:noFill/>
                </a:ln>
                <a:solidFill>
                  <a:srgbClr val="636B77"/>
                </a:solidFill>
                <a:effectLst/>
                <a:uLnTx/>
                <a:uFillTx/>
                <a:latin typeface="Avenir Next LT Pro"/>
                <a:ea typeface="ＭＳ Ｐゴシック" pitchFamily="-106" charset="-128"/>
                <a:cs typeface="+mn-cs"/>
              </a:rPr>
              <a:t>Only 4.59% of patients were defined as CSA when ignoring hypopnea classification, compared to 19.69% when accounting for hypopnea classification”</a:t>
            </a:r>
          </a:p>
        </p:txBody>
      </p:sp>
      <p:sp>
        <p:nvSpPr>
          <p:cNvPr id="3" name="TextBox 2">
            <a:extLst>
              <a:ext uri="{FF2B5EF4-FFF2-40B4-BE49-F238E27FC236}">
                <a16:creationId xmlns:a16="http://schemas.microsoft.com/office/drawing/2014/main" id="{81A6027D-EB3F-3DEC-35BC-58BEB4FCB941}"/>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402682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2729-11C5-4CBD-8EEE-87D8985C2B92}"/>
              </a:ext>
            </a:extLst>
          </p:cNvPr>
          <p:cNvSpPr>
            <a:spLocks noGrp="1"/>
          </p:cNvSpPr>
          <p:nvPr>
            <p:ph type="title" idx="4294967295"/>
          </p:nvPr>
        </p:nvSpPr>
        <p:spPr>
          <a:xfrm>
            <a:off x="471488" y="15388"/>
            <a:ext cx="11618912" cy="1111447"/>
          </a:xfrm>
        </p:spPr>
        <p:txBody>
          <a:bodyPr>
            <a:normAutofit/>
          </a:bodyPr>
          <a:lstStyle/>
          <a:p>
            <a:r>
              <a:rPr lang="en-US" dirty="0">
                <a:latin typeface="Avenir Next LT Pro" panose="020B0504020202020204" pitchFamily="34" charset="0"/>
              </a:rPr>
              <a:t>rem</a:t>
            </a:r>
            <a:r>
              <a:rPr lang="en-US" b="0" dirty="0">
                <a:latin typeface="Avenir Next LT Pro" panose="020B0504020202020204" pitchFamily="34" charset="0"/>
              </a:rPr>
              <a:t>edē</a:t>
            </a:r>
            <a:r>
              <a:rPr lang="en-US" dirty="0">
                <a:latin typeface="Avenir Next LT Pro" panose="020B0504020202020204" pitchFamily="34" charset="0"/>
              </a:rPr>
              <a:t> in your treatment plan</a:t>
            </a:r>
          </a:p>
        </p:txBody>
      </p:sp>
      <p:sp>
        <p:nvSpPr>
          <p:cNvPr id="11" name="Content Placeholder 3">
            <a:extLst>
              <a:ext uri="{FF2B5EF4-FFF2-40B4-BE49-F238E27FC236}">
                <a16:creationId xmlns:a16="http://schemas.microsoft.com/office/drawing/2014/main" id="{B8E0B0D8-6714-4DBB-9166-D378B3D1D832}"/>
              </a:ext>
            </a:extLst>
          </p:cNvPr>
          <p:cNvSpPr>
            <a:spLocks noGrp="1"/>
          </p:cNvSpPr>
          <p:nvPr>
            <p:ph sz="quarter" idx="4294967295"/>
          </p:nvPr>
        </p:nvSpPr>
        <p:spPr>
          <a:xfrm>
            <a:off x="488156" y="1502989"/>
            <a:ext cx="11215687" cy="2957512"/>
          </a:xfrm>
        </p:spPr>
        <p:txBody>
          <a:bodyPr>
            <a:noAutofit/>
          </a:bodyPr>
          <a:lstStyle/>
          <a:p>
            <a:pPr marL="0" indent="0" algn="l">
              <a:buNone/>
            </a:pPr>
            <a:r>
              <a:rPr lang="en-US" sz="2800" b="0" i="0" u="none" strike="noStrike" baseline="0" dirty="0">
                <a:solidFill>
                  <a:srgbClr val="636B77"/>
                </a:solidFill>
                <a:latin typeface="Avenir Next LT Pro" panose="020B0504020202020204" pitchFamily="34" charset="0"/>
              </a:rPr>
              <a:t>Consider patients for </a:t>
            </a:r>
            <a:r>
              <a:rPr lang="en-US" sz="2800" b="1" i="0" u="none" strike="noStrike" baseline="0" dirty="0">
                <a:solidFill>
                  <a:srgbClr val="636B77"/>
                </a:solidFill>
                <a:latin typeface="Avenir Next LT Pro" panose="020B0504020202020204" pitchFamily="34" charset="0"/>
              </a:rPr>
              <a:t>rem</a:t>
            </a:r>
            <a:r>
              <a:rPr lang="en-US" sz="2800" b="0" i="0" u="none" strike="noStrike" baseline="0" dirty="0">
                <a:solidFill>
                  <a:srgbClr val="636B77"/>
                </a:solidFill>
                <a:latin typeface="Avenir Next LT Pro" panose="020B0504020202020204" pitchFamily="34" charset="0"/>
              </a:rPr>
              <a:t>edē with a CAHI ≥ 15 who have:</a:t>
            </a:r>
          </a:p>
          <a:p>
            <a:pPr marL="0" indent="0" algn="l">
              <a:buNone/>
            </a:pPr>
            <a:endParaRPr lang="en-US" sz="2800" dirty="0">
              <a:solidFill>
                <a:srgbClr val="636B77"/>
              </a:solidFill>
              <a:latin typeface="Avenir Next LT Pro" panose="020B0504020202020204" pitchFamily="34" charset="0"/>
            </a:endParaRPr>
          </a:p>
          <a:p>
            <a:pPr algn="l"/>
            <a:r>
              <a:rPr lang="en-US" sz="2800" b="0" i="0" u="none" strike="noStrike" baseline="0" dirty="0">
                <a:solidFill>
                  <a:srgbClr val="636B77"/>
                </a:solidFill>
                <a:latin typeface="Avenir Next LT Pro" panose="020B0504020202020204" pitchFamily="34" charset="0"/>
              </a:rPr>
              <a:t>Tried and cannot tolerate mask-based therapies, </a:t>
            </a:r>
            <a:r>
              <a:rPr lang="en-US" sz="2800" b="0" i="0" u="sng" strike="noStrike" baseline="0" dirty="0">
                <a:solidFill>
                  <a:srgbClr val="636B77"/>
                </a:solidFill>
                <a:latin typeface="Avenir Next LT Pro" panose="020B0504020202020204" pitchFamily="34" charset="0"/>
              </a:rPr>
              <a:t>or</a:t>
            </a:r>
            <a:endParaRPr lang="en-US" sz="2800" b="0" i="0" u="none" strike="noStrike" baseline="0" dirty="0">
              <a:solidFill>
                <a:srgbClr val="636B77"/>
              </a:solidFill>
              <a:latin typeface="Avenir Next LT Pro" panose="020B0504020202020204" pitchFamily="34" charset="0"/>
            </a:endParaRPr>
          </a:p>
          <a:p>
            <a:pPr algn="l"/>
            <a:r>
              <a:rPr lang="en-US" sz="2800" b="0" i="0" u="none" strike="noStrike" baseline="0" dirty="0">
                <a:solidFill>
                  <a:srgbClr val="636B77"/>
                </a:solidFill>
                <a:latin typeface="Avenir Next LT Pro" panose="020B0504020202020204" pitchFamily="34" charset="0"/>
              </a:rPr>
              <a:t>Persistently high AHI despite mask therapy, </a:t>
            </a:r>
            <a:r>
              <a:rPr lang="en-US" sz="2800" b="0" i="0" u="sng" strike="noStrike" baseline="0" dirty="0">
                <a:solidFill>
                  <a:srgbClr val="636B77"/>
                </a:solidFill>
                <a:latin typeface="Avenir Next LT Pro" panose="020B0504020202020204" pitchFamily="34" charset="0"/>
              </a:rPr>
              <a:t>or</a:t>
            </a:r>
            <a:endParaRPr lang="en-US" sz="2800" b="0" i="0" u="none" strike="noStrike" baseline="0" dirty="0">
              <a:solidFill>
                <a:srgbClr val="636B77"/>
              </a:solidFill>
              <a:latin typeface="Avenir Next LT Pro" panose="020B0504020202020204" pitchFamily="34" charset="0"/>
            </a:endParaRPr>
          </a:p>
          <a:p>
            <a:pPr algn="l"/>
            <a:r>
              <a:rPr lang="en-US" sz="2800" b="0" i="0" u="none" strike="noStrike" baseline="0" dirty="0">
                <a:solidFill>
                  <a:srgbClr val="636B77"/>
                </a:solidFill>
                <a:latin typeface="Avenir Next LT Pro" panose="020B0504020202020204" pitchFamily="34" charset="0"/>
              </a:rPr>
              <a:t>Heart failure with reduced LVEF (&lt;45)</a:t>
            </a:r>
            <a:endParaRPr lang="en-US" sz="2800" dirty="0">
              <a:solidFill>
                <a:srgbClr val="636B77"/>
              </a:solidFill>
              <a:latin typeface="Avenir Next LT Pro" panose="020B0504020202020204" pitchFamily="34" charset="0"/>
            </a:endParaRPr>
          </a:p>
        </p:txBody>
      </p:sp>
      <p:sp>
        <p:nvSpPr>
          <p:cNvPr id="3" name="TextBox 2">
            <a:extLst>
              <a:ext uri="{FF2B5EF4-FFF2-40B4-BE49-F238E27FC236}">
                <a16:creationId xmlns:a16="http://schemas.microsoft.com/office/drawing/2014/main" id="{88DCC72C-EA6E-7ABE-D7F6-EE1B8DDC42D9}"/>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13368404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3B7D-4A0C-D038-6E64-2D8302DF6322}"/>
              </a:ext>
            </a:extLst>
          </p:cNvPr>
          <p:cNvSpPr>
            <a:spLocks noGrp="1"/>
          </p:cNvSpPr>
          <p:nvPr>
            <p:ph type="title"/>
          </p:nvPr>
        </p:nvSpPr>
        <p:spPr/>
        <p:txBody>
          <a:bodyPr>
            <a:normAutofit fontScale="90000"/>
          </a:bodyPr>
          <a:lstStyle/>
          <a:p>
            <a:r>
              <a:rPr lang="en-US" dirty="0"/>
              <a:t>Thank you</a:t>
            </a:r>
          </a:p>
        </p:txBody>
      </p:sp>
      <p:sp>
        <p:nvSpPr>
          <p:cNvPr id="3" name="Text Placeholder 2">
            <a:extLst>
              <a:ext uri="{FF2B5EF4-FFF2-40B4-BE49-F238E27FC236}">
                <a16:creationId xmlns:a16="http://schemas.microsoft.com/office/drawing/2014/main" id="{4CF00DD6-83AE-57F1-C76B-447A300DCCCE}"/>
              </a:ext>
            </a:extLst>
          </p:cNvPr>
          <p:cNvSpPr>
            <a:spLocks noGrp="1"/>
          </p:cNvSpPr>
          <p:nvPr>
            <p:ph type="body" sz="quarter" idx="10"/>
          </p:nvPr>
        </p:nvSpPr>
        <p:spPr/>
        <p:txBody>
          <a:bodyPr>
            <a:noAutofit/>
          </a:bodyPr>
          <a:lstStyle/>
          <a:p>
            <a:r>
              <a:rPr lang="en-US" sz="1400" dirty="0"/>
              <a:t>QUESTIONS?</a:t>
            </a:r>
          </a:p>
        </p:txBody>
      </p:sp>
      <p:sp>
        <p:nvSpPr>
          <p:cNvPr id="4" name="TextBox 3">
            <a:extLst>
              <a:ext uri="{FF2B5EF4-FFF2-40B4-BE49-F238E27FC236}">
                <a16:creationId xmlns:a16="http://schemas.microsoft.com/office/drawing/2014/main" id="{E45D3554-08DD-3435-9704-E4D7290AB8B5}"/>
              </a:ext>
            </a:extLst>
          </p:cNvPr>
          <p:cNvSpPr txBox="1"/>
          <p:nvPr/>
        </p:nvSpPr>
        <p:spPr>
          <a:xfrm>
            <a:off x="5434827" y="6331573"/>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80262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DE33-EB04-C1F1-957A-AFFC1DE8DC28}"/>
              </a:ext>
            </a:extLst>
          </p:cNvPr>
          <p:cNvSpPr>
            <a:spLocks noGrp="1"/>
          </p:cNvSpPr>
          <p:nvPr>
            <p:ph type="title"/>
          </p:nvPr>
        </p:nvSpPr>
        <p:spPr>
          <a:xfrm>
            <a:off x="838200" y="187716"/>
            <a:ext cx="10515600" cy="1325563"/>
          </a:xfrm>
        </p:spPr>
        <p:txBody>
          <a:bodyPr>
            <a:normAutofit/>
          </a:bodyPr>
          <a:lstStyle/>
          <a:p>
            <a:r>
              <a:rPr lang="en-US" sz="4000" dirty="0"/>
              <a:t>Risk Factors for CSA</a:t>
            </a:r>
          </a:p>
        </p:txBody>
      </p:sp>
      <p:sp>
        <p:nvSpPr>
          <p:cNvPr id="6" name="Content Placeholder 5">
            <a:extLst>
              <a:ext uri="{FF2B5EF4-FFF2-40B4-BE49-F238E27FC236}">
                <a16:creationId xmlns:a16="http://schemas.microsoft.com/office/drawing/2014/main" id="{0768B915-3DF7-CFDD-7C39-39EFBE2A9B7B}"/>
              </a:ext>
            </a:extLst>
          </p:cNvPr>
          <p:cNvSpPr>
            <a:spLocks noGrp="1"/>
          </p:cNvSpPr>
          <p:nvPr>
            <p:ph idx="1"/>
          </p:nvPr>
        </p:nvSpPr>
        <p:spPr>
          <a:xfrm>
            <a:off x="838200" y="1656164"/>
            <a:ext cx="10515600" cy="4351338"/>
          </a:xfrm>
        </p:spPr>
        <p:txBody>
          <a:bodyPr/>
          <a:lstStyle/>
          <a:p>
            <a:r>
              <a:rPr lang="en-US" dirty="0"/>
              <a:t>Male gender</a:t>
            </a:r>
          </a:p>
          <a:p>
            <a:r>
              <a:rPr lang="en-US" dirty="0"/>
              <a:t>Atrial fibrillation</a:t>
            </a:r>
          </a:p>
          <a:p>
            <a:r>
              <a:rPr lang="en-US" dirty="0"/>
              <a:t>Age &gt; 60</a:t>
            </a:r>
          </a:p>
          <a:p>
            <a:r>
              <a:rPr lang="en-US" dirty="0"/>
              <a:t>Ejection fraction &lt; 30%</a:t>
            </a:r>
          </a:p>
          <a:p>
            <a:r>
              <a:rPr lang="en-US" dirty="0"/>
              <a:t>Cerebrovascular accident</a:t>
            </a:r>
          </a:p>
          <a:p>
            <a:r>
              <a:rPr lang="en-US" dirty="0"/>
              <a:t>Spinal cord injury</a:t>
            </a:r>
          </a:p>
          <a:p>
            <a:pPr marL="0" indent="0">
              <a:buNone/>
            </a:pPr>
            <a:endParaRPr lang="en-US" dirty="0"/>
          </a:p>
        </p:txBody>
      </p:sp>
      <p:sp>
        <p:nvSpPr>
          <p:cNvPr id="7" name="TextBox 6">
            <a:extLst>
              <a:ext uri="{FF2B5EF4-FFF2-40B4-BE49-F238E27FC236}">
                <a16:creationId xmlns:a16="http://schemas.microsoft.com/office/drawing/2014/main" id="{6812DBDC-BA1A-82C3-C35D-80007D4F7922}"/>
              </a:ext>
            </a:extLst>
          </p:cNvPr>
          <p:cNvSpPr txBox="1"/>
          <p:nvPr/>
        </p:nvSpPr>
        <p:spPr>
          <a:xfrm>
            <a:off x="737713" y="6019582"/>
            <a:ext cx="52516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accent2">
                    <a:lumMod val="50000"/>
                  </a:schemeClr>
                </a:solidFill>
                <a:effectLst/>
                <a:uLnTx/>
                <a:uFillTx/>
                <a:latin typeface="Avenir Heavy" panose="02000503020000020003" pitchFamily="2" charset="0"/>
                <a:ea typeface="+mn-ea"/>
                <a:cs typeface="+mn-cs"/>
              </a:rPr>
              <a:t>Badr 2019 Curr </a:t>
            </a:r>
            <a:r>
              <a:rPr kumimoji="0" lang="en-US" sz="1100" i="0" u="none" strike="noStrike" kern="1200" cap="none" spc="0" normalizeH="0" baseline="0" noProof="0" dirty="0" err="1">
                <a:ln>
                  <a:noFill/>
                </a:ln>
                <a:solidFill>
                  <a:schemeClr val="accent2">
                    <a:lumMod val="50000"/>
                  </a:schemeClr>
                </a:solidFill>
                <a:effectLst/>
                <a:uLnTx/>
                <a:uFillTx/>
                <a:latin typeface="Avenir Heavy" panose="02000503020000020003" pitchFamily="2" charset="0"/>
                <a:ea typeface="+mn-ea"/>
                <a:cs typeface="+mn-cs"/>
              </a:rPr>
              <a:t>Pulmonol</a:t>
            </a:r>
            <a:r>
              <a:rPr kumimoji="0" lang="en-US" sz="1100" i="0" u="none" strike="noStrike" kern="1200" cap="none" spc="0" normalizeH="0" baseline="0" noProof="0" dirty="0">
                <a:ln>
                  <a:noFill/>
                </a:ln>
                <a:solidFill>
                  <a:schemeClr val="accent2">
                    <a:lumMod val="50000"/>
                  </a:schemeClr>
                </a:solidFill>
                <a:effectLst/>
                <a:uLnTx/>
                <a:uFillTx/>
                <a:latin typeface="Avenir Heavy" panose="02000503020000020003" pitchFamily="2" charset="0"/>
                <a:ea typeface="+mn-ea"/>
                <a:cs typeface="+mn-cs"/>
              </a:rPr>
              <a:t> Rep. 8(1): 14-21. doi:10.1007/s13665-01</a:t>
            </a:r>
          </a:p>
        </p:txBody>
      </p:sp>
      <p:sp>
        <p:nvSpPr>
          <p:cNvPr id="3" name="TextBox 2">
            <a:extLst>
              <a:ext uri="{FF2B5EF4-FFF2-40B4-BE49-F238E27FC236}">
                <a16:creationId xmlns:a16="http://schemas.microsoft.com/office/drawing/2014/main" id="{91BFE0C8-B0DA-F319-8921-D7E4FB70ED5F}"/>
              </a:ext>
            </a:extLst>
          </p:cNvPr>
          <p:cNvSpPr txBox="1"/>
          <p:nvPr/>
        </p:nvSpPr>
        <p:spPr>
          <a:xfrm>
            <a:off x="4512899" y="6481698"/>
            <a:ext cx="1769660" cy="338554"/>
          </a:xfrm>
          <a:prstGeom prst="rect">
            <a:avLst/>
          </a:prstGeom>
          <a:noFill/>
        </p:spPr>
        <p:txBody>
          <a:bodyPr wrap="square" rtlCol="0">
            <a:spAutoFit/>
          </a:bodyPr>
          <a:lstStyle/>
          <a:p>
            <a:pPr algn="l"/>
            <a:r>
              <a:rPr lang="en-US" sz="1600" dirty="0">
                <a:solidFill>
                  <a:schemeClr val="bg1"/>
                </a:solidFill>
                <a:latin typeface="Avenir Next LT Pro" panose="020B0504020202020204" pitchFamily="34" charset="77"/>
              </a:rPr>
              <a:t>MAF1937 rev F</a:t>
            </a:r>
          </a:p>
        </p:txBody>
      </p:sp>
    </p:spTree>
    <p:extLst>
      <p:ext uri="{BB962C8B-B14F-4D97-AF65-F5344CB8AC3E}">
        <p14:creationId xmlns:p14="http://schemas.microsoft.com/office/powerpoint/2010/main" val="28406088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2w8IuTCwR.quCc2KmakJr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Jvqur4C2Q3CEgAe3NO_g.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3ViVmKPJf4Sd21nPPjjgQ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3ViVmKPJf4Sd21nPPjjgQ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3ViVmKPJf4Sd21nPPjjg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Wx_9meHTVKojU6z2JDRc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CjODktDTmuMXaX325Fb7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CjODktDTmuMXaX325Fb7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Ip3gHigOhh96GTaJGW7cU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bRXjX32AKPIyICTm8baL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CjODktDTmuMXaX325Fb7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eE4wDGP9iyVXcNjrMYvS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Sq39xOBRriqLniSNqBsz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bIHVXgk5Sj2k8I0DKgqLKA"/>
</p:tagLst>
</file>

<file path=ppt/theme/theme1.xml><?xml version="1.0" encoding="utf-8"?>
<a:theme xmlns:a="http://schemas.openxmlformats.org/drawingml/2006/main" name="Office Theme">
  <a:themeElements>
    <a:clrScheme name="ZOLL Brand Colors">
      <a:dk1>
        <a:srgbClr val="0675CD"/>
      </a:dk1>
      <a:lt1>
        <a:srgbClr val="FEFFFF"/>
      </a:lt1>
      <a:dk2>
        <a:srgbClr val="0069B1"/>
      </a:dk2>
      <a:lt2>
        <a:srgbClr val="E5E4E4"/>
      </a:lt2>
      <a:accent1>
        <a:srgbClr val="96D3E8"/>
      </a:accent1>
      <a:accent2>
        <a:srgbClr val="54565A"/>
      </a:accent2>
      <a:accent3>
        <a:srgbClr val="B1B1B1"/>
      </a:accent3>
      <a:accent4>
        <a:srgbClr val="83BD00"/>
      </a:accent4>
      <a:accent5>
        <a:srgbClr val="EA7319"/>
      </a:accent5>
      <a:accent6>
        <a:srgbClr val="0E4069"/>
      </a:accent6>
      <a:hlink>
        <a:srgbClr val="0675CD"/>
      </a:hlink>
      <a:folHlink>
        <a:srgbClr val="B1B1B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15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3600" dirty="0" smtClean="0">
            <a:solidFill>
              <a:schemeClr val="accent2"/>
            </a:solidFill>
            <a:latin typeface="Avenir Next LT Pro" panose="020B0504020202020204" pitchFamily="34"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ZOLL Brand Colors">
      <a:dk1>
        <a:srgbClr val="0081C7"/>
      </a:dk1>
      <a:lt1>
        <a:srgbClr val="FEFFFF"/>
      </a:lt1>
      <a:dk2>
        <a:srgbClr val="0069B1"/>
      </a:dk2>
      <a:lt2>
        <a:srgbClr val="E8E8E8"/>
      </a:lt2>
      <a:accent1>
        <a:srgbClr val="95D5EA"/>
      </a:accent1>
      <a:accent2>
        <a:srgbClr val="54565A"/>
      </a:accent2>
      <a:accent3>
        <a:srgbClr val="B1B1B3"/>
      </a:accent3>
      <a:accent4>
        <a:srgbClr val="7EBE42"/>
      </a:accent4>
      <a:accent5>
        <a:srgbClr val="EE7724"/>
      </a:accent5>
      <a:accent6>
        <a:srgbClr val="0B416A"/>
      </a:accent6>
      <a:hlink>
        <a:srgbClr val="0082C7"/>
      </a:hlink>
      <a:folHlink>
        <a:srgbClr val="B0B1B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3600" b="1" i="0" dirty="0" smtClean="0">
            <a:latin typeface="Avenir Heavy" panose="02000503020000020003" pitchFamily="2"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ZOLL Corporate Deck Template 2025">
  <a:themeElements>
    <a:clrScheme name="ZOLL Brand Colors">
      <a:dk1>
        <a:srgbClr val="0675CD"/>
      </a:dk1>
      <a:lt1>
        <a:srgbClr val="FEFFFF"/>
      </a:lt1>
      <a:dk2>
        <a:srgbClr val="0069B1"/>
      </a:dk2>
      <a:lt2>
        <a:srgbClr val="E5E4E4"/>
      </a:lt2>
      <a:accent1>
        <a:srgbClr val="96D3E8"/>
      </a:accent1>
      <a:accent2>
        <a:srgbClr val="54565A"/>
      </a:accent2>
      <a:accent3>
        <a:srgbClr val="B1B1B1"/>
      </a:accent3>
      <a:accent4>
        <a:srgbClr val="83BD00"/>
      </a:accent4>
      <a:accent5>
        <a:srgbClr val="EA7319"/>
      </a:accent5>
      <a:accent6>
        <a:srgbClr val="0E4069"/>
      </a:accent6>
      <a:hlink>
        <a:srgbClr val="0675CD"/>
      </a:hlink>
      <a:folHlink>
        <a:srgbClr val="B1B1B1"/>
      </a:folHlink>
    </a:clrScheme>
    <a:fontScheme name="Custom 1">
      <a:majorFont>
        <a:latin typeface="Avenir Next LT Pro"/>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15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3600" dirty="0" smtClean="0">
            <a:solidFill>
              <a:schemeClr val="accent2"/>
            </a:solidFill>
            <a:latin typeface="Avenir Next LT Pro" panose="020B0504020202020204" pitchFamily="34"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fcf163-ca30-46bc-b36a-09ab8c445552" xsi:nil="true"/>
    <lcf76f155ced4ddcb4097134ff3c332f xmlns="1cdf61e7-6b3d-4107-8524-d526a2fede0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47170A8566704E80CEFAABFF2496CE" ma:contentTypeVersion="13" ma:contentTypeDescription="Create a new document." ma:contentTypeScope="" ma:versionID="f25fbbcb44ec663465f1da77d2a4e732">
  <xsd:schema xmlns:xsd="http://www.w3.org/2001/XMLSchema" xmlns:xs="http://www.w3.org/2001/XMLSchema" xmlns:p="http://schemas.microsoft.com/office/2006/metadata/properties" xmlns:ns2="1cdf61e7-6b3d-4107-8524-d526a2fede09" xmlns:ns3="9dfcf163-ca30-46bc-b36a-09ab8c445552" targetNamespace="http://schemas.microsoft.com/office/2006/metadata/properties" ma:root="true" ma:fieldsID="f7cb0c6f71aca53b36f1a2632a1d7551" ns2:_="" ns3:_="">
    <xsd:import namespace="1cdf61e7-6b3d-4107-8524-d526a2fede09"/>
    <xsd:import namespace="9dfcf163-ca30-46bc-b36a-09ab8c4455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f61e7-6b3d-4107-8524-d526a2fede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ab8edf8-33f4-40ba-a25c-8fcfcbba17b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fcf163-ca30-46bc-b36a-09ab8c44555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a554999-91a5-432a-8401-e1ec077fd44d}" ma:internalName="TaxCatchAll" ma:showField="CatchAllData" ma:web="9dfcf163-ca30-46bc-b36a-09ab8c4455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BDC1A6-6507-4168-9E93-9F5053BF2E0F}">
  <ds:schemaRefs>
    <ds:schemaRef ds:uri="http://purl.org/dc/terms/"/>
    <ds:schemaRef ds:uri="1cdf61e7-6b3d-4107-8524-d526a2fede09"/>
    <ds:schemaRef ds:uri="http://schemas.microsoft.com/office/infopath/2007/PartnerControls"/>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9dfcf163-ca30-46bc-b36a-09ab8c445552"/>
    <ds:schemaRef ds:uri="http://purl.org/dc/dcmitype/"/>
  </ds:schemaRefs>
</ds:datastoreItem>
</file>

<file path=customXml/itemProps2.xml><?xml version="1.0" encoding="utf-8"?>
<ds:datastoreItem xmlns:ds="http://schemas.openxmlformats.org/officeDocument/2006/customXml" ds:itemID="{50D90AFE-8DF8-4F88-A429-A60A31C7235B}">
  <ds:schemaRefs>
    <ds:schemaRef ds:uri="http://schemas.microsoft.com/sharepoint/v3/contenttype/forms"/>
  </ds:schemaRefs>
</ds:datastoreItem>
</file>

<file path=customXml/itemProps3.xml><?xml version="1.0" encoding="utf-8"?>
<ds:datastoreItem xmlns:ds="http://schemas.openxmlformats.org/officeDocument/2006/customXml" ds:itemID="{CB06C41B-AF7E-4C21-91C7-7265CD774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df61e7-6b3d-4107-8524-d526a2fede09"/>
    <ds:schemaRef ds:uri="9dfcf163-ca30-46bc-b36a-09ab8c4455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a26fe61-56ee-4343-af75-728404378666}" enabled="1" method="Standard" siteId="{de9651cc-4c1f-4163-9f5d-2ca7449bdbc0}" removed="0"/>
</clbl:labelList>
</file>

<file path=docProps/app.xml><?xml version="1.0" encoding="utf-8"?>
<Properties xmlns="http://schemas.openxmlformats.org/officeDocument/2006/extended-properties" xmlns:vt="http://schemas.openxmlformats.org/officeDocument/2006/docPropsVTypes">
  <Template/>
  <TotalTime>1816</TotalTime>
  <Words>10336</Words>
  <Application>Microsoft Office PowerPoint</Application>
  <PresentationFormat>Widescreen</PresentationFormat>
  <Paragraphs>1239</Paragraphs>
  <Slides>84</Slides>
  <Notes>68</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84</vt:i4>
      </vt:variant>
    </vt:vector>
  </HeadingPairs>
  <TitlesOfParts>
    <vt:vector size="104" baseType="lpstr">
      <vt:lpstr>Aptos</vt:lpstr>
      <vt:lpstr>Aptos Display</vt:lpstr>
      <vt:lpstr>Arial</vt:lpstr>
      <vt:lpstr>Avenir Black</vt:lpstr>
      <vt:lpstr>Avenir Heavy</vt:lpstr>
      <vt:lpstr>Avenir Next LT Pro</vt:lpstr>
      <vt:lpstr>Avenir Next LT Pro Demi</vt:lpstr>
      <vt:lpstr>Calibri</vt:lpstr>
      <vt:lpstr>Calibri Light</vt:lpstr>
      <vt:lpstr>Century Gothic</vt:lpstr>
      <vt:lpstr>Courier New</vt:lpstr>
      <vt:lpstr>inherit</vt:lpstr>
      <vt:lpstr>museo-sans</vt:lpstr>
      <vt:lpstr>Times New Roman</vt:lpstr>
      <vt:lpstr>Verdana</vt:lpstr>
      <vt:lpstr>Wingdings</vt:lpstr>
      <vt:lpstr>Office Theme</vt:lpstr>
      <vt:lpstr>1_Office Theme</vt:lpstr>
      <vt:lpstr>ZOLL Corporate Deck Template 2025</vt:lpstr>
      <vt:lpstr>think-cell Slide</vt:lpstr>
      <vt:lpstr>remedē® System </vt:lpstr>
      <vt:lpstr>Central Sleep Apnea Overview and Pathophysiology</vt:lpstr>
      <vt:lpstr>Agenda</vt:lpstr>
      <vt:lpstr>Pathophysiology of Central Sleep Apnea </vt:lpstr>
      <vt:lpstr>The Cycle of High Loop Gain CSA/CSR </vt:lpstr>
      <vt:lpstr>CSA can result from multiple disorders</vt:lpstr>
      <vt:lpstr>CSA is Not Limited to Heart Failure</vt:lpstr>
      <vt:lpstr>Etiology of CSA  </vt:lpstr>
      <vt:lpstr>Risk Factors for CSA</vt:lpstr>
      <vt:lpstr>Definitions of CSA</vt:lpstr>
      <vt:lpstr>CSA Identification Improves with Hypopnea Classification</vt:lpstr>
      <vt:lpstr>Identification of CSA by Sleep Study</vt:lpstr>
      <vt:lpstr>Each Central Sleep Apnea Episode Results in  Significant Downstream Effects</vt:lpstr>
      <vt:lpstr>CSA has a unique relationship with cardiovascular patients and can accelerate cardiac disease progression</vt:lpstr>
      <vt:lpstr>CSA Increases Cardiovascular Risk</vt:lpstr>
      <vt:lpstr>Central Sleep Apnea Predicts Appropriate ICD Therapies</vt:lpstr>
      <vt:lpstr>The addition of sleep apnea to heart failure significantly increases mortality and hospitalizations</vt:lpstr>
      <vt:lpstr>Central Sleep Apnea Increases the Risk of Heart Failure Readmission</vt:lpstr>
      <vt:lpstr>CSA has very few treatment options compared to OSA</vt:lpstr>
      <vt:lpstr>PowerPoint Presentation</vt:lpstr>
      <vt:lpstr>PowerPoint Presentation</vt:lpstr>
      <vt:lpstr>Recent Clinical Data on Non-neurostimulation Therapies</vt:lpstr>
      <vt:lpstr>ADVENT-HF</vt:lpstr>
      <vt:lpstr>Changes in AHI with Acetazolamide Meta-analysis</vt:lpstr>
      <vt:lpstr>Low flow oxygen for CSA (LOFT-HF)</vt:lpstr>
      <vt:lpstr>Conclusions</vt:lpstr>
      <vt:lpstr>remedē® System Device Function and Diagnostics</vt:lpstr>
      <vt:lpstr>Agenda</vt:lpstr>
      <vt:lpstr>The remedē® System brief statement</vt:lpstr>
      <vt:lpstr>Transvenous phrenic nerve stimulation with the remedē® system</vt:lpstr>
      <vt:lpstr>The remedē® System implanted</vt:lpstr>
      <vt:lpstr>The remedē® System: left stimulation lead placement</vt:lpstr>
      <vt:lpstr>The remedē® System: right stimulation lead placement</vt:lpstr>
      <vt:lpstr>remedē® System therapy activates automatically each night</vt:lpstr>
      <vt:lpstr>remedē® System therapy uses stimulation pulses to mimic normal breathing</vt:lpstr>
      <vt:lpstr>Breathing stabilizes and apnea events are significantly reduced when phrenic nerve simulation is being delivered in this example1</vt:lpstr>
      <vt:lpstr>Step-wise increases in stimulation captures ventilation and stabilizes breathing pattern</vt:lpstr>
      <vt:lpstr>Typical remedē therapy follow-up schedule</vt:lpstr>
      <vt:lpstr>remedē reports provides a window to the care of the patient</vt:lpstr>
      <vt:lpstr>remedē Reports | Patient Data Review</vt:lpstr>
      <vt:lpstr>remedē Reports | Summary</vt:lpstr>
      <vt:lpstr>remedē Reports | Battery</vt:lpstr>
      <vt:lpstr>remedē Reports | 24-hour Pitch</vt:lpstr>
      <vt:lpstr>remedē Reports | Stimulation Lead Impedance</vt:lpstr>
      <vt:lpstr>remedē Reports | Therapy Duration</vt:lpstr>
      <vt:lpstr>remedē Reports | 24-hour Activity</vt:lpstr>
      <vt:lpstr>remedē Reports | Overnight Efficacy</vt:lpstr>
      <vt:lpstr>remedē Reports | Waveform Browser</vt:lpstr>
      <vt:lpstr>What is DRēaM View? </vt:lpstr>
      <vt:lpstr>DRēaM View Channel Overview </vt:lpstr>
      <vt:lpstr>When to use DRēaM View</vt:lpstr>
      <vt:lpstr>Conclusions</vt:lpstr>
      <vt:lpstr>remedē® System Clinical Data</vt:lpstr>
      <vt:lpstr>History of Transvenous Phrenic Nerve Stimulation:  Studies Prior to Approval</vt:lpstr>
      <vt:lpstr>The remedē System Pivotal Trial   Study design</vt:lpstr>
      <vt:lpstr>The remedē System Pivotal Trial  Study design</vt:lpstr>
      <vt:lpstr>The remedē System Pivotal Trial  Baseline demographics</vt:lpstr>
      <vt:lpstr>The remedē System Pivotal Trial  Clinical Trial Met all Primary and Secondary Endpoints</vt:lpstr>
      <vt:lpstr>Symptoms and Quality of Life Improved with 6 months of remedē System Therapy1</vt:lpstr>
      <vt:lpstr>Sustained Improvement in AHI with Transvenous Phrenic Nerve Stimulation</vt:lpstr>
      <vt:lpstr>Sustained Improvement in Sleep Architecture with remedē System Therapy Through 5 Years</vt:lpstr>
      <vt:lpstr>Improvement in Oxygen Metrics and Hypoxic Burden with Transvenous Phrenic Nerve Stimulation  remedē System Pivotal Trial Data</vt:lpstr>
      <vt:lpstr>The remedē System Pivotal Trial demonstrated a strong safety profile</vt:lpstr>
      <vt:lpstr>remedē System Pivotal Trial Safety Events</vt:lpstr>
      <vt:lpstr>Analyses in Specific CSA Populations</vt:lpstr>
      <vt:lpstr>Sleep and Quality of Life in HF Patients Post-hoc Analysis of the remedē System Pivotal Trial</vt:lpstr>
      <vt:lpstr>Changes in LVEF in the HF Treatment Group with TPNS Exploratory Analyses from the Pivotal Trial</vt:lpstr>
      <vt:lpstr>PowerPoint Presentation</vt:lpstr>
      <vt:lpstr>PowerPoint Presentation</vt:lpstr>
      <vt:lpstr>Idiopathic CSA:  Changes in Sleep Metrics and Oxygenation in Patients  remedē Pivotal Trial Data</vt:lpstr>
      <vt:lpstr>Effect of TPNS by Sex remedē System Pivotal Trial Data</vt:lpstr>
      <vt:lpstr>Single Center Studies: Clinical Insights</vt:lpstr>
      <vt:lpstr>Changes in 6 min hall walk at 6 months A single center study</vt:lpstr>
      <vt:lpstr>Changes in CAI with TPNS: a Single Center Study</vt:lpstr>
      <vt:lpstr>Conclusions</vt:lpstr>
      <vt:lpstr>Patient Identification &amp; Treatment Pathway</vt:lpstr>
      <vt:lpstr>The FDA indication for remedē</vt:lpstr>
      <vt:lpstr>Common questions on the indication</vt:lpstr>
      <vt:lpstr>Patients for remedē consideration</vt:lpstr>
      <vt:lpstr>Composition of AHI at baseline for treatment arm subjects in the remedē Pivotal Trial</vt:lpstr>
      <vt:lpstr>Hypopneas were unclassified in the Pivotal – counting all as obstructive would have excluded 66% of patients</vt:lpstr>
      <vt:lpstr>Differentiating hypopneas – or excluding them – is important for accurate identification of patients with CSA</vt:lpstr>
      <vt:lpstr>remedē in your treatment plan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Jenna Fontannay</dc:creator>
  <cp:lastModifiedBy>Ellie Neubauer</cp:lastModifiedBy>
  <cp:revision>39</cp:revision>
  <dcterms:created xsi:type="dcterms:W3CDTF">2024-08-08T20:03:08Z</dcterms:created>
  <dcterms:modified xsi:type="dcterms:W3CDTF">2026-02-12T23:24:01Z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0x0101009147170A8566704E80CEFAABFF2496CE</vt:lpwstr>
  </property>
</Properties>
</file>